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7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F74A0-263A-4037-B228-D32D2C686CC3}" type="datetimeFigureOut">
              <a:rPr lang="en-GB" smtClean="0"/>
              <a:pPr/>
              <a:t>22/09/2014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F128-CFF3-418A-A59E-82CAA2389C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8712968" cy="68018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sz="8000" dirty="0" err="1" smtClean="0">
                <a:solidFill>
                  <a:schemeClr val="bg1"/>
                </a:solidFill>
              </a:rPr>
              <a:t>Malsl</a:t>
            </a:r>
            <a:r>
              <a:rPr lang="en-GB" sz="8000" dirty="0" smtClean="0">
                <a:solidFill>
                  <a:schemeClr val="bg1"/>
                </a:solidFill>
              </a:rPr>
              <a:t> </a:t>
            </a:r>
            <a:r>
              <a:rPr lang="en-GB" sz="8000" dirty="0" err="1" smtClean="0">
                <a:solidFill>
                  <a:schemeClr val="bg1"/>
                </a:solidFill>
              </a:rPr>
              <a:t>Subiness</a:t>
            </a:r>
            <a:endParaRPr lang="en-GB" sz="8000" dirty="0" smtClean="0">
              <a:solidFill>
                <a:schemeClr val="bg1"/>
              </a:solidFill>
            </a:endParaRPr>
          </a:p>
          <a:p>
            <a:pPr algn="ctr"/>
            <a:r>
              <a:rPr lang="en-GB" sz="8000" dirty="0" err="1" smtClean="0">
                <a:solidFill>
                  <a:schemeClr val="bg1"/>
                </a:solidFill>
              </a:rPr>
              <a:t>Puspliers</a:t>
            </a:r>
            <a:r>
              <a:rPr lang="en-GB" sz="8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GB" sz="8000" dirty="0" err="1" smtClean="0">
                <a:solidFill>
                  <a:schemeClr val="bg1"/>
                </a:solidFill>
              </a:rPr>
              <a:t>Tuscomres</a:t>
            </a:r>
            <a:endParaRPr lang="en-GB" sz="8000" dirty="0" smtClean="0">
              <a:solidFill>
                <a:schemeClr val="bg1"/>
              </a:solidFill>
            </a:endParaRPr>
          </a:p>
          <a:p>
            <a:pPr algn="ctr"/>
            <a:endParaRPr lang="en-GB" sz="8000" dirty="0">
              <a:solidFill>
                <a:schemeClr val="bg1"/>
              </a:solidFill>
            </a:endParaRPr>
          </a:p>
          <a:p>
            <a:pPr algn="ctr"/>
            <a:endParaRPr lang="en-GB" sz="8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86916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00"/>
                </a:solidFill>
              </a:rPr>
              <a:t>Unscramble the key words above </a:t>
            </a:r>
            <a:endParaRPr lang="en-GB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2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0070C0"/>
                </a:solidFill>
                <a:latin typeface="Comic Sans MS" pitchFamily="66" charset="0"/>
              </a:rPr>
              <a:t>Customer or Consumer?</a:t>
            </a:r>
            <a:endParaRPr lang="en-GB" sz="5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Customer</a:t>
            </a: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: Any person or organisation which buys or is supplied with a product by the business.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1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800" b="1" dirty="0" smtClean="0">
                <a:solidFill>
                  <a:srgbClr val="FF0000"/>
                </a:solidFill>
                <a:latin typeface="Comic Sans MS" pitchFamily="66" charset="0"/>
              </a:rPr>
              <a:t>Consumer</a:t>
            </a:r>
            <a:r>
              <a:rPr lang="en-GB" sz="1800" b="1" dirty="0" smtClean="0">
                <a:solidFill>
                  <a:srgbClr val="0070C0"/>
                </a:solidFill>
                <a:latin typeface="Comic Sans MS" pitchFamily="66" charset="0"/>
              </a:rPr>
              <a:t>: The person who ultimately uses (or consumes) a product.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0" name="AutoShape 2" descr="data:image/jpeg;base64,/9j/4AAQSkZJRgABAQAAAQABAAD/2wCEAAkGBhISEBUUExQWFRUWGBgXGBgYFxUVGRcaFxgZGhgXFRgYGyYeGxokGhcXHy8gIygpLCwsGB4xNTAqNScrLCkBCQoKDgwOGg8PGiwkHyUyKSoqLCotLC8sNCoqKSksLC0pLCwtLCwsLCwsLCwsLCwpKSwsLCwsLCwsKSwpLCwsLP/AABEIAMIBAwMBIgACEQEDEQH/xAAcAAEAAgIDAQAAAAAAAAAAAAAABgcEBQIDCAH/xABKEAACAQMCAwUFBQMJBgQHAAABAgMABBESIQUxQQYHEyJRMmFxgZEUI0JSoWJysTNDU4KSssHR8AgVFiSiwhdEY7M0c4Oj0uHi/8QAGQEBAAMBAQAAAAAAAAAAAAAAAAECBAMF/8QAMREAAgIBAwIDBwQBBQAAAAAAAAECEQMSITFBUQRh8BMicYGRsdEyocHh8RQkQ1KC/9oADAMBAAIRAxEAPwC8aUpQClKUApSlAKUpQClKUApSlAKV8JqJcd70bC0lCSyE55sgDhd8b4OT67A1ZRcuAS6lYHC+O29yoaGVJAVV8KwJCsMqWX2lyPUCsvx1/MPTmOfpVQdlK1vaDj0VnbyTzMAiAnmAWONkX1YnYCoj2C71ob2NjcPBBIGACmQKWyDyVzvuOhOfdyqVFtWCwKVWXGe/G1V3jtwGKg/eS644yQwGEVUaRzzPJR5edVxxPvj4jcsyifwVwdIt4wpJ6Zd2LKPUhq6xwTlXT4g9F33EYoULyusagEksQo2GTz9wqDcV77+HRtoiL3D7AaF0rk9C8mP0BquOM93vE4bb7dLdhpVXUVZ5HdRgk6XbI1AemPceVZ3cdwRXuZZ3GoxgAE7+Ztyd+tdoYsdW3dc9ire1kntu0nF7zWyxNbo+ApVdRVRk6kL4y5JCnbAxnatx/wANM6ky6wNOGy6qSAdRLeGunfBzlTz51Lztua1fHOJotvLhhnQwB3wCQQCT6ZNW9u4r3El9/qVTbdFI9ou2xdvC8FEVT5TKZLgg9GKyMY9xjfTUU4zxW4l8js2BklVbTGc9REoCjOOm3uFTPtlwLxisi/zq6lbfGrky8htncbbavlWktuxVzoImCpp5ZdS6+7SpO23XGKxvxWV8yPT9lBpERsyqyqXUlQw1DJBIzuARuNsjNexODqgt4hH7Hhpp/d0jH6V5R4/w5IlXzamOemB/rOK9G92HaeO94dEUBDRKsLqejIgGQeoIwfnjpTVrgmZMuP2c6JbSlKqcxSlKAUpSgFKUoBSlKAUpSgFKUoBSlKAUJpVa9uO3Ikc2lu4UcpZBk7ZwVXHTfcjc8h1zeEHN0Dq7e9vQyOkLhYU/lJMAiQ/kUfiTfflqOlc4YZoTiF+JpGcqQWOdjk5Puxj5KAPQVuu2vHRI/gRbRRnH7zDnnHMjfPvJ5gLiMoK2RiuIkG04TxW5t8mCRkwdRx6nbJG4HQVmXPbbiBkEjXMupCSBnCrkENhBhQMHGwrSRyFTlSR8CRXy4kLEsxLMxySxJJJ5kk7k++urgquiKNt2h7UXF/IslwwYqoUADSo9SFGwJOST7/QADU/ZxXNF5AbnlUw7D9k4Lm6Ec0mrSru8aaxjTsFLhcHLsinSds7N6dNMIx95AhMvPnWyR3jRGiUEEZLaFfzDmrFgcYP4dtsNvkVKu9Hh/D1uVjsFVWjKRy6SzJrYvsCzHJGkAkdT65qd90fCIPsSyrDGzszguyKzYVyo3IyNlzjlkmsc57uRN7Gt7Scb/wB5QRxJJcHVgyRw2skz8h5Scqi788noOlbzu94ObZZUCSxEtuJGiaRvf4ceGjHoDmpHx7hAukCvJcxADGIJjEp/eXBB+FaHsFYxw3nELWKQn2HB2BRpEOxA2ypAPLqKpjlHS0ir4Jgtox/Cfi5P8Bg/Va1PH+NQW7RW8jhpZ2CJEMAebOGkUHZNQC523IxyOIpJ22uLGy81xZTShDssuD4m4J8PQdZDA5AZASDsM5qL9m+0gjV7iC3nv+Iyglp2iZkiZuiaTnYbZAGeQIUYM02FFlgXfBNDL4jFlLCVdYOohRq0k/sr5SNsc+oqNX833cjHmTj5n/8AkvVi20n2uxbBOorqQsPMBIuuMnO+QrhT6lWqhuL9s5PD8F4tMsbsrkHy5BIBAO+d26+lY54ZS3ibcGePEjS9pXBIbOWJbb8qqdI+ZIY/Spr3BcdMd81vkBZlPP8ANGCy49+C3+sVWUrljknNZ3ZnixtryGYfzbq3xAO4+YyPnWpRSSj5V6+Znyy1Scj2LSuu3mDorKcqwBB9QRkGuys5UUpSgFKUoBSlKAUpSgFKUoBSlKAUpVb94XeOkYa2t3Oskq8qjIj2OVQjm+diQDp36jaUrZaMHJ0j73idtyP+UtmwzZEsgPsge0iH83Qnpy55xUE6tEAsYLTyHRCM5P5TIM8vQHPPJz5CKyzapES5YhVBZiOeDsR6Ek4AHqRWum45LHDHcqsSyPM/huBrkjWJUHh5JKhcOfKVy2Sx5itmhRVNb/H1/R1lJQWmDtPnY6rnsM6wtN48OgRl01Eo0ukefwVIyyg7B9g22Njmo6owK3HEu1D3EeHUGViPEmySzopysYU+VFBxsmkHAyNq1NdsSfLOB8FfCNx9a54rinM/SuzXCIJL2K7MG8uFUyGJBli4GphoAbyj1BKD4ug3zVq23dpJZs81qz+IylWAggk1KxBYLHLchNyBt9AKqfsz2wmsWDRpExGceIhbGSpIBDAjdVPyqf2Pf/KBiW0Rj6pIyb/Blb+NUyxyt+7wVIV2zujqMeJEkhIZle0trUpuukgQE/mB82emK13DO3t/bIUgnMSEk6UWMDJ5kAqcZr52i7QyXVxNPNjVMCMAbLgoUUZ6ARgVoaz5Y06Zck0neTxRud5N8iq/3QKlvdrxwRcQtpCdrhHgc+sinWrMepbOM9c1Vore8CmZkeNTiRSs0R9JI9xj4jI+lTjSpxKtHoaDsLw6G4lnkiSSSeRpcyJrCasZCjBVV1HOT1fGeQrl2l7R8OSIxTTCNdsCOQwuMctOhlb6VpeL2cPGOF291raMxDxHaPUXCAYuIhpBOTp22O6jY1Hre/7N2agrEk7/ALRa4yfdkFPqFPqBWdp9WwlZtu7rtdA1xLBFNJNGhBR5SS7RuQTktu3hzMRkgErNn8NRnvs7HeDOLtB93LhZMfhf8LfMDHxHvrdy9u7y4VRw/hbkKRpdoQihfxqnMDUuVyGBAJ61OY7ZL+xMMyMA6ezICsmk+yWB3DqQVJ/MhI2Iqylolb4Yap2eVZodJxXUdqk3HuzUlvPJbSD7yLdT/SR9GHy/x9KjskeK65IVuiT1D3S8b+08KhJOWjBhb+p7P/QUqY1Rv+zzxvEk9sfxgSL8U2b9GX+zV5VkmqkEKUpVCRSlKAUpSgFKUoBSlKAUpUF7wu8D7Kphtij3B2YZJMQIBDEAe0cjGfjg8qF4Qc3pjydXeF288FTBb4dzlJWU5MWcLgY/HlhnqoPqRVYcO4QF1E7qDnO237Kn1P6c6xobqMSkvkFsliNxq5lQB1ySMn9K+cX47J4arGCHkyIY0BJUDOZTgZLcwD65IxpIOmLjB6VvL7eunY0yhPHC1ai652v7/P1eLfB7mYxpDJLDBl5xF1Kg+TV0UYKZ3O7kBsCux+3bqrpJYW6RHUY08DAWXAwxL+0RlSds40jYGtp2R4vYrCkUVxNbTosja3UeE7snmkZQSG0KGCqxAGAcEneLcY4s934s9xKZdGmKEEKhOssdZRdlwqkn9pl3OK6VbqjIaHmSfXf/ADrccC7NPc68PHEEVWLTMyKdbhEAIU82OM8vfWpAq1Ox1tO9oZJJJo28CTwbku0sKQrpBjYKcwvG8ayDcezyOCDpm/ZwISsrTinDZLeZ4ZRpeMlWGQcEehGxGKxYl2rc9p+z1zayff4bxMssiuJVlHMsG5nnnffetWBXbH7zvyIZ8ArOgCoUfWDy1Lg7Z/yrDArYcMVxlkAYDYr1I91WzqoN3/F/MI48ZkwgRiWbUDnAAAIOMHrnNaYDat9xy2j0at1bAIB5EZGw9CPStGBXmRUWtvT9dizPgrIs5zG6suxBB+ldArmK6Q23ILi7ne04iuntWOIrnMsQ6LIB95GPiBkfu++pJxO44bwOTBtwPE1yJIYg5JLHMcbgZUJ5cKcDDDzbGqHsL90ZWRtLowdG9GU5H8K9OdmeLQcTsobho0c43VlV/DkAw4GRsff6EetVzJJ6lwyFsyEt3g8Tvh/yNqVjO3jSnQnxGCP0dvhWy7JcJ4hbztJc3MUwlYyMV15jc4DKBoAKOoAwvJkQ42OYh2i7Yi6lMFlZxKxJRpZLeLKb74UodJ29pt/RQa23ZXsFa2+HninvZOePAuBCv7oeMBz73IHuFc3ClxXy3+5eiRd5/Y/7bbrcW+88PmQj8ajmh+n1+dURxGxDoJkGAThh+RhzB/wr0r2Z4xcTmQTW8kOGI0uF2GcowZRhgynBAJKspyTkVWXeb2TFlcm4Vf8Albg4mUD2HPJx89/qOtdcE/8Ajmc2qID3c8Y+y8Tt5CcL4gVv3X8jfQMT8q9WivIHFbAwy46cwehB5EH4V6l7F8X+1WFvMTlnjGrfPmXyt/1A1yzwcQuTd0pSsxYUpSgFKUoBSlKAUpUZ7cdtI+HwFtmlYeRP+5vRR+vIe6UiUm3SOrt125SxTQuHuHUlEyBpA28R/wBkHp1PzIp+C28WQzPsxBeRvy53ZviT0ri0st7N4s4Bb2i7YzgDmfKAAB/rnW94dND4M3lV4w2gcyZDpU592S23wz0rq2sXnLp+eEzVWiOlf+vxy15kUneNneRhoiUaiBzxyA97scbdSemc1kcB4BeXCPeW0iLcE4SLMZKwYI2DKdJOAoJ05XXn266LbhL3srQwo0kNuC8gVgviybhY1dth1UH08RhnKiu/tZaWcMMxitpLWdJY40cPKoc6MzCJWOfDAA83XWp2zipxQUFXV8/2R4jM8svJbJeSNX2l4S7tGjQwx3YDtcCNo44wuV8Myebw0kPmyARsU2zUXeBkYqwwQcEbHBHvFSHhl6sdnKYSDMVPilmKsqsxTUoIw/ldQMNkF3yDtWhtowWUE6VJAJxkKCdzgc8Df5Vtxp3XYymXwax8a4iiIdg7qpEenWQTvo1ELqxnGdqnvbGWC1smhgiuI0nZdILYRXh8swdT51kYY1IcofK6mufZ3u9ktOIj7SIjb6vDV3JXxjKrCMwAZIlBXPMFcbHODWn7y+LPJPHbkTj7Mmg+M6uzMx1a8p5WyhQBuZAGanUsmRKPHJaqRDNJ59OX/wCvpXOvviZAX8pJ+JOP8hX0CtuNXb9bFGFFbi04c8eGBAfJypIwR6AitSFqQW1qHwA2teTq53X3jqCDWfxs3GKV7ddr9et0SjT8fU62Gotttk5x1xWrUVn3kQDMFOQMgH1HrXb2X7PveTCNSqKF1ySNskSL7TufQfqSBXPLDSoLyBrAtZH2CTGdJx6gHH1qavx3g9p5Ley+2sNjNcMVVj1KRAbL8d6+2/bHhsh+9sGtSf520lYFfjG3lYe41yi49UySCBDVkdy3a/7NeG3kOIrnAGeSyj2T/WHl+OmsHi/Z6GWMzRSpNF1njXQ8ZPIXUP4R+2u1Q+6s3hfB2IwQQfmGUj6g1acE47cEHqbifE7Xh41MFiWeUlm3VWkYZLM2NIYhfxEA451323ai1f2ZUPwZW/uk1o+x3Gk4rwxGdUaRcBwwyBNHgq+PTOlx8agnFu09/fyNZ29sVkXKTs+l/DIOGAYqAiZzhjlsYxjrhWNyf3JVPks/jnbK2tYnd5ACqlgpwGbHRFYqWJ6AV9dIeI2bxtpdJF5jkVYZR1zuARgj0II5iop2a7lbGOMG5H2iQ8yGZYx7lCkE/E/QVsuCX9na3RsbZiTGCxUkuEVmy0Ubas5QnXpIJAZ8HoIaUd4u6FWU3xngLp41nKPvrbJjP9JFz2+AOfqOlT7uC48WhmtG5xsJFB/K+zY+DAH+vWy73uz7aI7+Efe2584/NGfaB9wyfkTUN7EOLbjFvJH/ACNyNK/uyrsp94cL9K3Os2Jvqjlwy/KUpXmnQUpSgFKUoBSlarj/AGgjtYWkbzEEKEXdmZvZXHTPrUpNukDq7UdqIbKFpJDvglU6sR0HoMkDPTNURxDiE13M8k5JeT8PRQDtpXoNgB13O/Otjx2ea8dnmOWcjYeyoGQqDJ9nzH+O5NdFjBFbKGk1LqJC4Uscge0R6DI9fhWhRjiuU+Pj17GvFWlaP1vy4rfY5sunTboCznQXGNWRkHRk7DA0k5/MPfWFxu5OoQ264kmYrGqnlk4eTPpsVUnkAx20nOU8oghLSHLAOS4OWEbtkKNX4nLEDPIOAcdNBw6Hivi/a4IJcuBodYtYCbYEeoHy4AXPUZ9Tnjii5yeWfLJzTUUsUOFz5vv+LO6DhFultLLaX8huLYeIwCtEhGpUYxHY9QMnnsCBmuc/CuIcVga8fdIIwiDDEyFPb8NVByxOSTsM7Dl5cjifE5r2WOzNukF3M6rcOqgFlGHTUASRjd2B38ijpirEteKrbvHFb29xJbxD7OzKihEYOFVwWI8TzagzjYbHPOtDk1v1M1FFx3YWBogMM7qXPqqA6U/tEsfgvpWTwG6gjnV7iJpkXJ8MMEDMPZDnB8nqBzqSCBeJ8TuJyhaJSCEQhWl8yxQxhuhkcrljyGo9Ky+zF3Z3EmqS1hha2+/+6DMkkKECVZEdm1sqt4gPXQQedaoySi218SKJXwPihuo2ntJHt5JRK058dZY4JASQZoJx/JsoGJI8YJxjAqpZ557u4yzGWaV1XO2WZsKo2GB0A6CrS7ZcPgs7KW4gt4ledVtzKjnw5EnQM8kMYOnOVIxgY2YZFQLsMQty87f+XgmnH76ppj/+5Ih+VRgajGWRL8ln2NFPbhJHUHUFZl1dGwSMj3GudpbF3CrzPrsPWukcqyrKNi66eeRj3b8/lXoRTjj56HPqfYbWTxdKjzqc49MdfhW+u5FjIkaI5xzXGMnbS2/618eZg75hZl3GpRvjqPX6VhtfxojookJYYw/IfL/XKvKlKfiHFuP0fR8209vg0W4NRzJrJtr4xWBiTYzyEyHqY4cCNPgXZ2I/ZX0rHFY5zjH7RA+BOof3q9HxMf0+uxUmnd60Th43g4fIQQwN1I8TtnbTG26kDGeWfN16S7tzw+2s7eKVeHWpZ/bQJPKi8/MLhGRSOW2M7+6q87GvaJeIbsFo1/AI/FEjHYIV1A9TgjO4G1WwODyPHLbWkLWKXAKnxLSXBGDsXE8iIcZ3KL8jisE3pl1/f1+xdcFNxcWmWZriECI5OVjGIwp/AVJOUxths561sJJI7iPYaB+X+hc9FJ/mmPL8p2rDu7aSyunj1KWjYq2PMrY5j3iuV4i48eH2W8rp+Unmv7p5g/5VpS6lSWdzfaE2nEDbyHCT+TB6SLnQfnuv9YVYHeIl1HJDFYaYWvHcyy7Alo41xliDp+7VjkDJ07dc0TNcHKyKcOpBDdcjdW+O36V6GvpG4nwZJoCVn0LNEVOGWaPOVU9CTrT+tWPNBRmn0IXJD+LJxeys3Iuo7hZCiNIhbxItZwMOQMgkhdRyVztjJNd/BV4dwaJpZZUnvNJ2V0chjzSIAkjmcuwGd/hXyDunadQ19xCQthSyEklSQDpzKx9egrcQd2fB7dMyK0g/NLIyr9RoT9a4vJBLS38aXJcmVjcx3Vuc4dHUdPaSRcqce9Tj4g1SDWD2c8ttzezlFxAepiLBsD4Nj+01Wd2M4rZh3t7Ry8cDBNRYONMmp0EbDmivrTJzzG5GK0fe5w8QzW18BsreDN745Nsn4ZP1FW8PLRPS/XpHKaLLsrtZY0kX2XVWX4MAR+hruqJ9210TaGE84JHj/qk60Pww2P6tSyuE46JOJKdoUpSqEilKUAqDcX4Kkd5LkDRdoWUtqKrJGMyLtyyumVcb5jlHWpzWn7U8Mkmg+6P3sZEkYJIV2UEGN/2HRmjOeWvPMCpToFP3kZiR20Z0EjTyAOQMH3ZG5FY4LEiWRvEX+aRkG7MoycAbAEkdc6c/Hc3nFBJCs4RgJCUdXwSpXylW55IxpIOOQyBmoX2p46UUkHzyZCb7qvJn+OQVHv1HYqM9HhlKWqfHQ7wzKMKit+/l6+50cQUXTsHmWK3ib7yZgXDzMDpVVXJbGGAxsFDtyIFZQ7ZTmyJkleKZSvguowJ49beUJkKAjpgsFPlAT3HU9n+N2YtHtryOUr4njI8OkMG0hCDqIGMD38/ga1XGeJrM48NPDijURxpnUVUEnzN1YszMT6t6VpUb2OVk17rFHi3V9MwHhJ/KSeyJJm3Zjz5A5x+atxxnteVsZ2W9Wdt4EWKIRL94zhXc9T4SthVIUAAnJ3rN7tuGSpwpGhSJnmleQiYsF0qdA9lSc5jBG3U1D+9DjU0tysEoiBgGCIi5XU2CclwDkDbGNt/fVK15NJPCMru2kVLe5lOcRTWbyY3IhDyB2A/Zzq/q13WnZg8MiurieSJleCSC20OH8YzDTrAH4QmSfj7t4x2N7TtY3HiadcbKUljOMOh5jfbI5jPvHImpW/8Aw6jfaFM7/iFrhgM89LEr7Oemsj48q0zjJSfNPt9vIlPY0PbNGSOwjb2hZxkj01ySsoI9QhUVpbPiHhxzqOcqLH8vFRz/AO2PrXb2h4495cyTyYBc7KOSqBhVHuAAH61rFGW/1/roK06H7NRfL/NlG9zuArKtL1o86cZO2SMkfCuVrY6hrdgiZxk7kn0Udayf91LlGDB4ywBI2Iyeo6V1nlxbwlv8tvh2vyCR28P4gWUq0hVicqx/gfd/nXbxpPu0LlTL6r+Jd9z+lc34XA7lAWjcdOYI9Vz7vfWLxh0GiNTq8MEE/Tb5YrDiUJ54vHa6tV0rv2fYnoa0Vve3XCPs9+seOUdv9RbxA/qDWFwCy8a6gi/PLGnyZwD+hNbvvRvPE4vOeiSqn0jjU/qrVq8VJ64r10IRDsVdnYy4jvbYuVvIfAAw326cQOygbB2byn1GMDPOof3ecXg8VLG5tYZY5ZdIkK4lVn2XLg5K5wMbYz8qsz/cbiN7RbC2Fsjs6Ga4kcN1LrGEZ+vLI3JrFne9PksiAd5/C7q5P23wYVhUBC0MqTb55yMoGTkgctthUAsbnQSD7LbN8PX5HeravuH/AG9BZQXtrCuSRbwwSxKxXfLFt2O2flnFVdxzgz2s7wy41ocHG4rthe1dV9hJGA6aWZelXZ3CcY1W01uTvE4df3ZBuP7Sk/1qpJ2zirB7k77w+J6CdpYnXHvXDj9Faq543BlGSU9jOKy3FxFDdvBbRykR5aRSVfzgJpGSoDY9rGcismLuSiJ13d5LK3UjC/LU5cmpt2p7X29igMzgM2dKgFmbH5VH8SQPfVTcf7dcRvI5ZLZHit4xl5F9rHLBk2C8/ZTB9c86xxeSf6VXmX5JNacM4dw++jhtpJBNMrxGMsHGoYkieTJBjOtAAMZOeQG5l/bLhYvOGzR43eIso/aA1L+uKhvZ3uiCKkxuSbhJI5FYL92CrK5BB8z5HXI58qsu2C6MKdQGR6/L5A4rnOSUk077lXwVf3TcaJkjyf5eHS3/AM23JH1KajVsVRfA2NrfzRjYW96rDp93MdLD4aavQV18St1Lv/Bzh2FKUrKXFKUoBSlKAqDvEhWxluG8pguQJiu2qOUELJpB/pPKR015J2WqQv71ppC7cz0HJQNlUe4AAfKp33u30g4ndxTZIJiaHOryroQZj6EbMp9+rHUGvtP+uuPWteJ2twfBWZBw2ZonlWN2jjxrcKSq55Bm5A7j6isVFq9exXAkEk6sC0cA+ypE0baQoYGSV9ahHkldQ+xOF052wB1nLQrJSsxuIiG2s7aKW7EXh22WtxK0LTNozkunnxryAuAGJO9U075JPLNWb3lcQu4YTDOtvi5cyaoy5kwrAhX1ADYaF1D8lVlV/Cxu5EyAr6K+VyxXoJFBmluMk/HA/h/hQnrXdw4ezn1H8ah/qXzZJt+K2uFxnAi0oB6lhqY/wrjwN/vCh3VwVI+RP+f1rOv4C3joNzlJAPUacHFYfAICZlI5Lkn6ED9TWSElLws9T6X9Un9/3LdTY2l0j5WVSXhydYyDhTz23zWt41eJJKWQYGAPTJHX+H0rN4OQ94/o2v6E1pJFwcV18NhjHM3vwtunvc/ug+CV91lp4nFrfbZWaQ/1EYj/AKtNR/tLe+Nc3Mo/FN4g+BeX/NamPdSPDa9uP6C0kIP7Tbj+4aghj1Fl9Y2+qshH+NTmWqUn20r6jobHhfHmtrtLmNUZl86hwSuSpG4BB2ySN+YFbXgnELu+4nGwuTHPKxAlyRpGCdIA/DgYCcjsK6+xPZmGeKa6umZba2A1BPbkdvZjUnl7z7xy5ja2/anhGoA8MZFBGHS4cyDHJhnAz151yclJulbJJr/vaZJTHJxqKN1OG12iRtt6mQAH41G+9bs7rK3UEaPDpAkmjZGEjn2nZU2XJP1qTtxFprbx7bwuJQJ7UVwgFxH7tYG+3Ugk88nnWOOIRcTsXtLDw7OQ+aSBkCl8YJ0OpxzUZOM7DOBWWLcWpfX1t+6JKTK1Iu7ufw+K2h/9UL/bBX/urXcR4JNBK0cqFXU4IP8AhWf2Us3W/tDg/wAvF/7i1unG4topTL/7Udibe/MZn15jDBdBA9oqTnIOfZH61ruOdnlS1aKS98OFkMeHjtVAU8wpCIB8q3fafjTW1uXRPElYhI0/M7cs+4c/ljrUHg7rLi6fxuIXLF2/CmG0+4MfKo9yjFeVC6Tk6XT+iy2Oz7fO8Rgs+JWkknh6FGkxytpUKNDeKVL4A8wH0qc8AjkECeJ7ZWPXk6iHEaK4JGcnUp61COMdz9qsDvHLKsiKXUsVIyozvhQRy5g7VM+zN4ZbeNznU0cTMT1Z4kYn9RVcqjS0vr2ph7lTdrrbHGrxOktuG+ahN/0NW32Yv/Gs4JN8tGuc88gYbPzBqsu1mk8fkGdxbHp+wef1FSLufvdVrLHnOiViBnkrgH5DUG/WtWWN4U+38nBbSJ/Svma+1gOgpSlAKUpQGh7XdjLbiMBinQZ/BIANcZ9UYj6jketUDx7ub4lah3EXjqrHzREMxXo3h+38QAcfCvTlCKlOgeNobANE7mRFK4xG2Q7b4ITbmPT0+dd6dorrWji4m1INKN4jkqo/CpJ2Hu5V6I7bd0VpxBzMC0FwRjxECkOehlQ+0R6gg+/YVQnbLsTccNmEcwHnyY3Q5RwDjI6qeWQeWevOtWPL0YMfjHaO4vGV7h9bIuhThV2BJ3CgDOTzrBriowMV2Ku2T8hXqY46Y0OTiK+19rkorskQdU/s/Hb61lRjArpmfJUAADPz29/zrJAqcauTfwRJJbgMyJcRbsB5hzyOox7jmsW47RsVwqBSeZzn6bc6x+E8WMOQRlT06g+orcePZv5mK596kH5jG9eXLF7GVZMbkl+lrt2fw8y/J19k7PSHnbZVUkH4bnHzAH1qOHnW94tx3xF8KPIj69NWOQx0FaNRvXoeFhNuWXIqcq27JcEPsT7s2vhcB4hLyMrxQj5YJ/SQ1C0niSMsQfFDqU28uhUkZwT6kiP6GptxgeF2etE6zzySn3hdQH6aKr27Hs/vAf2gV/xqtaoZJef2r8B8Fl9hOGiewv7NMEtouIf21xjHy0qvxatX267Koqx3lomLeUDKj+acbMjemCCPlWn7Ado5LeRGX2486Qdg6t7cTH0PMeh36Vb0SmZWuuHFJEl/+ItJcaWfG+34JP0Ox3GKwuThJTXD9f4J6FYd23GXtr+IrnTI6xOvRlcgDb1DEMPgfU1vu9C0Wx4gksJ0FwJBp20sCQSPpWybtRY2UviNwmWGccs40g+qsTgfELUL4zfXfFrvUsTO5wqIgJCKOQJOwG+SxxuTyrqm5ZNdUq3scE97WTi+4NHxBEXxUA17ejaHHwDDI9xqvuwt1NPxS1Qf0qsceieY/wB2rI7RWQ4dwBbRmBlk8pxyLM3iPp/ZA2z8PWtf3Ldm1Estzz0L4an9psFsfBQP7VcozksMqe29B3Rvu8jtOLS5s8o0mPGfSpAOrQEQ7g8izHl0rT/+I3E5toLCTHq3iv8A3ET+NWceGxmbxiuZAmgN6LknA9Mk8/hWVWHVGlasiyl+OX/HZIH8WExxMNLaVAJDHGDqZnwcgbetW3wm08OMLjGnSo+CIqD+7Wbitd2g4qLa2kl5lVOkerHZR9aN66jFV8CLsrK64RNdcTvbiNR4YDwq5ZQNSBFYE525HnWL3L3zx31xbv5SVbKnmHifl8cM30qTdjOGMnDy4MgeUtJKcsrajkfdAjTuMczg9fdWPZHiMlvxVJZiQ3jkSFufnyrlvf5iT8K9DeUZY+38FXHqej8UrqtLtJI1dGDIwDKw3BB3BFK8sk7qUpQClKUApSlAKpT/AGheLEvbWoOBpe4OepGUQD348Tb9oVddR3tn2FtuJxqk+sFCSjo2lkJxnGQQRsNiOlWjLS7B5TEgGAc7/D/RruUZ3G/w5jl0+dXNff7P7MnlvS0g2BkiBBUeyp0tqBA2zk8uQ2xEONdzvErcZES3Cg7GFtTc9vI4VvpnFb4eLrkqQgVyArLv+DzQgieCaFtiC6PGABzzqXBG464HzrXapEOrfGMbZGxG/uPUVrj4uLFnOPeT4D+NZQrhbyqwJ07nqv8A+P8AlXJmx1GPnn6YrRjyQSuxZ2CuVdPj46A+8H/DNcvtA9P41oWSL4Za0d42FfIq61uFPy6Vl8L0PPGhOA8iKfgzAH+NWclVgnPecPCi4fbf0VspI/afAP6oaru89gn0Kn6MDU673rvVxWRTtoWNR8NAb+LGoNeYMb7/AITWXCv9v8U/3JZ94JKEl3GVBIYeo93oasMW9xaKt5aStpb8ajKsPyTLyyPf8RVc2V6qEsRqydWNwDnfGxz193KpHw3tdJaRuiTEeIPMgB0jKjGx/EN/d7jWZVorb5l4tFi8N74nICXFprbHOM7HHMhHH/dWxPehlB9ntG8xwNTKoz7wmf4jkfQ1RsnHdyRnc5PQE/AbD5V8/wCI5OhOOR3PL0ri8fh73J90nfElu+JXKmV0U6gg1MqKobc+GpO4AGSdydudWbwXtDwyztVjjuIwiZXJYamPNnI5nJ329a84Nxdz12+tdYuSQc0yRx5KSdIq5I9JS963DgXAmDaeRAYhz6KcfrWM/fBYDGDIdt8Jy925Fecl1ZIGay47WU9MVyjgg+jKaoovyPvjtT/Nyj5If+6tpD2+spkz43h9cMmT/AivPEdq3V/1/wAs1IOF9mbiT2IZn+CPj5k4FaP9Nh67fP8AyFkj0RavFuN642aDiMW2SUZYxnbGF1Dn6dM1UXaYlhCXOuUoXdvx5d2Khz+bRoPzqY8P7rL5hlkijB/O+SPiEDfxrb23c27MPFnRV6iNCT8ixA+eKlZMONUnf0/hFvadkVjYdqL+GNY4rmREXOFBGBkknp6kmlXdB3UcPVQCjsR+IyNk/HTgfQUrg/EYf+pz94mVKUrzSwpSlAKUpQClKUApSlAdU9srjDAEeh+tR3iXdrw2f2rVFP5o8wt8zGRn55qT0oCq+I9wNq28M8qH9tUkH/ToP1JqIcV7j7+M/dsk4HLDaW+kgAB/rGvQdKuskkRpR5Q4n2YurUkTQvGR+ZCyEfEbc/j/AJ9nA+z1xeSMlusLsAWA1+EzDro1Yyevur1SyA1rU7MWizLMsEayrnDqiqdwQc4G+xPOuntmRpKEk7quIPn/AJIqVJPlnj3zuAutzkDp8eddX/hdxFGB+z3AKkEEGB9xvtpc9a9KUos81wxR5z7W8F4he3Jnktpo3YKrYt5SuUXAOwPMD9KivFOAyQoTJlBuPOjpvjkNQ3PP6V61xWs7SdnYb62e3nGUf02KkcmU9CDV4+KnFUhT7nlSwMSYyHJG6lCpHuyCAfnn5V2HhJLNhcjJ+H1q+OD9xnDIcaxJP7pX8u/XSgWpNadheHxDCWkC/wD00J+pBNX/ANSltpDtnmW34G7nSiFmxnSivI2B1wik43ra2/d7fOMrZzn4xlP0k0k16XsOEwwAiKNI889Khc/HFZdVfipdEvoQo92ecbTul4k//lmT9+SFP0Dsf0qQcO7i7ksvjSQov4tJeRsdcZRVzj31d1Kq/FZH1J0ogtr3OWCrg+Kx9dej9EAFbCw7suHRHPgCQ/8Aqs0v6McfpUqpXJ5ZvqydKMKz4LbxfyUMUf7qKv8AAVm0pXMkUpSgFKUoBSlKAUpSgFKUoBSlKAUpSgFKUoBSlKAUpSgFKUoBSlKAUpSgFKUoBSlKAUpSgFKUoBSlKA6JLoA4waVye3BOaUIO2lKUJ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436" name="Picture 4" descr="http://homeinsteadsonoma.com/wp-content/uploads/chocolate2.jpg"/>
          <p:cNvPicPr>
            <a:picLocks noChangeAspect="1" noChangeArrowheads="1"/>
          </p:cNvPicPr>
          <p:nvPr/>
        </p:nvPicPr>
        <p:blipFill>
          <a:blip r:embed="rId2" cstate="print"/>
          <a:srcRect b="9811"/>
          <a:stretch>
            <a:fillRect/>
          </a:stretch>
        </p:blipFill>
        <p:spPr bwMode="auto">
          <a:xfrm>
            <a:off x="2771800" y="3378570"/>
            <a:ext cx="2044849" cy="2498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8" name="Picture 6" descr="http://images.travelpod.com/users/susan_g/overland_-_05.1172491800.dscn1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356660"/>
            <a:ext cx="3312368" cy="2520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ular Callout 7"/>
          <p:cNvSpPr/>
          <p:nvPr/>
        </p:nvSpPr>
        <p:spPr>
          <a:xfrm>
            <a:off x="683568" y="3225452"/>
            <a:ext cx="1756371" cy="1368152"/>
          </a:xfrm>
          <a:prstGeom prst="wedgeRoundRectCallout">
            <a:avLst>
              <a:gd name="adj1" fmla="val 76475"/>
              <a:gd name="adj2" fmla="val -19388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What is the difference?</a:t>
            </a:r>
            <a:endParaRPr lang="en-GB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Draw a </a:t>
            </a:r>
            <a:r>
              <a:rPr lang="en-GB" sz="2000" b="1" dirty="0" smtClean="0">
                <a:solidFill>
                  <a:srgbClr val="0070C0"/>
                </a:solidFill>
              </a:rPr>
              <a:t>flow diagram </a:t>
            </a:r>
            <a:r>
              <a:rPr lang="en-GB" sz="2000" b="1" dirty="0">
                <a:solidFill>
                  <a:srgbClr val="0070C0"/>
                </a:solidFill>
              </a:rPr>
              <a:t>to show the relationship of </a:t>
            </a:r>
            <a:r>
              <a:rPr lang="en-GB" sz="2000" b="1" dirty="0" smtClean="0">
                <a:solidFill>
                  <a:srgbClr val="0070C0"/>
                </a:solidFill>
              </a:rPr>
              <a:t>production</a:t>
            </a:r>
            <a:r>
              <a:rPr lang="en-GB" sz="2000" b="1" dirty="0">
                <a:solidFill>
                  <a:srgbClr val="0070C0"/>
                </a:solidFill>
              </a:rPr>
              <a:t>, suppliers, customers and </a:t>
            </a:r>
            <a:r>
              <a:rPr lang="en-GB" sz="2000" b="1" dirty="0" smtClean="0">
                <a:solidFill>
                  <a:srgbClr val="0070C0"/>
                </a:solidFill>
              </a:rPr>
              <a:t>consumer. </a:t>
            </a:r>
          </a:p>
          <a:p>
            <a:pPr marL="0" indent="0">
              <a:buNone/>
            </a:pPr>
            <a:endParaRPr lang="en-GB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rgbClr val="FF0000"/>
                </a:solidFill>
              </a:rPr>
              <a:t>SUPPLIER</a:t>
            </a:r>
            <a:r>
              <a:rPr lang="en-GB" sz="2000" b="1" dirty="0" smtClean="0">
                <a:solidFill>
                  <a:schemeClr val="tx1"/>
                </a:solidFill>
              </a:rPr>
              <a:t>   Cotton farmer</a:t>
            </a:r>
          </a:p>
          <a:p>
            <a:pPr marL="0" indent="0" algn="ctr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PRODUCTION </a:t>
            </a:r>
            <a:r>
              <a:rPr lang="en-GB" sz="2000" b="1" dirty="0" smtClean="0">
                <a:solidFill>
                  <a:schemeClr val="tx1"/>
                </a:solidFill>
              </a:rPr>
              <a:t> </a:t>
            </a:r>
            <a:r>
              <a:rPr lang="en-GB" sz="2000" b="1" dirty="0" smtClean="0">
                <a:solidFill>
                  <a:schemeClr val="tx1"/>
                </a:solidFill>
              </a:rPr>
              <a:t>Nike </a:t>
            </a:r>
            <a:r>
              <a:rPr lang="en-GB" sz="2000" b="1" dirty="0" smtClean="0">
                <a:solidFill>
                  <a:schemeClr val="tx1"/>
                </a:solidFill>
              </a:rPr>
              <a:t>clothes </a:t>
            </a:r>
            <a:r>
              <a:rPr lang="en-GB" sz="2000" b="1" dirty="0" smtClean="0">
                <a:solidFill>
                  <a:schemeClr val="tx1"/>
                </a:solidFill>
              </a:rPr>
              <a:t>factory</a:t>
            </a:r>
          </a:p>
          <a:p>
            <a:pPr marL="0" indent="0" algn="ctr">
              <a:buNone/>
            </a:pPr>
            <a:endParaRPr lang="en-GB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CUSTOMER</a:t>
            </a:r>
            <a:r>
              <a:rPr lang="en-GB" sz="2000" b="1" dirty="0" smtClean="0">
                <a:solidFill>
                  <a:schemeClr val="tx1"/>
                </a:solidFill>
              </a:rPr>
              <a:t>  </a:t>
            </a:r>
            <a:r>
              <a:rPr lang="en-GB" sz="2000" b="1" dirty="0" smtClean="0">
                <a:solidFill>
                  <a:schemeClr val="tx1"/>
                </a:solidFill>
              </a:rPr>
              <a:t>JD Sports, </a:t>
            </a:r>
            <a:r>
              <a:rPr lang="en-GB" sz="2000" b="1" dirty="0">
                <a:solidFill>
                  <a:schemeClr val="tx1"/>
                </a:solidFill>
              </a:rPr>
              <a:t>Brent X </a:t>
            </a:r>
            <a:endParaRPr lang="en-GB" sz="20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>CONSUMER</a:t>
            </a:r>
            <a:r>
              <a:rPr lang="en-GB" sz="2000" b="1" dirty="0" smtClean="0">
                <a:solidFill>
                  <a:schemeClr val="tx1"/>
                </a:solidFill>
              </a:rPr>
              <a:t> Mr </a:t>
            </a:r>
            <a:r>
              <a:rPr lang="en-GB" sz="2000" b="1" dirty="0" err="1" smtClean="0">
                <a:solidFill>
                  <a:schemeClr val="tx1"/>
                </a:solidFill>
              </a:rPr>
              <a:t>Pujara</a:t>
            </a:r>
            <a:endParaRPr lang="en-GB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b="1" dirty="0">
              <a:solidFill>
                <a:schemeClr val="tx1"/>
              </a:solidFill>
            </a:endParaRPr>
          </a:p>
          <a:p>
            <a:pPr lvl="2">
              <a:buNone/>
            </a:pP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3100" b="1" dirty="0" smtClean="0">
                <a:solidFill>
                  <a:srgbClr val="0070C0"/>
                </a:solidFill>
                <a:latin typeface="Comic Sans MS" pitchFamily="66" charset="0"/>
              </a:rPr>
              <a:t>The </a:t>
            </a:r>
            <a:r>
              <a:rPr lang="en-GB" sz="3100" b="1" dirty="0">
                <a:solidFill>
                  <a:srgbClr val="0070C0"/>
                </a:solidFill>
                <a:latin typeface="Comic Sans MS" pitchFamily="66" charset="0"/>
              </a:rPr>
              <a:t>relationship of </a:t>
            </a:r>
            <a:r>
              <a:rPr lang="en-GB" sz="3100" b="1" dirty="0" smtClean="0">
                <a:solidFill>
                  <a:srgbClr val="0070C0"/>
                </a:solidFill>
                <a:latin typeface="Comic Sans MS" pitchFamily="66" charset="0"/>
              </a:rPr>
              <a:t>production</a:t>
            </a:r>
            <a:r>
              <a:rPr lang="en-GB" sz="3100" b="1" dirty="0">
                <a:solidFill>
                  <a:srgbClr val="0070C0"/>
                </a:solidFill>
                <a:latin typeface="Comic Sans MS" pitchFamily="66" charset="0"/>
              </a:rPr>
              <a:t>, suppliers, customers and </a:t>
            </a:r>
            <a:r>
              <a:rPr lang="en-GB" sz="3100" b="1" dirty="0" smtClean="0">
                <a:solidFill>
                  <a:srgbClr val="0070C0"/>
                </a:solidFill>
                <a:latin typeface="Comic Sans MS" pitchFamily="66" charset="0"/>
              </a:rPr>
              <a:t>consumers</a:t>
            </a:r>
            <a:endParaRPr lang="en-GB" sz="31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355976" y="306896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6645" y="378904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346645" y="4509120"/>
            <a:ext cx="0" cy="2880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9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443" t="16980" r="23811" b="46844"/>
          <a:stretch>
            <a:fillRect/>
          </a:stretch>
        </p:blipFill>
        <p:spPr bwMode="auto">
          <a:xfrm>
            <a:off x="1259632" y="2204864"/>
            <a:ext cx="6552728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Plenary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Before you can leave the room each table must answer at least one question.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Why do businesses exist?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Why do we need businesses?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What is a consumer?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What is a customer?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What is a market?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What do you need to produce products?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What are the difficulties starting a business?</a:t>
            </a:r>
          </a:p>
          <a:p>
            <a:pPr lvl="2"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What is the difference between a good and a service?</a:t>
            </a:r>
          </a:p>
          <a:p>
            <a:pPr lvl="2">
              <a:buNone/>
            </a:pPr>
            <a:endParaRPr lang="en-GB" dirty="0"/>
          </a:p>
        </p:txBody>
      </p:sp>
      <p:pic>
        <p:nvPicPr>
          <p:cNvPr id="3074" name="Picture 2" descr="http://printpackage.co.uk/wp-images/business-fli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2132856"/>
            <a:ext cx="3050295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79512" y="116632"/>
            <a:ext cx="8712968" cy="680186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sz="8000" dirty="0" smtClean="0">
                <a:solidFill>
                  <a:schemeClr val="bg1"/>
                </a:solidFill>
              </a:rPr>
              <a:t>Small Business</a:t>
            </a:r>
          </a:p>
          <a:p>
            <a:pPr algn="ctr"/>
            <a:r>
              <a:rPr lang="en-GB" sz="8000" dirty="0" smtClean="0">
                <a:solidFill>
                  <a:schemeClr val="bg1"/>
                </a:solidFill>
              </a:rPr>
              <a:t>Suppliers </a:t>
            </a:r>
          </a:p>
          <a:p>
            <a:pPr algn="ctr"/>
            <a:r>
              <a:rPr lang="en-GB" sz="8000" dirty="0" smtClean="0">
                <a:solidFill>
                  <a:schemeClr val="bg1"/>
                </a:solidFill>
              </a:rPr>
              <a:t>Customers</a:t>
            </a:r>
          </a:p>
          <a:p>
            <a:pPr algn="ctr"/>
            <a:endParaRPr lang="en-GB" sz="8000" dirty="0">
              <a:solidFill>
                <a:schemeClr val="bg1"/>
              </a:solidFill>
            </a:endParaRPr>
          </a:p>
          <a:p>
            <a:pPr algn="ctr"/>
            <a:endParaRPr lang="en-GB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5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0070C0"/>
                </a:solidFill>
                <a:latin typeface="Comic Sans MS" pitchFamily="66" charset="0"/>
              </a:rPr>
              <a:t>Starter Activity</a:t>
            </a:r>
            <a:endParaRPr lang="en-GB" sz="72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Complete the worksheet provided by your teacher!</a:t>
            </a:r>
            <a:endParaRPr lang="en-GB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853" t="16320" r="23220" b="33020"/>
          <a:stretch>
            <a:fillRect/>
          </a:stretch>
        </p:blipFill>
        <p:spPr bwMode="auto">
          <a:xfrm>
            <a:off x="1979712" y="2132856"/>
            <a:ext cx="4968552" cy="366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Topic</a:t>
            </a:r>
            <a:r>
              <a:rPr lang="en-GB" sz="6000" b="1" dirty="0" smtClean="0">
                <a:solidFill>
                  <a:srgbClr val="0070C0"/>
                </a:solidFill>
                <a:latin typeface="+mj-lt"/>
              </a:rPr>
              <a:t> 1</a:t>
            </a:r>
            <a:r>
              <a:rPr lang="en-GB" sz="3600" b="1" dirty="0" smtClean="0">
                <a:solidFill>
                  <a:srgbClr val="0070C0"/>
                </a:solidFill>
                <a:latin typeface="+mj-lt"/>
              </a:rPr>
              <a:t>.</a:t>
            </a:r>
            <a:r>
              <a:rPr lang="en-GB" sz="6000" b="1" dirty="0" smtClean="0">
                <a:solidFill>
                  <a:srgbClr val="0070C0"/>
                </a:solidFill>
                <a:latin typeface="+mj-lt"/>
              </a:rPr>
              <a:t>1:</a:t>
            </a:r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 Businesses</a:t>
            </a:r>
            <a:endParaRPr lang="en-GB" sz="6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78904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Unit 1: Introduction to Small Businesses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Learning Objectives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understand the following key terms (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AO1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):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Supplier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Customer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Consumer</a:t>
            </a:r>
          </a:p>
          <a:p>
            <a:pPr lvl="3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Market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apply how production, suppliers, customers and markets work in a small business. (</a:t>
            </a:r>
            <a:r>
              <a:rPr lang="en-GB" sz="2400" b="1" dirty="0" smtClean="0">
                <a:solidFill>
                  <a:srgbClr val="A0AB0D"/>
                </a:solidFill>
                <a:latin typeface="Comic Sans MS" pitchFamily="66" charset="0"/>
              </a:rPr>
              <a:t>AO2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evaluate 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THREE difficulties 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to starting a small business. (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AO3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</a:p>
          <a:p>
            <a:pPr lvl="2">
              <a:buNone/>
            </a:pPr>
            <a:endParaRPr lang="en-GB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11560" y="1832856"/>
            <a:ext cx="5544616" cy="1368152"/>
          </a:xfrm>
          <a:prstGeom prst="wedgeRoundRectCallout">
            <a:avLst>
              <a:gd name="adj1" fmla="val 56819"/>
              <a:gd name="adj2" fmla="val -32346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itchFamily="66" charset="0"/>
              </a:rPr>
              <a:t>What are we learning today? By the end of the lesson you should be able...</a:t>
            </a:r>
            <a:endParaRPr lang="en-GB" sz="2000" b="1" dirty="0">
              <a:latin typeface="Comic Sans MS" pitchFamily="66" charset="0"/>
            </a:endParaRPr>
          </a:p>
        </p:txBody>
      </p:sp>
      <p:pic>
        <p:nvPicPr>
          <p:cNvPr id="5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1772816"/>
            <a:ext cx="130759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449" y="188640"/>
            <a:ext cx="8229600" cy="114300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Businesses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4752528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Businesses exist to make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Goods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and provide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Services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to their customers. 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The majority of UK businesses are services.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Goods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Are physical items. E.g.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Smart Phones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Food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Petrol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endParaRPr lang="en-GB" sz="1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Services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Are non-physical items. E.g.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A Haircut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A Bus Journey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dirty="0" smtClean="0">
                <a:solidFill>
                  <a:srgbClr val="0070C0"/>
                </a:solidFill>
                <a:latin typeface="Comic Sans MS" pitchFamily="66" charset="0"/>
              </a:rPr>
              <a:t>Doctors Appointment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endParaRPr lang="en-GB" sz="1600" b="1" dirty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endParaRPr lang="en-GB" sz="1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://www.jailbreakyourphone.net/wp-content/uploads/2011/07/iphon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3609" y="2833156"/>
            <a:ext cx="942807" cy="1536775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244" y="4474435"/>
            <a:ext cx="1557536" cy="1557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6148917"/>
            <a:ext cx="79928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Now add two more examples of goods and services you have paid for this week </a:t>
            </a:r>
            <a:endParaRPr lang="en-GB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Production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Businesses make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Goods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and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Services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’. To do this they purchase raw materials, labour and machines to make the products.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endParaRPr lang="en-GB" sz="1050" b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Raw Materials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Cocoa, sugar etc.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Labour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Employees to operate machinery</a:t>
            </a: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Machines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Make the products</a:t>
            </a:r>
            <a:endParaRPr lang="en-GB" sz="1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2">
              <a:buNone/>
            </a:pPr>
            <a:endParaRPr lang="en-GB" dirty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0" name="AutoShape 2" descr="data:image/jpeg;base64,/9j/4AAQSkZJRgABAQAAAQABAAD/2wCEAAkGBhISEBUUExQWFRUWGBgXGBgYFxUVGRcaFxgZGhgXFRgYGyYeGxokGhcXHy8gIygpLCwsGB4xNTAqNScrLCkBCQoKDgwOGg8PGiwkHyUyKSoqLCotLC8sNCoqKSksLC0pLCwtLCwsLCwsLCwsLCwpKSwsLCwsLCwsKSwpLCwsLP/AABEIAMIBAwMBIgACEQEDEQH/xAAcAAEAAgIDAQAAAAAAAAAAAAAABgcEBQIDCAH/xABKEAACAQMCAwUFBQMJBgQHAAABAgMABBESIQUxQQYHEyJRMmFxgZEUI0JSoWJysTNDU4KSssHR8AgVFiSiwhdEY7M0c4Oj0uHi/8QAGQEBAAMBAQAAAAAAAAAAAAAAAAECBAMF/8QAMREAAgIBAwIDBwQBBQAAAAAAAAECEQMSITFBUQRh8BMicYGRsdEyocHh8RQkQ1KC/9oADAMBAAIRAxEAPwC8aUpQClKUApSlAKUpQClKUApSlAKV8JqJcd70bC0lCSyE55sgDhd8b4OT67A1ZRcuAS6lYHC+O29yoaGVJAVV8KwJCsMqWX2lyPUCsvx1/MPTmOfpVQdlK1vaDj0VnbyTzMAiAnmAWONkX1YnYCoj2C71ob2NjcPBBIGACmQKWyDyVzvuOhOfdyqVFtWCwKVWXGe/G1V3jtwGKg/eS644yQwGEVUaRzzPJR5edVxxPvj4jcsyifwVwdIt4wpJ6Zd2LKPUhq6xwTlXT4g9F33EYoULyusagEksQo2GTz9wqDcV77+HRtoiL3D7AaF0rk9C8mP0BquOM93vE4bb7dLdhpVXUVZ5HdRgk6XbI1AemPceVZ3cdwRXuZZ3GoxgAE7+Ztyd+tdoYsdW3dc9ire1kntu0nF7zWyxNbo+ApVdRVRk6kL4y5JCnbAxnatx/wANM6ky6wNOGy6qSAdRLeGunfBzlTz51Lztua1fHOJotvLhhnQwB3wCQQCT6ZNW9u4r3El9/qVTbdFI9ou2xdvC8FEVT5TKZLgg9GKyMY9xjfTUU4zxW4l8js2BklVbTGc9REoCjOOm3uFTPtlwLxisi/zq6lbfGrky8htncbbavlWktuxVzoImCpp5ZdS6+7SpO23XGKxvxWV8yPT9lBpERsyqyqXUlQw1DJBIzuARuNsjNexODqgt4hH7Hhpp/d0jH6V5R4/w5IlXzamOemB/rOK9G92HaeO94dEUBDRKsLqejIgGQeoIwfnjpTVrgmZMuP2c6JbSlKqcxSlKAUpSgFKUoBSlKAUpSgFKUoBSlKAUJpVa9uO3Ikc2lu4UcpZBk7ZwVXHTfcjc8h1zeEHN0Dq7e9vQyOkLhYU/lJMAiQ/kUfiTfflqOlc4YZoTiF+JpGcqQWOdjk5Puxj5KAPQVuu2vHRI/gRbRRnH7zDnnHMjfPvJ5gLiMoK2RiuIkG04TxW5t8mCRkwdRx6nbJG4HQVmXPbbiBkEjXMupCSBnCrkENhBhQMHGwrSRyFTlSR8CRXy4kLEsxLMxySxJJJ5kk7k++urgquiKNt2h7UXF/IslwwYqoUADSo9SFGwJOST7/QADU/ZxXNF5AbnlUw7D9k4Lm6Ec0mrSru8aaxjTsFLhcHLsinSds7N6dNMIx95AhMvPnWyR3jRGiUEEZLaFfzDmrFgcYP4dtsNvkVKu9Hh/D1uVjsFVWjKRy6SzJrYvsCzHJGkAkdT65qd90fCIPsSyrDGzszguyKzYVyo3IyNlzjlkmsc57uRN7Gt7Scb/wB5QRxJJcHVgyRw2skz8h5Scqi788noOlbzu94ObZZUCSxEtuJGiaRvf4ceGjHoDmpHx7hAukCvJcxADGIJjEp/eXBB+FaHsFYxw3nELWKQn2HB2BRpEOxA2ypAPLqKpjlHS0ir4Jgtox/Cfi5P8Bg/Va1PH+NQW7RW8jhpZ2CJEMAebOGkUHZNQC523IxyOIpJ22uLGy81xZTShDssuD4m4J8PQdZDA5AZASDsM5qL9m+0gjV7iC3nv+Iyglp2iZkiZuiaTnYbZAGeQIUYM02FFlgXfBNDL4jFlLCVdYOohRq0k/sr5SNsc+oqNX833cjHmTj5n/8AkvVi20n2uxbBOorqQsPMBIuuMnO+QrhT6lWqhuL9s5PD8F4tMsbsrkHy5BIBAO+d26+lY54ZS3ibcGePEjS9pXBIbOWJbb8qqdI+ZIY/Spr3BcdMd81vkBZlPP8ANGCy49+C3+sVWUrljknNZ3ZnixtryGYfzbq3xAO4+YyPnWpRSSj5V6+Znyy1Scj2LSuu3mDorKcqwBB9QRkGuys5UUpSgFKUoBSlKAUpSgFKUoBSlKAUpVb94XeOkYa2t3Oskq8qjIj2OVQjm+diQDp36jaUrZaMHJ0j73idtyP+UtmwzZEsgPsge0iH83Qnpy55xUE6tEAsYLTyHRCM5P5TIM8vQHPPJz5CKyzapES5YhVBZiOeDsR6Ek4AHqRWum45LHDHcqsSyPM/huBrkjWJUHh5JKhcOfKVy2Sx5itmhRVNb/H1/R1lJQWmDtPnY6rnsM6wtN48OgRl01Eo0ukefwVIyyg7B9g22Njmo6owK3HEu1D3EeHUGViPEmySzopysYU+VFBxsmkHAyNq1NdsSfLOB8FfCNx9a54rinM/SuzXCIJL2K7MG8uFUyGJBli4GphoAbyj1BKD4ug3zVq23dpJZs81qz+IylWAggk1KxBYLHLchNyBt9AKqfsz2wmsWDRpExGceIhbGSpIBDAjdVPyqf2Pf/KBiW0Rj6pIyb/Blb+NUyxyt+7wVIV2zujqMeJEkhIZle0trUpuukgQE/mB82emK13DO3t/bIUgnMSEk6UWMDJ5kAqcZr52i7QyXVxNPNjVMCMAbLgoUUZ6ARgVoaz5Y06Zck0neTxRud5N8iq/3QKlvdrxwRcQtpCdrhHgc+sinWrMepbOM9c1Vore8CmZkeNTiRSs0R9JI9xj4jI+lTjSpxKtHoaDsLw6G4lnkiSSSeRpcyJrCasZCjBVV1HOT1fGeQrl2l7R8OSIxTTCNdsCOQwuMctOhlb6VpeL2cPGOF291raMxDxHaPUXCAYuIhpBOTp22O6jY1Hre/7N2agrEk7/ALRa4yfdkFPqFPqBWdp9WwlZtu7rtdA1xLBFNJNGhBR5SS7RuQTktu3hzMRkgErNn8NRnvs7HeDOLtB93LhZMfhf8LfMDHxHvrdy9u7y4VRw/hbkKRpdoQihfxqnMDUuVyGBAJ61OY7ZL+xMMyMA6ezICsmk+yWB3DqQVJ/MhI2Iqylolb4Yap2eVZodJxXUdqk3HuzUlvPJbSD7yLdT/SR9GHy/x9KjskeK65IVuiT1D3S8b+08KhJOWjBhb+p7P/QUqY1Rv+zzxvEk9sfxgSL8U2b9GX+zV5VkmqkEKUpVCRSlKAUpSgFKUoBSlKAUpUF7wu8D7Kphtij3B2YZJMQIBDEAe0cjGfjg8qF4Qc3pjydXeF288FTBb4dzlJWU5MWcLgY/HlhnqoPqRVYcO4QF1E7qDnO237Kn1P6c6xobqMSkvkFsliNxq5lQB1ySMn9K+cX47J4arGCHkyIY0BJUDOZTgZLcwD65IxpIOmLjB6VvL7eunY0yhPHC1ai652v7/P1eLfB7mYxpDJLDBl5xF1Kg+TV0UYKZ3O7kBsCux+3bqrpJYW6RHUY08DAWXAwxL+0RlSds40jYGtp2R4vYrCkUVxNbTosja3UeE7snmkZQSG0KGCqxAGAcEneLcY4s934s9xKZdGmKEEKhOssdZRdlwqkn9pl3OK6VbqjIaHmSfXf/ADrccC7NPc68PHEEVWLTMyKdbhEAIU82OM8vfWpAq1Ox1tO9oZJJJo28CTwbku0sKQrpBjYKcwvG8ayDcezyOCDpm/ZwISsrTinDZLeZ4ZRpeMlWGQcEehGxGKxYl2rc9p+z1zayff4bxMssiuJVlHMsG5nnnffetWBXbH7zvyIZ8ArOgCoUfWDy1Lg7Z/yrDArYcMVxlkAYDYr1I91WzqoN3/F/MI48ZkwgRiWbUDnAAAIOMHrnNaYDat9xy2j0at1bAIB5EZGw9CPStGBXmRUWtvT9dizPgrIs5zG6suxBB+ldArmK6Q23ILi7ne04iuntWOIrnMsQ6LIB95GPiBkfu++pJxO44bwOTBtwPE1yJIYg5JLHMcbgZUJ5cKcDDDzbGqHsL90ZWRtLowdG9GU5H8K9OdmeLQcTsobho0c43VlV/DkAw4GRsff6EetVzJJ6lwyFsyEt3g8Tvh/yNqVjO3jSnQnxGCP0dvhWy7JcJ4hbztJc3MUwlYyMV15jc4DKBoAKOoAwvJkQ42OYh2i7Yi6lMFlZxKxJRpZLeLKb74UodJ29pt/RQa23ZXsFa2+HninvZOePAuBCv7oeMBz73IHuFc3ClxXy3+5eiRd5/Y/7bbrcW+88PmQj8ajmh+n1+dURxGxDoJkGAThh+RhzB/wr0r2Z4xcTmQTW8kOGI0uF2GcowZRhgynBAJKspyTkVWXeb2TFlcm4Vf8Albg4mUD2HPJx89/qOtdcE/8Ajmc2qID3c8Y+y8Tt5CcL4gVv3X8jfQMT8q9WivIHFbAwy46cwehB5EH4V6l7F8X+1WFvMTlnjGrfPmXyt/1A1yzwcQuTd0pSsxYUpSgFKUoBSlKAUpUZ7cdtI+HwFtmlYeRP+5vRR+vIe6UiUm3SOrt125SxTQuHuHUlEyBpA28R/wBkHp1PzIp+C28WQzPsxBeRvy53ZviT0ri0st7N4s4Bb2i7YzgDmfKAAB/rnW94dND4M3lV4w2gcyZDpU592S23wz0rq2sXnLp+eEzVWiOlf+vxy15kUneNneRhoiUaiBzxyA97scbdSemc1kcB4BeXCPeW0iLcE4SLMZKwYI2DKdJOAoJ05XXn266LbhL3srQwo0kNuC8gVgviybhY1dth1UH08RhnKiu/tZaWcMMxitpLWdJY40cPKoc6MzCJWOfDAA83XWp2zipxQUFXV8/2R4jM8svJbJeSNX2l4S7tGjQwx3YDtcCNo44wuV8Myebw0kPmyARsU2zUXeBkYqwwQcEbHBHvFSHhl6sdnKYSDMVPilmKsqsxTUoIw/ldQMNkF3yDtWhtowWUE6VJAJxkKCdzgc8Df5Vtxp3XYymXwax8a4iiIdg7qpEenWQTvo1ELqxnGdqnvbGWC1smhgiuI0nZdILYRXh8swdT51kYY1IcofK6mufZ3u9ktOIj7SIjb6vDV3JXxjKrCMwAZIlBXPMFcbHODWn7y+LPJPHbkTj7Mmg+M6uzMx1a8p5WyhQBuZAGanUsmRKPHJaqRDNJ59OX/wCvpXOvviZAX8pJ+JOP8hX0CtuNXb9bFGFFbi04c8eGBAfJypIwR6AitSFqQW1qHwA2teTq53X3jqCDWfxs3GKV7ddr9et0SjT8fU62Gotttk5x1xWrUVn3kQDMFOQMgH1HrXb2X7PveTCNSqKF1ySNskSL7TufQfqSBXPLDSoLyBrAtZH2CTGdJx6gHH1qavx3g9p5Ley+2sNjNcMVVj1KRAbL8d6+2/bHhsh+9sGtSf520lYFfjG3lYe41yi49UySCBDVkdy3a/7NeG3kOIrnAGeSyj2T/WHl+OmsHi/Z6GWMzRSpNF1njXQ8ZPIXUP4R+2u1Q+6s3hfB2IwQQfmGUj6g1acE47cEHqbifE7Xh41MFiWeUlm3VWkYZLM2NIYhfxEA451323ai1f2ZUPwZW/uk1o+x3Gk4rwxGdUaRcBwwyBNHgq+PTOlx8agnFu09/fyNZ29sVkXKTs+l/DIOGAYqAiZzhjlsYxjrhWNyf3JVPks/jnbK2tYnd5ACqlgpwGbHRFYqWJ6AV9dIeI2bxtpdJF5jkVYZR1zuARgj0II5iop2a7lbGOMG5H2iQ8yGZYx7lCkE/E/QVsuCX9na3RsbZiTGCxUkuEVmy0Ubas5QnXpIJAZ8HoIaUd4u6FWU3xngLp41nKPvrbJjP9JFz2+AOfqOlT7uC48WhmtG5xsJFB/K+zY+DAH+vWy73uz7aI7+Efe2584/NGfaB9wyfkTUN7EOLbjFvJH/ACNyNK/uyrsp94cL9K3Os2Jvqjlwy/KUpXmnQUpSgFKUoBSlarj/AGgjtYWkbzEEKEXdmZvZXHTPrUpNukDq7UdqIbKFpJDvglU6sR0HoMkDPTNURxDiE13M8k5JeT8PRQDtpXoNgB13O/Otjx2ea8dnmOWcjYeyoGQqDJ9nzH+O5NdFjBFbKGk1LqJC4Uscge0R6DI9fhWhRjiuU+Pj17GvFWlaP1vy4rfY5sunTboCznQXGNWRkHRk7DA0k5/MPfWFxu5OoQ264kmYrGqnlk4eTPpsVUnkAx20nOU8oghLSHLAOS4OWEbtkKNX4nLEDPIOAcdNBw6Hivi/a4IJcuBodYtYCbYEeoHy4AXPUZ9Tnjii5yeWfLJzTUUsUOFz5vv+LO6DhFultLLaX8huLYeIwCtEhGpUYxHY9QMnnsCBmuc/CuIcVga8fdIIwiDDEyFPb8NVByxOSTsM7Dl5cjifE5r2WOzNukF3M6rcOqgFlGHTUASRjd2B38ijpirEteKrbvHFb29xJbxD7OzKihEYOFVwWI8TzagzjYbHPOtDk1v1M1FFx3YWBogMM7qXPqqA6U/tEsfgvpWTwG6gjnV7iJpkXJ8MMEDMPZDnB8nqBzqSCBeJ8TuJyhaJSCEQhWl8yxQxhuhkcrljyGo9Ky+zF3Z3EmqS1hha2+/+6DMkkKECVZEdm1sqt4gPXQQedaoySi218SKJXwPihuo2ntJHt5JRK058dZY4JASQZoJx/JsoGJI8YJxjAqpZ557u4yzGWaV1XO2WZsKo2GB0A6CrS7ZcPgs7KW4gt4ledVtzKjnw5EnQM8kMYOnOVIxgY2YZFQLsMQty87f+XgmnH76ppj/+5Ih+VRgajGWRL8ln2NFPbhJHUHUFZl1dGwSMj3GudpbF3CrzPrsPWukcqyrKNi66eeRj3b8/lXoRTjj56HPqfYbWTxdKjzqc49MdfhW+u5FjIkaI5xzXGMnbS2/618eZg75hZl3GpRvjqPX6VhtfxojookJYYw/IfL/XKvKlKfiHFuP0fR8209vg0W4NRzJrJtr4xWBiTYzyEyHqY4cCNPgXZ2I/ZX0rHFY5zjH7RA+BOof3q9HxMf0+uxUmnd60Th43g4fIQQwN1I8TtnbTG26kDGeWfN16S7tzw+2s7eKVeHWpZ/bQJPKi8/MLhGRSOW2M7+6q87GvaJeIbsFo1/AI/FEjHYIV1A9TgjO4G1WwODyPHLbWkLWKXAKnxLSXBGDsXE8iIcZ3KL8jisE3pl1/f1+xdcFNxcWmWZriECI5OVjGIwp/AVJOUxths561sJJI7iPYaB+X+hc9FJ/mmPL8p2rDu7aSyunj1KWjYq2PMrY5j3iuV4i48eH2W8rp+Unmv7p5g/5VpS6lSWdzfaE2nEDbyHCT+TB6SLnQfnuv9YVYHeIl1HJDFYaYWvHcyy7Alo41xliDp+7VjkDJ07dc0TNcHKyKcOpBDdcjdW+O36V6GvpG4nwZJoCVn0LNEVOGWaPOVU9CTrT+tWPNBRmn0IXJD+LJxeys3Iuo7hZCiNIhbxItZwMOQMgkhdRyVztjJNd/BV4dwaJpZZUnvNJ2V0chjzSIAkjmcuwGd/hXyDunadQ19xCQthSyEklSQDpzKx9egrcQd2fB7dMyK0g/NLIyr9RoT9a4vJBLS38aXJcmVjcx3Vuc4dHUdPaSRcqce9Tj4g1SDWD2c8ttzezlFxAepiLBsD4Nj+01Wd2M4rZh3t7Ry8cDBNRYONMmp0EbDmivrTJzzG5GK0fe5w8QzW18BsreDN745Nsn4ZP1FW8PLRPS/XpHKaLLsrtZY0kX2XVWX4MAR+hruqJ9210TaGE84JHj/qk60Pww2P6tSyuE46JOJKdoUpSqEilKUAqDcX4Kkd5LkDRdoWUtqKrJGMyLtyyumVcb5jlHWpzWn7U8Mkmg+6P3sZEkYJIV2UEGN/2HRmjOeWvPMCpToFP3kZiR20Z0EjTyAOQMH3ZG5FY4LEiWRvEX+aRkG7MoycAbAEkdc6c/Hc3nFBJCs4RgJCUdXwSpXylW55IxpIOOQyBmoX2p46UUkHzyZCb7qvJn+OQVHv1HYqM9HhlKWqfHQ7wzKMKit+/l6+50cQUXTsHmWK3ib7yZgXDzMDpVVXJbGGAxsFDtyIFZQ7ZTmyJkleKZSvguowJ49beUJkKAjpgsFPlAT3HU9n+N2YtHtryOUr4njI8OkMG0hCDqIGMD38/ga1XGeJrM48NPDijURxpnUVUEnzN1YszMT6t6VpUb2OVk17rFHi3V9MwHhJ/KSeyJJm3Zjz5A5x+atxxnteVsZ2W9Wdt4EWKIRL94zhXc9T4SthVIUAAnJ3rN7tuGSpwpGhSJnmleQiYsF0qdA9lSc5jBG3U1D+9DjU0tysEoiBgGCIi5XU2CclwDkDbGNt/fVK15NJPCMru2kVLe5lOcRTWbyY3IhDyB2A/Zzq/q13WnZg8MiurieSJleCSC20OH8YzDTrAH4QmSfj7t4x2N7TtY3HiadcbKUljOMOh5jfbI5jPvHImpW/8Aw6jfaFM7/iFrhgM89LEr7Oemsj48q0zjJSfNPt9vIlPY0PbNGSOwjb2hZxkj01ySsoI9QhUVpbPiHhxzqOcqLH8vFRz/AO2PrXb2h4495cyTyYBc7KOSqBhVHuAAH61rFGW/1/roK06H7NRfL/NlG9zuArKtL1o86cZO2SMkfCuVrY6hrdgiZxk7kn0Udayf91LlGDB4ywBI2Iyeo6V1nlxbwlv8tvh2vyCR28P4gWUq0hVicqx/gfd/nXbxpPu0LlTL6r+Jd9z+lc34XA7lAWjcdOYI9Vz7vfWLxh0GiNTq8MEE/Tb5YrDiUJ54vHa6tV0rv2fYnoa0Vve3XCPs9+seOUdv9RbxA/qDWFwCy8a6gi/PLGnyZwD+hNbvvRvPE4vOeiSqn0jjU/qrVq8VJ64r10IRDsVdnYy4jvbYuVvIfAAw326cQOygbB2byn1GMDPOof3ecXg8VLG5tYZY5ZdIkK4lVn2XLg5K5wMbYz8qsz/cbiN7RbC2Fsjs6Ga4kcN1LrGEZ+vLI3JrFne9PksiAd5/C7q5P23wYVhUBC0MqTb55yMoGTkgctthUAsbnQSD7LbN8PX5HeravuH/AG9BZQXtrCuSRbwwSxKxXfLFt2O2flnFVdxzgz2s7wy41ocHG4rthe1dV9hJGA6aWZelXZ3CcY1W01uTvE4df3ZBuP7Sk/1qpJ2zirB7k77w+J6CdpYnXHvXDj9Faq543BlGSU9jOKy3FxFDdvBbRykR5aRSVfzgJpGSoDY9rGcismLuSiJ13d5LK3UjC/LU5cmpt2p7X29igMzgM2dKgFmbH5VH8SQPfVTcf7dcRvI5ZLZHit4xl5F9rHLBk2C8/ZTB9c86xxeSf6VXmX5JNacM4dw++jhtpJBNMrxGMsHGoYkieTJBjOtAAMZOeQG5l/bLhYvOGzR43eIso/aA1L+uKhvZ3uiCKkxuSbhJI5FYL92CrK5BB8z5HXI58qsu2C6MKdQGR6/L5A4rnOSUk077lXwVf3TcaJkjyf5eHS3/AM23JH1KajVsVRfA2NrfzRjYW96rDp93MdLD4aavQV18St1Lv/Bzh2FKUrKXFKUoBSlKAqDvEhWxluG8pguQJiu2qOUELJpB/pPKR015J2WqQv71ppC7cz0HJQNlUe4AAfKp33u30g4ndxTZIJiaHOryroQZj6EbMp9+rHUGvtP+uuPWteJ2twfBWZBw2ZonlWN2jjxrcKSq55Bm5A7j6isVFq9exXAkEk6sC0cA+ypE0baQoYGSV9ahHkldQ+xOF052wB1nLQrJSsxuIiG2s7aKW7EXh22WtxK0LTNozkunnxryAuAGJO9U075JPLNWb3lcQu4YTDOtvi5cyaoy5kwrAhX1ADYaF1D8lVlV/Cxu5EyAr6K+VyxXoJFBmluMk/HA/h/hQnrXdw4ezn1H8ah/qXzZJt+K2uFxnAi0oB6lhqY/wrjwN/vCh3VwVI+RP+f1rOv4C3joNzlJAPUacHFYfAICZlI5Lkn6ED9TWSElLws9T6X9Un9/3LdTY2l0j5WVSXhydYyDhTz23zWt41eJJKWQYGAPTJHX+H0rN4OQ94/o2v6E1pJFwcV18NhjHM3vwtunvc/ug+CV91lp4nFrfbZWaQ/1EYj/AKtNR/tLe+Nc3Mo/FN4g+BeX/NamPdSPDa9uP6C0kIP7Tbj+4aghj1Fl9Y2+qshH+NTmWqUn20r6jobHhfHmtrtLmNUZl86hwSuSpG4BB2ySN+YFbXgnELu+4nGwuTHPKxAlyRpGCdIA/DgYCcjsK6+xPZmGeKa6umZba2A1BPbkdvZjUnl7z7xy5ja2/anhGoA8MZFBGHS4cyDHJhnAz151yclJulbJJr/vaZJTHJxqKN1OG12iRtt6mQAH41G+9bs7rK3UEaPDpAkmjZGEjn2nZU2XJP1qTtxFprbx7bwuJQJ7UVwgFxH7tYG+3Ugk88nnWOOIRcTsXtLDw7OQ+aSBkCl8YJ0OpxzUZOM7DOBWWLcWpfX1t+6JKTK1Iu7ufw+K2h/9UL/bBX/urXcR4JNBK0cqFXU4IP8AhWf2Us3W/tDg/wAvF/7i1unG4topTL/7Udibe/MZn15jDBdBA9oqTnIOfZH61ruOdnlS1aKS98OFkMeHjtVAU8wpCIB8q3fafjTW1uXRPElYhI0/M7cs+4c/ljrUHg7rLi6fxuIXLF2/CmG0+4MfKo9yjFeVC6Tk6XT+iy2Oz7fO8Rgs+JWkknh6FGkxytpUKNDeKVL4A8wH0qc8AjkECeJ7ZWPXk6iHEaK4JGcnUp61COMdz9qsDvHLKsiKXUsVIyozvhQRy5g7VM+zN4ZbeNznU0cTMT1Z4kYn9RVcqjS0vr2ph7lTdrrbHGrxOktuG+ahN/0NW32Yv/Gs4JN8tGuc88gYbPzBqsu1mk8fkGdxbHp+wef1FSLufvdVrLHnOiViBnkrgH5DUG/WtWWN4U+38nBbSJ/Svma+1gOgpSlAKUpQGh7XdjLbiMBinQZ/BIANcZ9UYj6jketUDx7ub4lah3EXjqrHzREMxXo3h+38QAcfCvTlCKlOgeNobANE7mRFK4xG2Q7b4ITbmPT0+dd6dorrWji4m1INKN4jkqo/CpJ2Hu5V6I7bd0VpxBzMC0FwRjxECkOehlQ+0R6gg+/YVQnbLsTccNmEcwHnyY3Q5RwDjI6qeWQeWevOtWPL0YMfjHaO4vGV7h9bIuhThV2BJ3CgDOTzrBriowMV2Ku2T8hXqY46Y0OTiK+19rkorskQdU/s/Hb61lRjArpmfJUAADPz29/zrJAqcauTfwRJJbgMyJcRbsB5hzyOox7jmsW47RsVwqBSeZzn6bc6x+E8WMOQRlT06g+orcePZv5mK596kH5jG9eXLF7GVZMbkl+lrt2fw8y/J19k7PSHnbZVUkH4bnHzAH1qOHnW94tx3xF8KPIj69NWOQx0FaNRvXoeFhNuWXIqcq27JcEPsT7s2vhcB4hLyMrxQj5YJ/SQ1C0niSMsQfFDqU28uhUkZwT6kiP6GptxgeF2etE6zzySn3hdQH6aKr27Hs/vAf2gV/xqtaoZJef2r8B8Fl9hOGiewv7NMEtouIf21xjHy0qvxatX267Koqx3lomLeUDKj+acbMjemCCPlWn7Ado5LeRGX2486Qdg6t7cTH0PMeh36Vb0SmZWuuHFJEl/+ItJcaWfG+34JP0Ox3GKwuThJTXD9f4J6FYd23GXtr+IrnTI6xOvRlcgDb1DEMPgfU1vu9C0Wx4gksJ0FwJBp20sCQSPpWybtRY2UviNwmWGccs40g+qsTgfELUL4zfXfFrvUsTO5wqIgJCKOQJOwG+SxxuTyrqm5ZNdUq3scE97WTi+4NHxBEXxUA17ejaHHwDDI9xqvuwt1NPxS1Qf0qsceieY/wB2rI7RWQ4dwBbRmBlk8pxyLM3iPp/ZA2z8PWtf3Ldm1Estzz0L4an9psFsfBQP7VcozksMqe29B3Rvu8jtOLS5s8o0mPGfSpAOrQEQ7g8izHl0rT/+I3E5toLCTHq3iv8A3ET+NWceGxmbxiuZAmgN6LknA9Mk8/hWVWHVGlasiyl+OX/HZIH8WExxMNLaVAJDHGDqZnwcgbetW3wm08OMLjGnSo+CIqD+7Wbitd2g4qLa2kl5lVOkerHZR9aN66jFV8CLsrK64RNdcTvbiNR4YDwq5ZQNSBFYE525HnWL3L3zx31xbv5SVbKnmHifl8cM30qTdjOGMnDy4MgeUtJKcsrajkfdAjTuMczg9fdWPZHiMlvxVJZiQ3jkSFufnyrlvf5iT8K9DeUZY+38FXHqej8UrqtLtJI1dGDIwDKw3BB3BFK8sk7qUpQClKUApSlAKpT/AGheLEvbWoOBpe4OepGUQD348Tb9oVddR3tn2FtuJxqk+sFCSjo2lkJxnGQQRsNiOlWjLS7B5TEgGAc7/D/RruUZ3G/w5jl0+dXNff7P7MnlvS0g2BkiBBUeyp0tqBA2zk8uQ2xEONdzvErcZES3Cg7GFtTc9vI4VvpnFb4eLrkqQgVyArLv+DzQgieCaFtiC6PGABzzqXBG464HzrXapEOrfGMbZGxG/uPUVrj4uLFnOPeT4D+NZQrhbyqwJ07nqv8A+P8AlXJmx1GPnn6YrRjyQSuxZ2CuVdPj46A+8H/DNcvtA9P41oWSL4Za0d42FfIq61uFPy6Vl8L0PPGhOA8iKfgzAH+NWclVgnPecPCi4fbf0VspI/afAP6oaru89gn0Kn6MDU673rvVxWRTtoWNR8NAb+LGoNeYMb7/AITWXCv9v8U/3JZ94JKEl3GVBIYeo93oasMW9xaKt5aStpb8ajKsPyTLyyPf8RVc2V6qEsRqydWNwDnfGxz193KpHw3tdJaRuiTEeIPMgB0jKjGx/EN/d7jWZVorb5l4tFi8N74nICXFprbHOM7HHMhHH/dWxPehlB9ntG8xwNTKoz7wmf4jkfQ1RsnHdyRnc5PQE/AbD5V8/wCI5OhOOR3PL0ri8fh73J90nfElu+JXKmV0U6gg1MqKobc+GpO4AGSdydudWbwXtDwyztVjjuIwiZXJYamPNnI5nJ329a84Nxdz12+tdYuSQc0yRx5KSdIq5I9JS963DgXAmDaeRAYhz6KcfrWM/fBYDGDIdt8Jy925Fecl1ZIGay47WU9MVyjgg+jKaoovyPvjtT/Nyj5If+6tpD2+spkz43h9cMmT/AivPEdq3V/1/wAs1IOF9mbiT2IZn+CPj5k4FaP9Nh67fP8AyFkj0RavFuN642aDiMW2SUZYxnbGF1Dn6dM1UXaYlhCXOuUoXdvx5d2Khz+bRoPzqY8P7rL5hlkijB/O+SPiEDfxrb23c27MPFnRV6iNCT8ixA+eKlZMONUnf0/hFvadkVjYdqL+GNY4rmREXOFBGBkknp6kmlXdB3UcPVQCjsR+IyNk/HTgfQUrg/EYf+pz94mVKUrzSwpSlAKUpQClKUApSlAdU9srjDAEeh+tR3iXdrw2f2rVFP5o8wt8zGRn55qT0oCq+I9wNq28M8qH9tUkH/ToP1JqIcV7j7+M/dsk4HLDaW+kgAB/rGvQdKuskkRpR5Q4n2YurUkTQvGR+ZCyEfEbc/j/AJ9nA+z1xeSMlusLsAWA1+EzDro1Yyevur1SyA1rU7MWizLMsEayrnDqiqdwQc4G+xPOuntmRpKEk7quIPn/AJIqVJPlnj3zuAutzkDp8eddX/hdxFGB+z3AKkEEGB9xvtpc9a9KUos81wxR5z7W8F4he3Jnktpo3YKrYt5SuUXAOwPMD9KivFOAyQoTJlBuPOjpvjkNQ3PP6V61xWs7SdnYb62e3nGUf02KkcmU9CDV4+KnFUhT7nlSwMSYyHJG6lCpHuyCAfnn5V2HhJLNhcjJ+H1q+OD9xnDIcaxJP7pX8u/XSgWpNadheHxDCWkC/wD00J+pBNX/ANSltpDtnmW34G7nSiFmxnSivI2B1wik43ra2/d7fOMrZzn4xlP0k0k16XsOEwwAiKNI889Khc/HFZdVfipdEvoQo92ecbTul4k//lmT9+SFP0Dsf0qQcO7i7ksvjSQov4tJeRsdcZRVzj31d1Kq/FZH1J0ogtr3OWCrg+Kx9dej9EAFbCw7suHRHPgCQ/8Aqs0v6McfpUqpXJ5ZvqydKMKz4LbxfyUMUf7qKv8AAVm0pXMkUpSgFKUoBSlKAUpSgFKUoBSlKAUpSgFKUoBSlKAUpSgFKUoBSlKAUpSgFKUoBSlKAUpSgFKUoBSlKA6JLoA4waVye3BOaUIO2lKUJ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416" name="Picture 8" descr="http://candyaddict.com/blog/candy_images/cadbury-dairy-mi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365104"/>
            <a:ext cx="3960440" cy="1561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Suppliers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Supplier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A business which sells products to another business. For Cadbury their suppliers will provide them with cocoa to manufacture the </a:t>
            </a:r>
            <a:r>
              <a:rPr lang="en-GB" sz="2400" b="1" i="1" dirty="0" smtClean="0">
                <a:solidFill>
                  <a:srgbClr val="0070C0"/>
                </a:solidFill>
                <a:latin typeface="Comic Sans MS" pitchFamily="66" charset="0"/>
              </a:rPr>
              <a:t>chocolate.</a:t>
            </a:r>
            <a:endParaRPr lang="en-GB" sz="1600" b="1" i="1" dirty="0">
              <a:solidFill>
                <a:srgbClr val="0070C0"/>
              </a:solidFill>
              <a:latin typeface="Comic Sans MS" pitchFamily="66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1600" b="1" i="1" dirty="0" smtClean="0">
                <a:solidFill>
                  <a:srgbClr val="00B050"/>
                </a:solidFill>
                <a:latin typeface="Comic Sans MS" pitchFamily="66" charset="0"/>
              </a:rPr>
              <a:t>Cocoa farmer in Ghana                        Cadbury’s factory in Birmingham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0" name="AutoShape 2" descr="data:image/jpeg;base64,/9j/4AAQSkZJRgABAQAAAQABAAD/2wCEAAkGBhISEBUUExQWFRUWGBgXGBgYFxUVGRcaFxgZGhgXFRgYGyYeGxokGhcXHy8gIygpLCwsGB4xNTAqNScrLCkBCQoKDgwOGg8PGiwkHyUyKSoqLCotLC8sNCoqKSksLC0pLCwtLCwsLCwsLCwsLCwpKSwsLCwsLCwsKSwpLCwsLP/AABEIAMIBAwMBIgACEQEDEQH/xAAcAAEAAgIDAQAAAAAAAAAAAAAABgcEBQIDCAH/xABKEAACAQMCAwUFBQMJBgQHAAABAgMABBESIQUxQQYHEyJRMmFxgZEUI0JSoWJysTNDU4KSssHR8AgVFiSiwhdEY7M0c4Oj0uHi/8QAGQEBAAMBAQAAAAAAAAAAAAAAAAECBAMF/8QAMREAAgIBAwIDBwQBBQAAAAAAAAECEQMSITFBUQRh8BMicYGRsdEyocHh8RQkQ1KC/9oADAMBAAIRAxEAPwC8aUpQClKUApSlAKUpQClKUApSlAKV8JqJcd70bC0lCSyE55sgDhd8b4OT67A1ZRcuAS6lYHC+O29yoaGVJAVV8KwJCsMqWX2lyPUCsvx1/MPTmOfpVQdlK1vaDj0VnbyTzMAiAnmAWONkX1YnYCoj2C71ob2NjcPBBIGACmQKWyDyVzvuOhOfdyqVFtWCwKVWXGe/G1V3jtwGKg/eS644yQwGEVUaRzzPJR5edVxxPvj4jcsyifwVwdIt4wpJ6Zd2LKPUhq6xwTlXT4g9F33EYoULyusagEksQo2GTz9wqDcV77+HRtoiL3D7AaF0rk9C8mP0BquOM93vE4bb7dLdhpVXUVZ5HdRgk6XbI1AemPceVZ3cdwRXuZZ3GoxgAE7+Ztyd+tdoYsdW3dc9ire1kntu0nF7zWyxNbo+ApVdRVRk6kL4y5JCnbAxnatx/wANM6ky6wNOGy6qSAdRLeGunfBzlTz51Lztua1fHOJotvLhhnQwB3wCQQCT6ZNW9u4r3El9/qVTbdFI9ou2xdvC8FEVT5TKZLgg9GKyMY9xjfTUU4zxW4l8js2BklVbTGc9REoCjOOm3uFTPtlwLxisi/zq6lbfGrky8htncbbavlWktuxVzoImCpp5ZdS6+7SpO23XGKxvxWV8yPT9lBpERsyqyqXUlQw1DJBIzuARuNsjNexODqgt4hH7Hhpp/d0jH6V5R4/w5IlXzamOemB/rOK9G92HaeO94dEUBDRKsLqejIgGQeoIwfnjpTVrgmZMuP2c6JbSlKqcxSlKAUpSgFKUoBSlKAUpSgFKUoBSlKAUJpVa9uO3Ikc2lu4UcpZBk7ZwVXHTfcjc8h1zeEHN0Dq7e9vQyOkLhYU/lJMAiQ/kUfiTfflqOlc4YZoTiF+JpGcqQWOdjk5Puxj5KAPQVuu2vHRI/gRbRRnH7zDnnHMjfPvJ5gLiMoK2RiuIkG04TxW5t8mCRkwdRx6nbJG4HQVmXPbbiBkEjXMupCSBnCrkENhBhQMHGwrSRyFTlSR8CRXy4kLEsxLMxySxJJJ5kk7k++urgquiKNt2h7UXF/IslwwYqoUADSo9SFGwJOST7/QADU/ZxXNF5AbnlUw7D9k4Lm6Ec0mrSru8aaxjTsFLhcHLsinSds7N6dNMIx95AhMvPnWyR3jRGiUEEZLaFfzDmrFgcYP4dtsNvkVKu9Hh/D1uVjsFVWjKRy6SzJrYvsCzHJGkAkdT65qd90fCIPsSyrDGzszguyKzYVyo3IyNlzjlkmsc57uRN7Gt7Scb/wB5QRxJJcHVgyRw2skz8h5Scqi788noOlbzu94ObZZUCSxEtuJGiaRvf4ceGjHoDmpHx7hAukCvJcxADGIJjEp/eXBB+FaHsFYxw3nELWKQn2HB2BRpEOxA2ypAPLqKpjlHS0ir4Jgtox/Cfi5P8Bg/Va1PH+NQW7RW8jhpZ2CJEMAebOGkUHZNQC523IxyOIpJ22uLGy81xZTShDssuD4m4J8PQdZDA5AZASDsM5qL9m+0gjV7iC3nv+Iyglp2iZkiZuiaTnYbZAGeQIUYM02FFlgXfBNDL4jFlLCVdYOohRq0k/sr5SNsc+oqNX833cjHmTj5n/8AkvVi20n2uxbBOorqQsPMBIuuMnO+QrhT6lWqhuL9s5PD8F4tMsbsrkHy5BIBAO+d26+lY54ZS3ibcGePEjS9pXBIbOWJbb8qqdI+ZIY/Spr3BcdMd81vkBZlPP8ANGCy49+C3+sVWUrljknNZ3ZnixtryGYfzbq3xAO4+YyPnWpRSSj5V6+Znyy1Scj2LSuu3mDorKcqwBB9QRkGuys5UUpSgFKUoBSlKAUpSgFKUoBSlKAUpVb94XeOkYa2t3Oskq8qjIj2OVQjm+diQDp36jaUrZaMHJ0j73idtyP+UtmwzZEsgPsge0iH83Qnpy55xUE6tEAsYLTyHRCM5P5TIM8vQHPPJz5CKyzapES5YhVBZiOeDsR6Ek4AHqRWum45LHDHcqsSyPM/huBrkjWJUHh5JKhcOfKVy2Sx5itmhRVNb/H1/R1lJQWmDtPnY6rnsM6wtN48OgRl01Eo0ukefwVIyyg7B9g22Njmo6owK3HEu1D3EeHUGViPEmySzopysYU+VFBxsmkHAyNq1NdsSfLOB8FfCNx9a54rinM/SuzXCIJL2K7MG8uFUyGJBli4GphoAbyj1BKD4ug3zVq23dpJZs81qz+IylWAggk1KxBYLHLchNyBt9AKqfsz2wmsWDRpExGceIhbGSpIBDAjdVPyqf2Pf/KBiW0Rj6pIyb/Blb+NUyxyt+7wVIV2zujqMeJEkhIZle0trUpuukgQE/mB82emK13DO3t/bIUgnMSEk6UWMDJ5kAqcZr52i7QyXVxNPNjVMCMAbLgoUUZ6ARgVoaz5Y06Zck0neTxRud5N8iq/3QKlvdrxwRcQtpCdrhHgc+sinWrMepbOM9c1Vore8CmZkeNTiRSs0R9JI9xj4jI+lTjSpxKtHoaDsLw6G4lnkiSSSeRpcyJrCasZCjBVV1HOT1fGeQrl2l7R8OSIxTTCNdsCOQwuMctOhlb6VpeL2cPGOF291raMxDxHaPUXCAYuIhpBOTp22O6jY1Hre/7N2agrEk7/ALRa4yfdkFPqFPqBWdp9WwlZtu7rtdA1xLBFNJNGhBR5SS7RuQTktu3hzMRkgErNn8NRnvs7HeDOLtB93LhZMfhf8LfMDHxHvrdy9u7y4VRw/hbkKRpdoQihfxqnMDUuVyGBAJ61OY7ZL+xMMyMA6ezICsmk+yWB3DqQVJ/MhI2Iqylolb4Yap2eVZodJxXUdqk3HuzUlvPJbSD7yLdT/SR9GHy/x9KjskeK65IVuiT1D3S8b+08KhJOWjBhb+p7P/QUqY1Rv+zzxvEk9sfxgSL8U2b9GX+zV5VkmqkEKUpVCRSlKAUpSgFKUoBSlKAUpUF7wu8D7Kphtij3B2YZJMQIBDEAe0cjGfjg8qF4Qc3pjydXeF288FTBb4dzlJWU5MWcLgY/HlhnqoPqRVYcO4QF1E7qDnO237Kn1P6c6xobqMSkvkFsliNxq5lQB1ySMn9K+cX47J4arGCHkyIY0BJUDOZTgZLcwD65IxpIOmLjB6VvL7eunY0yhPHC1ai652v7/P1eLfB7mYxpDJLDBl5xF1Kg+TV0UYKZ3O7kBsCux+3bqrpJYW6RHUY08DAWXAwxL+0RlSds40jYGtp2R4vYrCkUVxNbTosja3UeE7snmkZQSG0KGCqxAGAcEneLcY4s934s9xKZdGmKEEKhOssdZRdlwqkn9pl3OK6VbqjIaHmSfXf/ADrccC7NPc68PHEEVWLTMyKdbhEAIU82OM8vfWpAq1Ox1tO9oZJJJo28CTwbku0sKQrpBjYKcwvG8ayDcezyOCDpm/ZwISsrTinDZLeZ4ZRpeMlWGQcEehGxGKxYl2rc9p+z1zayff4bxMssiuJVlHMsG5nnnffetWBXbH7zvyIZ8ArOgCoUfWDy1Lg7Z/yrDArYcMVxlkAYDYr1I91WzqoN3/F/MI48ZkwgRiWbUDnAAAIOMHrnNaYDat9xy2j0at1bAIB5EZGw9CPStGBXmRUWtvT9dizPgrIs5zG6suxBB+ldArmK6Q23ILi7ne04iuntWOIrnMsQ6LIB95GPiBkfu++pJxO44bwOTBtwPE1yJIYg5JLHMcbgZUJ5cKcDDDzbGqHsL90ZWRtLowdG9GU5H8K9OdmeLQcTsobho0c43VlV/DkAw4GRsff6EetVzJJ6lwyFsyEt3g8Tvh/yNqVjO3jSnQnxGCP0dvhWy7JcJ4hbztJc3MUwlYyMV15jc4DKBoAKOoAwvJkQ42OYh2i7Yi6lMFlZxKxJRpZLeLKb74UodJ29pt/RQa23ZXsFa2+HninvZOePAuBCv7oeMBz73IHuFc3ClxXy3+5eiRd5/Y/7bbrcW+88PmQj8ajmh+n1+dURxGxDoJkGAThh+RhzB/wr0r2Z4xcTmQTW8kOGI0uF2GcowZRhgynBAJKspyTkVWXeb2TFlcm4Vf8Albg4mUD2HPJx89/qOtdcE/8Ajmc2qID3c8Y+y8Tt5CcL4gVv3X8jfQMT8q9WivIHFbAwy46cwehB5EH4V6l7F8X+1WFvMTlnjGrfPmXyt/1A1yzwcQuTd0pSsxYUpSgFKUoBSlKAUpUZ7cdtI+HwFtmlYeRP+5vRR+vIe6UiUm3SOrt125SxTQuHuHUlEyBpA28R/wBkHp1PzIp+C28WQzPsxBeRvy53ZviT0ri0st7N4s4Bb2i7YzgDmfKAAB/rnW94dND4M3lV4w2gcyZDpU592S23wz0rq2sXnLp+eEzVWiOlf+vxy15kUneNneRhoiUaiBzxyA97scbdSemc1kcB4BeXCPeW0iLcE4SLMZKwYI2DKdJOAoJ05XXn266LbhL3srQwo0kNuC8gVgviybhY1dth1UH08RhnKiu/tZaWcMMxitpLWdJY40cPKoc6MzCJWOfDAA83XWp2zipxQUFXV8/2R4jM8svJbJeSNX2l4S7tGjQwx3YDtcCNo44wuV8Myebw0kPmyARsU2zUXeBkYqwwQcEbHBHvFSHhl6sdnKYSDMVPilmKsqsxTUoIw/ldQMNkF3yDtWhtowWUE6VJAJxkKCdzgc8Df5Vtxp3XYymXwax8a4iiIdg7qpEenWQTvo1ELqxnGdqnvbGWC1smhgiuI0nZdILYRXh8swdT51kYY1IcofK6mufZ3u9ktOIj7SIjb6vDV3JXxjKrCMwAZIlBXPMFcbHODWn7y+LPJPHbkTj7Mmg+M6uzMx1a8p5WyhQBuZAGanUsmRKPHJaqRDNJ59OX/wCvpXOvviZAX8pJ+JOP8hX0CtuNXb9bFGFFbi04c8eGBAfJypIwR6AitSFqQW1qHwA2teTq53X3jqCDWfxs3GKV7ddr9et0SjT8fU62Gotttk5x1xWrUVn3kQDMFOQMgH1HrXb2X7PveTCNSqKF1ySNskSL7TufQfqSBXPLDSoLyBrAtZH2CTGdJx6gHH1qavx3g9p5Ley+2sNjNcMVVj1KRAbL8d6+2/bHhsh+9sGtSf520lYFfjG3lYe41yi49UySCBDVkdy3a/7NeG3kOIrnAGeSyj2T/WHl+OmsHi/Z6GWMzRSpNF1njXQ8ZPIXUP4R+2u1Q+6s3hfB2IwQQfmGUj6g1acE47cEHqbifE7Xh41MFiWeUlm3VWkYZLM2NIYhfxEA451323ai1f2ZUPwZW/uk1o+x3Gk4rwxGdUaRcBwwyBNHgq+PTOlx8agnFu09/fyNZ29sVkXKTs+l/DIOGAYqAiZzhjlsYxjrhWNyf3JVPks/jnbK2tYnd5ACqlgpwGbHRFYqWJ6AV9dIeI2bxtpdJF5jkVYZR1zuARgj0II5iop2a7lbGOMG5H2iQ8yGZYx7lCkE/E/QVsuCX9na3RsbZiTGCxUkuEVmy0Ubas5QnXpIJAZ8HoIaUd4u6FWU3xngLp41nKPvrbJjP9JFz2+AOfqOlT7uC48WhmtG5xsJFB/K+zY+DAH+vWy73uz7aI7+Efe2584/NGfaB9wyfkTUN7EOLbjFvJH/ACNyNK/uyrsp94cL9K3Os2Jvqjlwy/KUpXmnQUpSgFKUoBSlarj/AGgjtYWkbzEEKEXdmZvZXHTPrUpNukDq7UdqIbKFpJDvglU6sR0HoMkDPTNURxDiE13M8k5JeT8PRQDtpXoNgB13O/Otjx2ea8dnmOWcjYeyoGQqDJ9nzH+O5NdFjBFbKGk1LqJC4Uscge0R6DI9fhWhRjiuU+Pj17GvFWlaP1vy4rfY5sunTboCznQXGNWRkHRk7DA0k5/MPfWFxu5OoQ264kmYrGqnlk4eTPpsVUnkAx20nOU8oghLSHLAOS4OWEbtkKNX4nLEDPIOAcdNBw6Hivi/a4IJcuBodYtYCbYEeoHy4AXPUZ9Tnjii5yeWfLJzTUUsUOFz5vv+LO6DhFultLLaX8huLYeIwCtEhGpUYxHY9QMnnsCBmuc/CuIcVga8fdIIwiDDEyFPb8NVByxOSTsM7Dl5cjifE5r2WOzNukF3M6rcOqgFlGHTUASRjd2B38ijpirEteKrbvHFb29xJbxD7OzKihEYOFVwWI8TzagzjYbHPOtDk1v1M1FFx3YWBogMM7qXPqqA6U/tEsfgvpWTwG6gjnV7iJpkXJ8MMEDMPZDnB8nqBzqSCBeJ8TuJyhaJSCEQhWl8yxQxhuhkcrljyGo9Ky+zF3Z3EmqS1hha2+/+6DMkkKECVZEdm1sqt4gPXQQedaoySi218SKJXwPihuo2ntJHt5JRK058dZY4JASQZoJx/JsoGJI8YJxjAqpZ557u4yzGWaV1XO2WZsKo2GB0A6CrS7ZcPgs7KW4gt4ledVtzKjnw5EnQM8kMYOnOVIxgY2YZFQLsMQty87f+XgmnH76ppj/+5Ih+VRgajGWRL8ln2NFPbhJHUHUFZl1dGwSMj3GudpbF3CrzPrsPWukcqyrKNi66eeRj3b8/lXoRTjj56HPqfYbWTxdKjzqc49MdfhW+u5FjIkaI5xzXGMnbS2/618eZg75hZl3GpRvjqPX6VhtfxojookJYYw/IfL/XKvKlKfiHFuP0fR8209vg0W4NRzJrJtr4xWBiTYzyEyHqY4cCNPgXZ2I/ZX0rHFY5zjH7RA+BOof3q9HxMf0+uxUmnd60Th43g4fIQQwN1I8TtnbTG26kDGeWfN16S7tzw+2s7eKVeHWpZ/bQJPKi8/MLhGRSOW2M7+6q87GvaJeIbsFo1/AI/FEjHYIV1A9TgjO4G1WwODyPHLbWkLWKXAKnxLSXBGDsXE8iIcZ3KL8jisE3pl1/f1+xdcFNxcWmWZriECI5OVjGIwp/AVJOUxths561sJJI7iPYaB+X+hc9FJ/mmPL8p2rDu7aSyunj1KWjYq2PMrY5j3iuV4i48eH2W8rp+Unmv7p5g/5VpS6lSWdzfaE2nEDbyHCT+TB6SLnQfnuv9YVYHeIl1HJDFYaYWvHcyy7Alo41xliDp+7VjkDJ07dc0TNcHKyKcOpBDdcjdW+O36V6GvpG4nwZJoCVn0LNEVOGWaPOVU9CTrT+tWPNBRmn0IXJD+LJxeys3Iuo7hZCiNIhbxItZwMOQMgkhdRyVztjJNd/BV4dwaJpZZUnvNJ2V0chjzSIAkjmcuwGd/hXyDunadQ19xCQthSyEklSQDpzKx9egrcQd2fB7dMyK0g/NLIyr9RoT9a4vJBLS38aXJcmVjcx3Vuc4dHUdPaSRcqce9Tj4g1SDWD2c8ttzezlFxAepiLBsD4Nj+01Wd2M4rZh3t7Ry8cDBNRYONMmp0EbDmivrTJzzG5GK0fe5w8QzW18BsreDN745Nsn4ZP1FW8PLRPS/XpHKaLLsrtZY0kX2XVWX4MAR+hruqJ9210TaGE84JHj/qk60Pww2P6tSyuE46JOJKdoUpSqEilKUAqDcX4Kkd5LkDRdoWUtqKrJGMyLtyyumVcb5jlHWpzWn7U8Mkmg+6P3sZEkYJIV2UEGN/2HRmjOeWvPMCpToFP3kZiR20Z0EjTyAOQMH3ZG5FY4LEiWRvEX+aRkG7MoycAbAEkdc6c/Hc3nFBJCs4RgJCUdXwSpXylW55IxpIOOQyBmoX2p46UUkHzyZCb7qvJn+OQVHv1HYqM9HhlKWqfHQ7wzKMKit+/l6+50cQUXTsHmWK3ib7yZgXDzMDpVVXJbGGAxsFDtyIFZQ7ZTmyJkleKZSvguowJ49beUJkKAjpgsFPlAT3HU9n+N2YtHtryOUr4njI8OkMG0hCDqIGMD38/ga1XGeJrM48NPDijURxpnUVUEnzN1YszMT6t6VpUb2OVk17rFHi3V9MwHhJ/KSeyJJm3Zjz5A5x+atxxnteVsZ2W9Wdt4EWKIRL94zhXc9T4SthVIUAAnJ3rN7tuGSpwpGhSJnmleQiYsF0qdA9lSc5jBG3U1D+9DjU0tysEoiBgGCIi5XU2CclwDkDbGNt/fVK15NJPCMru2kVLe5lOcRTWbyY3IhDyB2A/Zzq/q13WnZg8MiurieSJleCSC20OH8YzDTrAH4QmSfj7t4x2N7TtY3HiadcbKUljOMOh5jfbI5jPvHImpW/8Aw6jfaFM7/iFrhgM89LEr7Oemsj48q0zjJSfNPt9vIlPY0PbNGSOwjb2hZxkj01ySsoI9QhUVpbPiHhxzqOcqLH8vFRz/AO2PrXb2h4495cyTyYBc7KOSqBhVHuAAH61rFGW/1/roK06H7NRfL/NlG9zuArKtL1o86cZO2SMkfCuVrY6hrdgiZxk7kn0Udayf91LlGDB4ywBI2Iyeo6V1nlxbwlv8tvh2vyCR28P4gWUq0hVicqx/gfd/nXbxpPu0LlTL6r+Jd9z+lc34XA7lAWjcdOYI9Vz7vfWLxh0GiNTq8MEE/Tb5YrDiUJ54vHa6tV0rv2fYnoa0Vve3XCPs9+seOUdv9RbxA/qDWFwCy8a6gi/PLGnyZwD+hNbvvRvPE4vOeiSqn0jjU/qrVq8VJ64r10IRDsVdnYy4jvbYuVvIfAAw326cQOygbB2byn1GMDPOof3ecXg8VLG5tYZY5ZdIkK4lVn2XLg5K5wMbYz8qsz/cbiN7RbC2Fsjs6Ga4kcN1LrGEZ+vLI3JrFne9PksiAd5/C7q5P23wYVhUBC0MqTb55yMoGTkgctthUAsbnQSD7LbN8PX5HeravuH/AG9BZQXtrCuSRbwwSxKxXfLFt2O2flnFVdxzgz2s7wy41ocHG4rthe1dV9hJGA6aWZelXZ3CcY1W01uTvE4df3ZBuP7Sk/1qpJ2zirB7k77w+J6CdpYnXHvXDj9Faq543BlGSU9jOKy3FxFDdvBbRykR5aRSVfzgJpGSoDY9rGcismLuSiJ13d5LK3UjC/LU5cmpt2p7X29igMzgM2dKgFmbH5VH8SQPfVTcf7dcRvI5ZLZHit4xl5F9rHLBk2C8/ZTB9c86xxeSf6VXmX5JNacM4dw++jhtpJBNMrxGMsHGoYkieTJBjOtAAMZOeQG5l/bLhYvOGzR43eIso/aA1L+uKhvZ3uiCKkxuSbhJI5FYL92CrK5BB8z5HXI58qsu2C6MKdQGR6/L5A4rnOSUk077lXwVf3TcaJkjyf5eHS3/AM23JH1KajVsVRfA2NrfzRjYW96rDp93MdLD4aavQV18St1Lv/Bzh2FKUrKXFKUoBSlKAqDvEhWxluG8pguQJiu2qOUELJpB/pPKR015J2WqQv71ppC7cz0HJQNlUe4AAfKp33u30g4ndxTZIJiaHOryroQZj6EbMp9+rHUGvtP+uuPWteJ2twfBWZBw2ZonlWN2jjxrcKSq55Bm5A7j6isVFq9exXAkEk6sC0cA+ypE0baQoYGSV9ahHkldQ+xOF052wB1nLQrJSsxuIiG2s7aKW7EXh22WtxK0LTNozkunnxryAuAGJO9U075JPLNWb3lcQu4YTDOtvi5cyaoy5kwrAhX1ADYaF1D8lVlV/Cxu5EyAr6K+VyxXoJFBmluMk/HA/h/hQnrXdw4ezn1H8ah/qXzZJt+K2uFxnAi0oB6lhqY/wrjwN/vCh3VwVI+RP+f1rOv4C3joNzlJAPUacHFYfAICZlI5Lkn6ED9TWSElLws9T6X9Un9/3LdTY2l0j5WVSXhydYyDhTz23zWt41eJJKWQYGAPTJHX+H0rN4OQ94/o2v6E1pJFwcV18NhjHM3vwtunvc/ug+CV91lp4nFrfbZWaQ/1EYj/AKtNR/tLe+Nc3Mo/FN4g+BeX/NamPdSPDa9uP6C0kIP7Tbj+4aghj1Fl9Y2+qshH+NTmWqUn20r6jobHhfHmtrtLmNUZl86hwSuSpG4BB2ySN+YFbXgnELu+4nGwuTHPKxAlyRpGCdIA/DgYCcjsK6+xPZmGeKa6umZba2A1BPbkdvZjUnl7z7xy5ja2/anhGoA8MZFBGHS4cyDHJhnAz151yclJulbJJr/vaZJTHJxqKN1OG12iRtt6mQAH41G+9bs7rK3UEaPDpAkmjZGEjn2nZU2XJP1qTtxFprbx7bwuJQJ7UVwgFxH7tYG+3Ugk88nnWOOIRcTsXtLDw7OQ+aSBkCl8YJ0OpxzUZOM7DOBWWLcWpfX1t+6JKTK1Iu7ufw+K2h/9UL/bBX/urXcR4JNBK0cqFXU4IP8AhWf2Us3W/tDg/wAvF/7i1unG4topTL/7Udibe/MZn15jDBdBA9oqTnIOfZH61ruOdnlS1aKS98OFkMeHjtVAU8wpCIB8q3fafjTW1uXRPElYhI0/M7cs+4c/ljrUHg7rLi6fxuIXLF2/CmG0+4MfKo9yjFeVC6Tk6XT+iy2Oz7fO8Rgs+JWkknh6FGkxytpUKNDeKVL4A8wH0qc8AjkECeJ7ZWPXk6iHEaK4JGcnUp61COMdz9qsDvHLKsiKXUsVIyozvhQRy5g7VM+zN4ZbeNznU0cTMT1Z4kYn9RVcqjS0vr2ph7lTdrrbHGrxOktuG+ahN/0NW32Yv/Gs4JN8tGuc88gYbPzBqsu1mk8fkGdxbHp+wef1FSLufvdVrLHnOiViBnkrgH5DUG/WtWWN4U+38nBbSJ/Svma+1gOgpSlAKUpQGh7XdjLbiMBinQZ/BIANcZ9UYj6jketUDx7ub4lah3EXjqrHzREMxXo3h+38QAcfCvTlCKlOgeNobANE7mRFK4xG2Q7b4ITbmPT0+dd6dorrWji4m1INKN4jkqo/CpJ2Hu5V6I7bd0VpxBzMC0FwRjxECkOehlQ+0R6gg+/YVQnbLsTccNmEcwHnyY3Q5RwDjI6qeWQeWevOtWPL0YMfjHaO4vGV7h9bIuhThV2BJ3CgDOTzrBriowMV2Ku2T8hXqY46Y0OTiK+19rkorskQdU/s/Hb61lRjArpmfJUAADPz29/zrJAqcauTfwRJJbgMyJcRbsB5hzyOox7jmsW47RsVwqBSeZzn6bc6x+E8WMOQRlT06g+orcePZv5mK596kH5jG9eXLF7GVZMbkl+lrt2fw8y/J19k7PSHnbZVUkH4bnHzAH1qOHnW94tx3xF8KPIj69NWOQx0FaNRvXoeFhNuWXIqcq27JcEPsT7s2vhcB4hLyMrxQj5YJ/SQ1C0niSMsQfFDqU28uhUkZwT6kiP6GptxgeF2etE6zzySn3hdQH6aKr27Hs/vAf2gV/xqtaoZJef2r8B8Fl9hOGiewv7NMEtouIf21xjHy0qvxatX267Koqx3lomLeUDKj+acbMjemCCPlWn7Ado5LeRGX2486Qdg6t7cTH0PMeh36Vb0SmZWuuHFJEl/+ItJcaWfG+34JP0Ox3GKwuThJTXD9f4J6FYd23GXtr+IrnTI6xOvRlcgDb1DEMPgfU1vu9C0Wx4gksJ0FwJBp20sCQSPpWybtRY2UviNwmWGccs40g+qsTgfELUL4zfXfFrvUsTO5wqIgJCKOQJOwG+SxxuTyrqm5ZNdUq3scE97WTi+4NHxBEXxUA17ejaHHwDDI9xqvuwt1NPxS1Qf0qsceieY/wB2rI7RWQ4dwBbRmBlk8pxyLM3iPp/ZA2z8PWtf3Ldm1Estzz0L4an9psFsfBQP7VcozksMqe29B3Rvu8jtOLS5s8o0mPGfSpAOrQEQ7g8izHl0rT/+I3E5toLCTHq3iv8A3ET+NWceGxmbxiuZAmgN6LknA9Mk8/hWVWHVGlasiyl+OX/HZIH8WExxMNLaVAJDHGDqZnwcgbetW3wm08OMLjGnSo+CIqD+7Wbitd2g4qLa2kl5lVOkerHZR9aN66jFV8CLsrK64RNdcTvbiNR4YDwq5ZQNSBFYE525HnWL3L3zx31xbv5SVbKnmHifl8cM30qTdjOGMnDy4MgeUtJKcsrajkfdAjTuMczg9fdWPZHiMlvxVJZiQ3jkSFufnyrlvf5iT8K9DeUZY+38FXHqej8UrqtLtJI1dGDIwDKw3BB3BFK8sk7qUpQClKUApSlAKpT/AGheLEvbWoOBpe4OepGUQD348Tb9oVddR3tn2FtuJxqk+sFCSjo2lkJxnGQQRsNiOlWjLS7B5TEgGAc7/D/RruUZ3G/w5jl0+dXNff7P7MnlvS0g2BkiBBUeyp0tqBA2zk8uQ2xEONdzvErcZES3Cg7GFtTc9vI4VvpnFb4eLrkqQgVyArLv+DzQgieCaFtiC6PGABzzqXBG464HzrXapEOrfGMbZGxG/uPUVrj4uLFnOPeT4D+NZQrhbyqwJ07nqv8A+P8AlXJmx1GPnn6YrRjyQSuxZ2CuVdPj46A+8H/DNcvtA9P41oWSL4Za0d42FfIq61uFPy6Vl8L0PPGhOA8iKfgzAH+NWclVgnPecPCi4fbf0VspI/afAP6oaru89gn0Kn6MDU673rvVxWRTtoWNR8NAb+LGoNeYMb7/AITWXCv9v8U/3JZ94JKEl3GVBIYeo93oasMW9xaKt5aStpb8ajKsPyTLyyPf8RVc2V6qEsRqydWNwDnfGxz193KpHw3tdJaRuiTEeIPMgB0jKjGx/EN/d7jWZVorb5l4tFi8N74nICXFprbHOM7HHMhHH/dWxPehlB9ntG8xwNTKoz7wmf4jkfQ1RsnHdyRnc5PQE/AbD5V8/wCI5OhOOR3PL0ri8fh73J90nfElu+JXKmV0U6gg1MqKobc+GpO4AGSdydudWbwXtDwyztVjjuIwiZXJYamPNnI5nJ329a84Nxdz12+tdYuSQc0yRx5KSdIq5I9JS963DgXAmDaeRAYhz6KcfrWM/fBYDGDIdt8Jy925Fecl1ZIGay47WU9MVyjgg+jKaoovyPvjtT/Nyj5If+6tpD2+spkz43h9cMmT/AivPEdq3V/1/wAs1IOF9mbiT2IZn+CPj5k4FaP9Nh67fP8AyFkj0RavFuN642aDiMW2SUZYxnbGF1Dn6dM1UXaYlhCXOuUoXdvx5d2Khz+bRoPzqY8P7rL5hlkijB/O+SPiEDfxrb23c27MPFnRV6iNCT8ixA+eKlZMONUnf0/hFvadkVjYdqL+GNY4rmREXOFBGBkknp6kmlXdB3UcPVQCjsR+IyNk/HTgfQUrg/EYf+pz94mVKUrzSwpSlAKUpQClKUApSlAdU9srjDAEeh+tR3iXdrw2f2rVFP5o8wt8zGRn55qT0oCq+I9wNq28M8qH9tUkH/ToP1JqIcV7j7+M/dsk4HLDaW+kgAB/rGvQdKuskkRpR5Q4n2YurUkTQvGR+ZCyEfEbc/j/AJ9nA+z1xeSMlusLsAWA1+EzDro1Yyevur1SyA1rU7MWizLMsEayrnDqiqdwQc4G+xPOuntmRpKEk7quIPn/AJIqVJPlnj3zuAutzkDp8eddX/hdxFGB+z3AKkEEGB9xvtpc9a9KUos81wxR5z7W8F4he3Jnktpo3YKrYt5SuUXAOwPMD9KivFOAyQoTJlBuPOjpvjkNQ3PP6V61xWs7SdnYb62e3nGUf02KkcmU9CDV4+KnFUhT7nlSwMSYyHJG6lCpHuyCAfnn5V2HhJLNhcjJ+H1q+OD9xnDIcaxJP7pX8u/XSgWpNadheHxDCWkC/wD00J+pBNX/ANSltpDtnmW34G7nSiFmxnSivI2B1wik43ra2/d7fOMrZzn4xlP0k0k16XsOEwwAiKNI889Khc/HFZdVfipdEvoQo92ecbTul4k//lmT9+SFP0Dsf0qQcO7i7ksvjSQov4tJeRsdcZRVzj31d1Kq/FZH1J0ogtr3OWCrg+Kx9dej9EAFbCw7suHRHPgCQ/8Aqs0v6McfpUqpXJ5ZvqydKMKz4LbxfyUMUf7qKv8AAVm0pXMkUpSgFKUoBSlKAUpSgFKUoBSlKAUpSgFKUoBSlKAUpSgFKUoBSlKAUpSgFKUoBSlKAUpSgFKUoBSlKA6JLoA4waVye3BOaUIO2lKUJ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482" name="Picture 2" descr="http://cocoasymposium.com/wp-content/uploads/2011/04/Cocoa-B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9467"/>
            <a:ext cx="2280605" cy="2079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3036181" y="4555570"/>
            <a:ext cx="208823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4" name="Picture 4" descr="http://static.guim.co.uk/sys-images/Guardian/Pix/pictures/2009/9/4/1252076084012/Cadburys-Dairy-Milk-Fair--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3" y="3640340"/>
            <a:ext cx="3168352" cy="21649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6600" b="1" dirty="0" smtClean="0">
                <a:solidFill>
                  <a:srgbClr val="0070C0"/>
                </a:solidFill>
                <a:latin typeface="Comic Sans MS" pitchFamily="66" charset="0"/>
              </a:rPr>
              <a:t>Markets</a:t>
            </a:r>
            <a:endParaRPr lang="en-GB" sz="66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Market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: Where buyers and sellers meet to exchange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Goods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 and ‘</a:t>
            </a:r>
            <a:r>
              <a:rPr lang="en-GB" sz="2400" b="1" dirty="0" smtClean="0">
                <a:solidFill>
                  <a:srgbClr val="FF0000"/>
                </a:solidFill>
                <a:latin typeface="Comic Sans MS" pitchFamily="66" charset="0"/>
              </a:rPr>
              <a:t>Services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’.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Local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National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Global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Shopping Centre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Supermarket</a:t>
            </a:r>
          </a:p>
          <a:p>
            <a:pPr lvl="2">
              <a:buClr>
                <a:srgbClr val="0070C0"/>
              </a:buClr>
              <a:buFont typeface="Wingdings" pitchFamily="2" charset="2"/>
              <a:buChar char="Ø"/>
            </a:pP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Online</a:t>
            </a:r>
            <a:endParaRPr lang="en-GB" dirty="0" smtClean="0"/>
          </a:p>
        </p:txBody>
      </p:sp>
      <p:sp>
        <p:nvSpPr>
          <p:cNvPr id="2050" name="AutoShape 2" descr="data:image/jpeg;base64,/9j/4AAQSkZJRgABAQAAAQABAAD/2wCEAAkGBhQSEBUUEhQVFRUWFxoYFhUYGBgWFRYYGBQWFxcXFRcXHCYeFxojGxgYHy8gJCcpLC4sFx4xNTAqNScrLCkBCQoKDgwOGg8PGjEkHiUsLi0yKiwpLCkqLCwtMjQ0LCksNCksKiosLCovKiwsLCwsKiksLC0sLCosLywsLCwpLP/AABEIAOoA1wMBIgACEQEDEQH/xAAcAAABBQEBAQAAAAAAAAAAAAAAAwQFBgcIAgH/xABXEAABBAADAwYFCxAHBwUAAAABAAIDEQQSIQUxQQYTIlFhcQcygZGxFDNScnOSk6Gys9EVFhcjJCU0QkNTVHSCwdLTYmSjtOHi8AhEg6LC4/EYVWOUpP/EABkBAQADAQEAAAAAAAAAAAAAAAABAwQFAv/EAC8RAAICAQMDAgQFBQEAAAAAAAABAhEDBBIhMUFRE/AiYXGhBTKBscEUM5HR8SP/2gAMAwEAAhEDEQA/ANxQhCAEIQgBC8veACSaA3lNfVbneK0Adbrv3o/eUA8QmnOP62+9P8SOcf1t96f4kA7QmnOP62+9/wAyOcf1t96f4kA7QmoMnW33p/iVX5XeEaDZwqeVped0bWkvPkzaeVAXJCw7Ff7Rw3MgfV77aCfIcybj/aLd+Zf76P8AgQG8oWEx/wC0cQdcO49hcwehqV/9SY/RD7//AAQG4oWQ7C8OMuLc5sOFZbRmIdLl0urHR11rzqZ+yLjP0SH4f/IgNFQs6+yJjf0SH4f/ACJuOXmP/MM+GZ/KQGmoWZ/X7jv0dnwzP5SeQ+E6Vvr+CeG8XRPZKR25bDj5AUBoCFH7E2/Di4hJA8PbuPAgjeHA6tI6jqpBACEIQAhCEAIQhACEIQDDFuzSBnBozHtJJDfNRPmSqbRs+6JTZ1yCuApvDq3pygBCEIAXmW8py1mo5burrS61q1W9lY3aDtozsmja3CDNzTgKNA9Ah34xI3jhZ3VrK7XnxLcvqaKOS7zZ35a3VXXevmQERjts4zC4SabFep6jaXDms9kBpJHS46aLlra+1ZMTM+aV2Z7zZPoA6gBoB2Lf/CfisY7Zc4niZGygbZJmJOYANI9iQT5gudEAIQhACE6wMTHE5yB3mvN2pPDRtLwHOytJou6h10gJfkTtPmMbE4mmuPNu7n6a9xynyLZ86xz6j4Uf72PeH+JXHC7RxUjQ6KYSA+LcFMcRpReDpqKtAXLOjOmwkRziAc50Z025xHOIBbZm0DhMdFMw0yZ7YZ28HZ+jFIR7JrqbfU/sC2EFYRtx1w7yPtkNEaEHn49QeBW6QCmt3nQanfu4oBRCEIAQhCAEIQgBCEICHwZ+3T+3HyQnyawsAnlriWnyloVDl8LMhxEsUWCMnNyvjvnSCcjyyyBEQ26vf5VKVkNpdTRkLMvsxSZS71EKBq+fO+6P5Hh+8JH7Njv0IfDn+Sp2s8erDyamhZb9mx36G34c/wAlKQeGOR5pmCBNE1z/AAG/8im1j1YeSS8NB+9cvd/1xrmJbhy65cSYzATRyYXmajzh/O5yelCay5G8HtOv01jWztmumdlbvq+PZ1d6imetyqxohWF/IfEBwaQASM2tjo2RmNiwLB9O5NncmJASCW6b9+nDqU7WefUj5IdCmPraf7Jvx/Qj62X+yb8f0JtZHqw8kOtA8HG0rikiP4hzN7naHzED3ygJeQ+IbdgAN3ngOiXb+OgvRTHJnkviMPO2RwAYei49jwzL8b4z5+o02s9epHyXjnUc6vf1Nd1j4/oXz6mu6x8f0KKZO5HnnUc6vX1OddW34/oTiDk9M8EtGat9cO9KY3IidrSfax7pF8/Gt8i8Udw9C592u0tGU7xLED8PGugo9w7h6FB6PSEIQAhCEAIQhACEIQENgZ808+pOV4buqqY3QdY7e1ZTs/ZIe/EHNIC7F4nxXvaLGIeBo0gbgFrcDAJ5a4lpPflCyfCymMYh4uhisVY63eqXAUTuoNN1p5V6jJRtvwZtT+QcS8jBlIF68DKa32bGaj1pB/IiNgtwsdeY9XYfoV/5PPjdho3hocXtBcSA43xbruo6V2Kv8pMSxmKbEwUHNzOHBp1rThYANdvao9eSUZOqdfcxSxpRUr6138kBHyOhdoGnst518lpVvI2NuosdvOOGh4XatOx+S0WIYZHmQODi0ZXlooAEbu86prsbYBmmmhna5rYg0OdHippW846niOnsbqGkONbszevT1LLO3SR08Wl0rgnOU771VfoUXlZsqKLB4gtLs/N0AXOc2ucjvU6Dc2v8FTvBjgxJinglwqIkFri0+Owb267iVpHhHwDYcHio2Xla0AWSTq6M6nis78FcZOKky+NzLsp4Al8Ysg6VRO/ya0pu5JsqcEscoxb7/Xqaa3kmHU63ntMrrq7rV11ab/WK0klwuyTWcnr45t538fIrJyPxbJZJcwssrK069Ek26uPDutP+V87I8OZA2nAgNoBuYk6t7dLPkVb1D2Oaqlf2MOyOxz3cK+/gpDeSUBPin35A+MpX6yIvY6e3O7r3qc2Ps1mJe1kmYNLS45SQbAveErtbYDsPPDHC1zmyvaxn3XMyTQF0jsgYW5WMBN5uobyAbJ5ZX8KVG7T6bTyheWUr+VVX6ldxHJqLc4uN/wDyuN8KOvUSPKneF5Ec4yxzjhf40pFkG7ALutT22OTcWGyujLyXkg5nF24XxSmC2g9mHdlbZa05N3SPSNX3qvPqvQ08s0lddl9a/nkrnpoPOseOTp9L69L7AzkqTq5vAaZ+Ot8e5fGbCYXZWgk7hqR57KQ5D8qJ8RDJ6ojcxzT0czchO+wBxAIGvbxpSmFxdSi9CS7yaG/SvGm1HrQcq5Tryi3LgeOai2xNvI8+w/5/8UjitgmMAkPAJ1p510/olVzFY+TESyufI9r2OdlGcsYxjTubR8b00VYtl7WkmwcZksvsgniQMwDj20r9xDxquGzN+U7Q2dzRuE0VfDR9a6Bj3DuHoXPXKt/3Y8f1iP56NdCx7h3D0Lwy9dD0hCFBIIQhACEIQAhCEBD4SfNPPu0c1uhvc0b+o9izjZ+FL45wBd4vFDy+qpK/d51o+Ew4biJ6/Gc1x3bywXu7lQ9hkCLEFxoDFYsk9Q9UyI0mmmeJxUo7WIQ4fExNLGCRguyG6EkgDUjU6JGDZzw7nHteLvpHVxJB853nyJR3KDCmJ8oL6jfllaGO5yLfTns35O0X6U8j2pCZmxsdbpGc5G6iWStFWWP3HKN7TRWKGgxRkpc8dOWc6P4bhhJS546W3RL7F2tzDCzm3vBdYykE2WgEdI2fFJ0Smy9qtgEgZBiCZJXzOLshJfI6yBRGg0AHUAo+d7by5XOdQsNF1d1xHUdOxJuiA3wygcbaK+UtjnHydRRdEB4SsRzmCxLzTcwByk9LR8Y001qte8Kh+B1t4uWvzDvnIlffCGxp2ZK5o3NoaUR9saCDeo1FeRUbwLfhsvuDvnYl6T7nmuKNGbs6aOTnY2uBOanCjVgg11HeLSM+AxEpHOCV5G4vJNefcn821MOMQIHuqR1ltg5XEb2Nfuz9hpNG8ocMIXSZn1E/JK0sdzkJus0kY1DdPGF/EVgl+H4ZN3fLurdHNl+GYZXd8u6t0Sexp+akbIA52lVdaFoGl6dRtSku1mOxEeIMGILo43sYOhkqQsLnb/G6AF3utMZHtDbOoNZQ3Um91en/AMWkeavUQyntyivlLa5RXB0oxaXA/wBsbTM+Uc25mWz0qs2K0AsUmrOac1rZYXyGMkjKRls/jFpcLdWg38aRhSwkjKWneQ4Ueq9546eZSEewjIAdKO6//CPJBR5fHT5e7PE8W58kdgsRlydHEMIGV/Qjcx+Z15rJJYQbF9u46FPJB+Nx7L4615LPxprHBCX5WYjD5iQGgSW7MXZQAOu9KUoI+Gg3g9/k7VGKMIR2Y1S8IsnjlF7p3fl3/JDYnZQe7M6Ik8SOJ7aOpT2BpFNy5QNw3UNwoJzHhhvdkvvc4V35R6OC9OhAADXAfHw6iraZ43J9zIeVJrHvb1YiMf2sa6Nj3DuHoXNnKt/3zeP6zH87Guk4vFHcPQvBYekIQgBCEIAQhCAEIQgI2P1+T9n5IWdbGwwljmjddPxeKaa0NHFSbjwK0Znr0n7PyQs82A8tbK4aluMxRo7tMVIiIfQbbT5IsbC6Jr5Gxl2d4DgOcI3c46rc3TcTSidm5zj2ve5zqYWNzVkY0N8WNgADN28b1b8bi3Sj1ptdXODr423/AFSj4cF9sBLQ0jtzb9OAWq8e1+Tnx/qPU5/L9TxjsW9j8zRdkNPvSR+/zJPFbbly+Lw607xEUmcZcpaHB7o3GmyZQQA7TpN6Q07N6+YgSvY5rYYYyap7HZXxkO/FJbodO3QrnNST4Ok1fchOXAI2ZiQd4zX388LVJ8C5+7JfcHfOxK8cuGk7MxLnGy5uY6aWZWE11DVUfwLj7sl9wd87EroqkkJO22am7ky0P9UMc8SuBIdYOQuFEsBacp7VT9sbLMURhbJKWF+d4zAmR13cz6zSD+iStA+qL8mQRg5RV58pI4aEHVRGJwZddxgfth3oGq1Y3jr4jm5f6jd8HT6ikzyYmZRbqsCuIiedwSEO25cvi/H/AIJ7LG5rQWHK4bnbqtpbd8NDv4b14w5ka1rTBh3loALnGzIRQLnEN38TuWGalutHR6pciWzcS57s7hV5wPJzf7/QpxmLaxsWYydMkWPFZRJtx/FChsJDJfTOgLixoOYNDzeUUPFFaN7+tOWSv6LC0PA1Bc4MHXrpR3n4ln1GnWXFtkr5T+5bjybJX8hzDyVaJAeedzYIcGUM13mH23eRYHDdxSWKxtNflskPI136PIN+ZenbUkH5Ov8AiA9fANSQZxoakk95NldKOWUskZ5HdV/j3+pkyY0sco411sfbO2gDHq8MI3gmj39qZYbGl0p06OpHn07ks0ObYEbfhBW4jq7V8iYb8UNPfm9C84tPhwzy5Izb3dE+3NlHq6jIscJwpR78f7Mi5TabVe0cMTGP7Ri6bi8Udw9C5f5Tv+/D/wBaj+cYuoIvFHcPQvBtPaEIQAhCEAIQhACEIQEe315/7PyQs52RimxwYl7/ABWYrFuPcMTItGb68/8AZ+SFnvJyJrxIx7Q5rsbiQ5pFgg4qTQg7wobpNgh3cvMMT62//k+lPtjcrIZ5BGxrmuNkWAQa1I0Ohr0K5xclsHX4Nh/g2dftUhtPYWHhjL4oIWPBADmsaHCzRogA7lkhqNzSLGo10IbEYpxkMccJlc1oe7psY1rSSG26QgEmju6l4ME916jN9XP4e+zTN8S+bFk+7p7yaRQG37m/bJekP6Q4bu8K4Ry9Ibt49t6VsK64M15a4xsuyJntsAxjQ7wedYCD2gghUbwK/hsvuDvnYlZ9sSXsOf2rv7yFVvAwfuyX3B3zsSEGhbU5ZYeKV0bmucWGiRlq+IFlNmcvMMD628Dr6P0q8YHk9hXta5+Hhc5zbc5zGkkk6kkjUp2OSmD/AEXD/Bs/hWF6nlltR8FfxWODI2uALy4taxrdC5zzTAL0HlSToZ95wf8Ab4er6vG3prtWSn4cDQeq4AK4ATCgFcMK+owBzYrSm+tir0bu3dw46BbitIreDxJzuifGYnhoeBmY8FjiQHNcwkHVpFdib4rarTLzLYnyu0sNodR36UNRZ0GqW2tN98zX6Kz5+VLcg8Sx+JxzbAkZIwGvGEboGFhPCsxk3irDUIGWMxxgAdLhZGNJrNbHC7IIthIBsHQ1dJ1jtqRxQGZ1lgAdpvN1XpCmNvGSPA4j1Y+FzGxPJc0PBNNcQSCaBzbhuzZa1pVHD7TLcDFI4AkxREjhbmtuvKVDU5KsauXZeX2RNwi7n+Vdfp3Jp+IaI2PdGWl4aQzolwzbtQavsSmDxINdEtzDM2wBbbqxXb1qpTYeeXGsOIqMvjpjCNWxtAyZm0Os+Yg6ghTeCwbo5czn5i4Vurq7dw6uqq0WJvUYsyhk7/Tp9VZ6lHf8eL8vftz34dPwZRymf9+3/rTPlsXU0HijuHoXKXKN/wB/X/rTPlsXVsHit7h6FuPJ7QhCAEIQgBCEIAQhCAj2+vP/AGfQFnGwpC1srm724zFEd4xUi0gevP8AJ6Asz2NMGsnJ3DFYsnuGJkJUOq5BPs5SygDSAb9C54I146pLE7blmGRwjAsElhcbrUCyVDQ7SfIAY4c4O+pKLesOtlZhxAJ3hKYPagc7K5mU5S4dIO3ODSDoKNkdazQWG/h/ktljmuojjtmSc7z0OIELyA1wIY4ENJc008EAgk0RrqV4DMb/AO4N95Bfk6Cn8LC2TQk3dAAWSncmx2tFlxob9xrvo6LZtZVTKHypwAh2RPGDmDYx0t9kysJJPWSSqb4GvwyX3B3zkSv/AC/I+p2KAN0wa/8AFjWfeB51YyX3B3zkSgGy4fbksYyjmqaNC8ubx3aGrSv10zcBCfauc4jtq1BzbU+2FjGZnCtM2UmwD0egbABFkkb0nJtV0frsOTcT9sDjRNWBlAdW+rWNrBb4/ct9PJQvtHZ5ljAz825rmvbJerXsdma7XtTNsWNAAGPaANAObgAA7Bk0HcpuJwJomh1qQj2K0gGzru0AvuF6rYlZUkyt7P2e8Sulmn5+QtDLpoDWNJIAawAb3E2ojFclXtxxxeHxMmGlcAHFuUtNACiHCiCAOibGlq34qNrDQdfAg6EJfB7ObIAS42b0AvTt1XpRb4PMnt6lI5QbBxONYGYnHufGCCY2NiYCbJtwY0ZqNnW6JU2/ZLThxCCGhrWhpJ3ZKy6nfVBWOXYbGiy4110K9KinSAEjqv4uKmpQakebU+Cvs2PIJ+efiBI+qskXo0Buo3UAKU1h43E258ZoUA2viA3p7HhmuFizW8jUfJ/1abOmAdQoit4N+Q6BeMv/AKz9SfL6e+xZBuENkehi3KA/f1/60z5bV1fh/Eb3D0Lk7bp+/jv1pvy2rrHDeI32o9CgCiEIQAhCEAIQhACEIQDD8s7yegLJMNLTMQP6zi/7xKtc/Ku7h6AsdwlF04Jyj1XibNXX3RJwG9RJWmiU6aY1BkYwXJK3M4FpDp2hzCLLj0D0iCNNO9PoS5soLs4tri3NzvSZnZkf9sG+jrXWF5dhx0vtsVFwcehLqWhrW9woAVu6KcTPzamSMkDQNjLCbIGprqF7+A8mSOCSkma554yT+YrgcZJ6oe1jhboqjvdnzCxfC2gt7yFO4nHyhuviMzBxMZYC0RVQui5zn3QOo391WD+lvAHEluau4AhLS4t5GssbqGgySX3C9AuxHLBJJoiGXGopNETtrEOdsrE5zbubs/8A2I6+KlUfBS+sVJ7ifnI1b+UR+9+Kv80PnolTPBk6sTJ7kflxrLJ3JsyydttF8lzGZzg54YKzlvO2y2CqyCtTvSTXSOhzF0jmgHO8uncGOLxkF5Q0giwbHHyp6+AW1wlYCLcA5jyQXMykdEU7TTX4l6h0j5sSw5fc3k6mzTnAlYJYJXx76mxaiNK+wbSxbg0Fh1zi+6zYVmZjJunRzCQvLMsZdbcp5sZtzd4BrxcptVWV1bjdHQ1v7wUuzFOAoTRgHeCx+/yXYXWxZIxjTK8WSCjUhTEbQe7FODiCGxsBI3GQNaHkHjqDrx38UvsTFyc5K2y4ZmEMGjiwNdnawjjmLHV/RKjmvJcbIPa0EA9uuqVj0FiSNps6Oa4nsojfx+LrVuPPCM22uGq/b/Rz9ep5P7P344r9Sa2ltSXmHuLOa6JaASXW7TJlsC6Nk9QaBxUTh5nOirVzjG7QAkk82dwGtk9S+OxLn1mmj1Au2PsbtON1r5vImzry6Eg9Y3hNRmhOKUEZ9LjzRk3lr3+gxZylcXOMj5InNzBrA4tbHoWghtA3rfeLvgHmx9pSyAPlBtwrPlLQ/KXURYFmiL/1XrH4OOZwdK6GRzQAHOZPmIG7OQ/U+fvTjEYlznDM9r69hmocKGYmgBwbpqsJuMt2wfv0f1pny2rrLC+I32o9AXJW0j9+D+ss+W1da4X1tvtR6AhIqhCEAIQhACEIQAhCEAx/LO7h6FikUtSYgf1rE/3iRbX+Wd3BYVDjObxUx9jjJz/+h6iT2ps8zltTZLeo5PzUnvHfQvErHMFuY5ve0j0hWCfa7BhYpmvJLnOa/qaRuHYa17b7FBbX5QB8ZZdkkfEViWr+NRa6138mCOui5qFda+55hY595GudW/K0urvoJRuCk/Mye8d9CkOQ0/OnmcxbeZ9gXuDevRW3EbKDWOc2ZzsrXOIyV4oJo66HTdvXY9GKrdKm+ehc8023tjaXzMw5SzA4DEty5S2Gnb7J9URakHdQ0odSpHg9fWJf7kflsVx5U4kvixpIIJhGh0PruHVH5GPqd3uZ+UxZ5x2ycfBohLdFS8mmRxPcLax7h1hpI+IL0cLINTG8D2jvoUpyX2mySJzC4h0cRcxoGri3U0OPXQ7epIHlQ0fjebX0LnT1mzt57+Dn5NfGHVefsRrJS4gAEk7gNSe4BLeoZfzUnvHfQmOyNq5Js/Y7yWtQ+oo4zOB4DJv7tdf3cdF14Y4uCnJ1fy8f9NUs0t22Eb4T6+f+GeyPyZg+MtLgMubM0t1FkDTN1a9aImOeCWxucN1tDnAHTXQfF2p3y3lLH82SSGO8YigbY0mvP8SV5O7SJiY268YDUa0bNC7J1Gm88FZDSuU3FPtfv/JVk1WzGptd6oYeo5fzUnvHfQkGy2aGpOgA1J7AFYcTtKQPdTSGsIa7MWB2YMFjxqodfk3769sTagbjQ87szz3WHfSqdRjWHH6t8c/b37Rfp8jzZPSrnj7+/wCOo4+p835mX4N/0JKdj2eOxzb3Zmlt91hT+2+UuJJYzCOjBcHFz3figFoFA954FMeU22TJg4cxt1sJNbzzRs+UrlY9fCclFdzrZdBPHByfYyHGm9rX/WWfLaut8J62z2o9AXIspvaQP9YZ8tq65wnrbPaj0BbzALIQhACEIQAhCEAIQhAMT687uasGiI9VYrNu9VTDyc+8lbyfXndwWUYnwc44TzOYyBzXzyyNcZywkPkc8W3mjRogb15ktyaPMo7k0wwGNZDeR3Rd4zXRucx1braW0a6969bQxjZpedNZjp0WFoAA7RqfKSnEPJTarQAGQUNw9U6DUnS4e0rzPyP2m826KAn9ZPDuhWLHolCvidJ3XtGHHoYwrl0ndDzY80TQX5nxzA01zW5wWkC2kURe9PJ9tvIc0zOe0ijmjLd+nBvV2qIi5H7Tbuig33+FHf8AApebk5tV4p8cDuOuJ4+SBdiGocUk0n9UesmkU22pNX4ftEByrkb6gxQb+bHX+fi61m3JH8I/ZPxOaVpXK3k7i4Nn4p+IjiYwxgWyYyGzPFQy823SgdbWV7I2lzEhflz20trNl3kG7o9SolJyk2+5rhBQiorsqNWwEjBleHOa9uthrrBveC0KUx21mzRCNwZQdmtsRa5zuJNCrPGqvis2w3hEfH4kRb11Lv8A+RLyeE6RwoxEi79cA9Ea5j0Ke6pOn29owvQRe7l89i/7NERcGzBxjIo5d400OnUp9+2nDxMQ8i9AYasd+RY3H4RC02IT8L/kTuPwrygACM0Nw50Gtb4xLsY8zgtvDXzVl2XTLI7TafydGg47GtdIXk252804dQGh7BwTSFzMxeCWu68riR2tIBo9u8dhoqgP8It/7v8A2v8A217h8JbmeLBR3eu/TGrIaqUZua7qv0Kp6JSxLG5Ph3fF3z8vmaGcYwxuYXaENoBjwBoM1AN3uO88d/FRT8ZQqtBw40P3qqTeFGR4p0RI90H7o00+v7W+Y/tf8ir1WZ6iGyXTnp8y3QaZaPL6sW27T5+TLrEY3udzjpQ1wADQ1zS0WCcrmizdBO9s4uEwtjjJPkcAGhpaBbhqdfiVIHhRlAAEZoCgOcaaHZcSa4jl6X+NDqTd85/21w8f4bDHkjNN8duK/Y7uo/EJ5000lf1/lkOPw9vu7PltXXeE9bZ7UegLkDD4jnMYx9Zc0zDV3XTbxoWuv8H62z2o9AXVOaLIQhACEIQAhCEAIQhARwkueQa6BvAgag7juPkS6TPrru4JRACEIQAglC8PCApnhilrY8+/XINAT+Uada3DTeezrXNS6R8K7fvRiSTr0dL3fbm8O5c3IAQhCAEIQWE6DeUAm7EAdq+slB+hPsHsx4iJbEHuzgajNTcpO7hZ49i+43Yr84IaGW1pI3AOLQTpw667UAzQhCAEIQgHGznVNEeqRh01PjjcBvXY2BdcTD/Qb2HxRwXHmyReIh91j+cauxMJ62z2o9AQCyEIQAhCEAIQhACEIQDHEdGUHg4V5QlEtPAHij/iD1hR887ovGBcOtoJPmAJQDpCjPq+z2Mnwcn8K+HlDH7GT4OT+FASiFFfXHH7GX4OT+FfPrkj9jL8FJ/CgE+W+x/VWz8RC3xnxnL7YC2/GAuUHsIJBBBBog7wRoQe1dZ/XJH7CX4KT+FZry75AYfGSGfD87DK7xhzMjo3nrIDbB7R5jvQGKIVuk8F+MB0DD25Z2/E6IJM+DTGexb/AGn8tAVVemPogjeFZ/sbYz2DfNL/AC19Hg0xvsB5pP5aAb4HacJHSJYeOhI8hH70jtPbDMpbFZJ3vIrTjV632p99jPG+wHmk/lo+xpjfYDzSfy0BVUK1fY0xvsB5pP5aPsaY32A80n8tAVVCtX2NMb7AeaT+WpHZPgexkzwHFsY4ktk/6mtHxoCF5AbEditowRtFhrw9x6msIOveaHlXWbG0AOpVTkH4PYNmxnJ05HePId5+gb/P2km2IAQhCAEIQgBCEIAQhCATlfwG8rw2NeyNV9pAeKRS90ikB4pFL3S+UgPJURisQXHTQenvUrObaUx5hAR/NI5pSHMI9ToCP5pHNKQ5hAw6AYCDsXwwqUESHQ2gIvmkc0pDmEep0BH80vojrcn/AKnR6nQCmzsWbyu8hUkoqOGiO9SoQAhCEAIQhACEIQAhCEB8pFL6hAfKRS+oQHykUvqEB4LNF45pLIQCPNI5pLIQCPNI5lLIQCPMo5lLIQCPNI5pLIQCPNI5pLIQCPNJZCEAIQhACEIQH//Z"/>
          <p:cNvSpPr>
            <a:spLocks noChangeAspect="1" noChangeArrowheads="1"/>
          </p:cNvSpPr>
          <p:nvPr/>
        </p:nvSpPr>
        <p:spPr bwMode="auto">
          <a:xfrm>
            <a:off x="63500" y="-1079500"/>
            <a:ext cx="2047875" cy="2228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10" name="AutoShape 2" descr="data:image/jpeg;base64,/9j/4AAQSkZJRgABAQAAAQABAAD/2wCEAAkGBhISEBUUExQWFRUWGBgXGBgYFxUVGRcaFxgZGhgXFRgYGyYeGxokGhcXHy8gIygpLCwsGB4xNTAqNScrLCkBCQoKDgwOGg8PGiwkHyUyKSoqLCotLC8sNCoqKSksLC0pLCwtLCwsLCwsLCwsLCwpKSwsLCwsLCwsKSwpLCwsLP/AABEIAMIBAwMBIgACEQEDEQH/xAAcAAEAAgIDAQAAAAAAAAAAAAAABgcEBQIDCAH/xABKEAACAQMCAwUFBQMJBgQHAAABAgMABBESIQUxQQYHEyJRMmFxgZEUI0JSoWJysTNDU4KSssHR8AgVFiSiwhdEY7M0c4Oj0uHi/8QAGQEBAAMBAQAAAAAAAAAAAAAAAAECBAMF/8QAMREAAgIBAwIDBwQBBQAAAAAAAAECEQMSITFBUQRh8BMicYGRsdEyocHh8RQkQ1KC/9oADAMBAAIRAxEAPwC8aUpQClKUApSlAKUpQClKUApSlAKV8JqJcd70bC0lCSyE55sgDhd8b4OT67A1ZRcuAS6lYHC+O29yoaGVJAVV8KwJCsMqWX2lyPUCsvx1/MPTmOfpVQdlK1vaDj0VnbyTzMAiAnmAWONkX1YnYCoj2C71ob2NjcPBBIGACmQKWyDyVzvuOhOfdyqVFtWCwKVWXGe/G1V3jtwGKg/eS644yQwGEVUaRzzPJR5edVxxPvj4jcsyifwVwdIt4wpJ6Zd2LKPUhq6xwTlXT4g9F33EYoULyusagEksQo2GTz9wqDcV77+HRtoiL3D7AaF0rk9C8mP0BquOM93vE4bb7dLdhpVXUVZ5HdRgk6XbI1AemPceVZ3cdwRXuZZ3GoxgAE7+Ztyd+tdoYsdW3dc9ire1kntu0nF7zWyxNbo+ApVdRVRk6kL4y5JCnbAxnatx/wANM6ky6wNOGy6qSAdRLeGunfBzlTz51Lztua1fHOJotvLhhnQwB3wCQQCT6ZNW9u4r3El9/qVTbdFI9ou2xdvC8FEVT5TKZLgg9GKyMY9xjfTUU4zxW4l8js2BklVbTGc9REoCjOOm3uFTPtlwLxisi/zq6lbfGrky8htncbbavlWktuxVzoImCpp5ZdS6+7SpO23XGKxvxWV8yPT9lBpERsyqyqXUlQw1DJBIzuARuNsjNexODqgt4hH7Hhpp/d0jH6V5R4/w5IlXzamOemB/rOK9G92HaeO94dEUBDRKsLqejIgGQeoIwfnjpTVrgmZMuP2c6JbSlKqcxSlKAUpSgFKUoBSlKAUpSgFKUoBSlKAUJpVa9uO3Ikc2lu4UcpZBk7ZwVXHTfcjc8h1zeEHN0Dq7e9vQyOkLhYU/lJMAiQ/kUfiTfflqOlc4YZoTiF+JpGcqQWOdjk5Puxj5KAPQVuu2vHRI/gRbRRnH7zDnnHMjfPvJ5gLiMoK2RiuIkG04TxW5t8mCRkwdRx6nbJG4HQVmXPbbiBkEjXMupCSBnCrkENhBhQMHGwrSRyFTlSR8CRXy4kLEsxLMxySxJJJ5kk7k++urgquiKNt2h7UXF/IslwwYqoUADSo9SFGwJOST7/QADU/ZxXNF5AbnlUw7D9k4Lm6Ec0mrSru8aaxjTsFLhcHLsinSds7N6dNMIx95AhMvPnWyR3jRGiUEEZLaFfzDmrFgcYP4dtsNvkVKu9Hh/D1uVjsFVWjKRy6SzJrYvsCzHJGkAkdT65qd90fCIPsSyrDGzszguyKzYVyo3IyNlzjlkmsc57uRN7Gt7Scb/wB5QRxJJcHVgyRw2skz8h5Scqi788noOlbzu94ObZZUCSxEtuJGiaRvf4ceGjHoDmpHx7hAukCvJcxADGIJjEp/eXBB+FaHsFYxw3nELWKQn2HB2BRpEOxA2ypAPLqKpjlHS0ir4Jgtox/Cfi5P8Bg/Va1PH+NQW7RW8jhpZ2CJEMAebOGkUHZNQC523IxyOIpJ22uLGy81xZTShDssuD4m4J8PQdZDA5AZASDsM5qL9m+0gjV7iC3nv+Iyglp2iZkiZuiaTnYbZAGeQIUYM02FFlgXfBNDL4jFlLCVdYOohRq0k/sr5SNsc+oqNX833cjHmTj5n/8AkvVi20n2uxbBOorqQsPMBIuuMnO+QrhT6lWqhuL9s5PD8F4tMsbsrkHy5BIBAO+d26+lY54ZS3ibcGePEjS9pXBIbOWJbb8qqdI+ZIY/Spr3BcdMd81vkBZlPP8ANGCy49+C3+sVWUrljknNZ3ZnixtryGYfzbq3xAO4+YyPnWpRSSj5V6+Znyy1Scj2LSuu3mDorKcqwBB9QRkGuys5UUpSgFKUoBSlKAUpSgFKUoBSlKAUpVb94XeOkYa2t3Oskq8qjIj2OVQjm+diQDp36jaUrZaMHJ0j73idtyP+UtmwzZEsgPsge0iH83Qnpy55xUE6tEAsYLTyHRCM5P5TIM8vQHPPJz5CKyzapES5YhVBZiOeDsR6Ek4AHqRWum45LHDHcqsSyPM/huBrkjWJUHh5JKhcOfKVy2Sx5itmhRVNb/H1/R1lJQWmDtPnY6rnsM6wtN48OgRl01Eo0ukefwVIyyg7B9g22Njmo6owK3HEu1D3EeHUGViPEmySzopysYU+VFBxsmkHAyNq1NdsSfLOB8FfCNx9a54rinM/SuzXCIJL2K7MG8uFUyGJBli4GphoAbyj1BKD4ug3zVq23dpJZs81qz+IylWAggk1KxBYLHLchNyBt9AKqfsz2wmsWDRpExGceIhbGSpIBDAjdVPyqf2Pf/KBiW0Rj6pIyb/Blb+NUyxyt+7wVIV2zujqMeJEkhIZle0trUpuukgQE/mB82emK13DO3t/bIUgnMSEk6UWMDJ5kAqcZr52i7QyXVxNPNjVMCMAbLgoUUZ6ARgVoaz5Y06Zck0neTxRud5N8iq/3QKlvdrxwRcQtpCdrhHgc+sinWrMepbOM9c1Vore8CmZkeNTiRSs0R9JI9xj4jI+lTjSpxKtHoaDsLw6G4lnkiSSSeRpcyJrCasZCjBVV1HOT1fGeQrl2l7R8OSIxTTCNdsCOQwuMctOhlb6VpeL2cPGOF291raMxDxHaPUXCAYuIhpBOTp22O6jY1Hre/7N2agrEk7/ALRa4yfdkFPqFPqBWdp9WwlZtu7rtdA1xLBFNJNGhBR5SS7RuQTktu3hzMRkgErNn8NRnvs7HeDOLtB93LhZMfhf8LfMDHxHvrdy9u7y4VRw/hbkKRpdoQihfxqnMDUuVyGBAJ61OY7ZL+xMMyMA6ezICsmk+yWB3DqQVJ/MhI2Iqylolb4Yap2eVZodJxXUdqk3HuzUlvPJbSD7yLdT/SR9GHy/x9KjskeK65IVuiT1D3S8b+08KhJOWjBhb+p7P/QUqY1Rv+zzxvEk9sfxgSL8U2b9GX+zV5VkmqkEKUpVCRSlKAUpSgFKUoBSlKAUpUF7wu8D7Kphtij3B2YZJMQIBDEAe0cjGfjg8qF4Qc3pjydXeF288FTBb4dzlJWU5MWcLgY/HlhnqoPqRVYcO4QF1E7qDnO237Kn1P6c6xobqMSkvkFsliNxq5lQB1ySMn9K+cX47J4arGCHkyIY0BJUDOZTgZLcwD65IxpIOmLjB6VvL7eunY0yhPHC1ai652v7/P1eLfB7mYxpDJLDBl5xF1Kg+TV0UYKZ3O7kBsCux+3bqrpJYW6RHUY08DAWXAwxL+0RlSds40jYGtp2R4vYrCkUVxNbTosja3UeE7snmkZQSG0KGCqxAGAcEneLcY4s934s9xKZdGmKEEKhOssdZRdlwqkn9pl3OK6VbqjIaHmSfXf/ADrccC7NPc68PHEEVWLTMyKdbhEAIU82OM8vfWpAq1Ox1tO9oZJJJo28CTwbku0sKQrpBjYKcwvG8ayDcezyOCDpm/ZwISsrTinDZLeZ4ZRpeMlWGQcEehGxGKxYl2rc9p+z1zayff4bxMssiuJVlHMsG5nnnffetWBXbH7zvyIZ8ArOgCoUfWDy1Lg7Z/yrDArYcMVxlkAYDYr1I91WzqoN3/F/MI48ZkwgRiWbUDnAAAIOMHrnNaYDat9xy2j0at1bAIB5EZGw9CPStGBXmRUWtvT9dizPgrIs5zG6suxBB+ldArmK6Q23ILi7ne04iuntWOIrnMsQ6LIB95GPiBkfu++pJxO44bwOTBtwPE1yJIYg5JLHMcbgZUJ5cKcDDDzbGqHsL90ZWRtLowdG9GU5H8K9OdmeLQcTsobho0c43VlV/DkAw4GRsff6EetVzJJ6lwyFsyEt3g8Tvh/yNqVjO3jSnQnxGCP0dvhWy7JcJ4hbztJc3MUwlYyMV15jc4DKBoAKOoAwvJkQ42OYh2i7Yi6lMFlZxKxJRpZLeLKb74UodJ29pt/RQa23ZXsFa2+HninvZOePAuBCv7oeMBz73IHuFc3ClxXy3+5eiRd5/Y/7bbrcW+88PmQj8ajmh+n1+dURxGxDoJkGAThh+RhzB/wr0r2Z4xcTmQTW8kOGI0uF2GcowZRhgynBAJKspyTkVWXeb2TFlcm4Vf8Albg4mUD2HPJx89/qOtdcE/8Ajmc2qID3c8Y+y8Tt5CcL4gVv3X8jfQMT8q9WivIHFbAwy46cwehB5EH4V6l7F8X+1WFvMTlnjGrfPmXyt/1A1yzwcQuTd0pSsxYUpSgFKUoBSlKAUpUZ7cdtI+HwFtmlYeRP+5vRR+vIe6UiUm3SOrt125SxTQuHuHUlEyBpA28R/wBkHp1PzIp+C28WQzPsxBeRvy53ZviT0ri0st7N4s4Bb2i7YzgDmfKAAB/rnW94dND4M3lV4w2gcyZDpU592S23wz0rq2sXnLp+eEzVWiOlf+vxy15kUneNneRhoiUaiBzxyA97scbdSemc1kcB4BeXCPeW0iLcE4SLMZKwYI2DKdJOAoJ05XXn266LbhL3srQwo0kNuC8gVgviybhY1dth1UH08RhnKiu/tZaWcMMxitpLWdJY40cPKoc6MzCJWOfDAA83XWp2zipxQUFXV8/2R4jM8svJbJeSNX2l4S7tGjQwx3YDtcCNo44wuV8Myebw0kPmyARsU2zUXeBkYqwwQcEbHBHvFSHhl6sdnKYSDMVPilmKsqsxTUoIw/ldQMNkF3yDtWhtowWUE6VJAJxkKCdzgc8Df5Vtxp3XYymXwax8a4iiIdg7qpEenWQTvo1ELqxnGdqnvbGWC1smhgiuI0nZdILYRXh8swdT51kYY1IcofK6mufZ3u9ktOIj7SIjb6vDV3JXxjKrCMwAZIlBXPMFcbHODWn7y+LPJPHbkTj7Mmg+M6uzMx1a8p5WyhQBuZAGanUsmRKPHJaqRDNJ59OX/wCvpXOvviZAX8pJ+JOP8hX0CtuNXb9bFGFFbi04c8eGBAfJypIwR6AitSFqQW1qHwA2teTq53X3jqCDWfxs3GKV7ddr9et0SjT8fU62Gotttk5x1xWrUVn3kQDMFOQMgH1HrXb2X7PveTCNSqKF1ySNskSL7TufQfqSBXPLDSoLyBrAtZH2CTGdJx6gHH1qavx3g9p5Ley+2sNjNcMVVj1KRAbL8d6+2/bHhsh+9sGtSf520lYFfjG3lYe41yi49UySCBDVkdy3a/7NeG3kOIrnAGeSyj2T/WHl+OmsHi/Z6GWMzRSpNF1njXQ8ZPIXUP4R+2u1Q+6s3hfB2IwQQfmGUj6g1acE47cEHqbifE7Xh41MFiWeUlm3VWkYZLM2NIYhfxEA451323ai1f2ZUPwZW/uk1o+x3Gk4rwxGdUaRcBwwyBNHgq+PTOlx8agnFu09/fyNZ29sVkXKTs+l/DIOGAYqAiZzhjlsYxjrhWNyf3JVPks/jnbK2tYnd5ACqlgpwGbHRFYqWJ6AV9dIeI2bxtpdJF5jkVYZR1zuARgj0II5iop2a7lbGOMG5H2iQ8yGZYx7lCkE/E/QVsuCX9na3RsbZiTGCxUkuEVmy0Ubas5QnXpIJAZ8HoIaUd4u6FWU3xngLp41nKPvrbJjP9JFz2+AOfqOlT7uC48WhmtG5xsJFB/K+zY+DAH+vWy73uz7aI7+Efe2584/NGfaB9wyfkTUN7EOLbjFvJH/ACNyNK/uyrsp94cL9K3Os2Jvqjlwy/KUpXmnQUpSgFKUoBSlarj/AGgjtYWkbzEEKEXdmZvZXHTPrUpNukDq7UdqIbKFpJDvglU6sR0HoMkDPTNURxDiE13M8k5JeT8PRQDtpXoNgB13O/Otjx2ea8dnmOWcjYeyoGQqDJ9nzH+O5NdFjBFbKGk1LqJC4Uscge0R6DI9fhWhRjiuU+Pj17GvFWlaP1vy4rfY5sunTboCznQXGNWRkHRk7DA0k5/MPfWFxu5OoQ264kmYrGqnlk4eTPpsVUnkAx20nOU8oghLSHLAOS4OWEbtkKNX4nLEDPIOAcdNBw6Hivi/a4IJcuBodYtYCbYEeoHy4AXPUZ9Tnjii5yeWfLJzTUUsUOFz5vv+LO6DhFultLLaX8huLYeIwCtEhGpUYxHY9QMnnsCBmuc/CuIcVga8fdIIwiDDEyFPb8NVByxOSTsM7Dl5cjifE5r2WOzNukF3M6rcOqgFlGHTUASRjd2B38ijpirEteKrbvHFb29xJbxD7OzKihEYOFVwWI8TzagzjYbHPOtDk1v1M1FFx3YWBogMM7qXPqqA6U/tEsfgvpWTwG6gjnV7iJpkXJ8MMEDMPZDnB8nqBzqSCBeJ8TuJyhaJSCEQhWl8yxQxhuhkcrljyGo9Ky+zF3Z3EmqS1hha2+/+6DMkkKECVZEdm1sqt4gPXQQedaoySi218SKJXwPihuo2ntJHt5JRK058dZY4JASQZoJx/JsoGJI8YJxjAqpZ557u4yzGWaV1XO2WZsKo2GB0A6CrS7ZcPgs7KW4gt4ledVtzKjnw5EnQM8kMYOnOVIxgY2YZFQLsMQty87f+XgmnH76ppj/+5Ih+VRgajGWRL8ln2NFPbhJHUHUFZl1dGwSMj3GudpbF3CrzPrsPWukcqyrKNi66eeRj3b8/lXoRTjj56HPqfYbWTxdKjzqc49MdfhW+u5FjIkaI5xzXGMnbS2/618eZg75hZl3GpRvjqPX6VhtfxojookJYYw/IfL/XKvKlKfiHFuP0fR8209vg0W4NRzJrJtr4xWBiTYzyEyHqY4cCNPgXZ2I/ZX0rHFY5zjH7RA+BOof3q9HxMf0+uxUmnd60Th43g4fIQQwN1I8TtnbTG26kDGeWfN16S7tzw+2s7eKVeHWpZ/bQJPKi8/MLhGRSOW2M7+6q87GvaJeIbsFo1/AI/FEjHYIV1A9TgjO4G1WwODyPHLbWkLWKXAKnxLSXBGDsXE8iIcZ3KL8jisE3pl1/f1+xdcFNxcWmWZriECI5OVjGIwp/AVJOUxths561sJJI7iPYaB+X+hc9FJ/mmPL8p2rDu7aSyunj1KWjYq2PMrY5j3iuV4i48eH2W8rp+Unmv7p5g/5VpS6lSWdzfaE2nEDbyHCT+TB6SLnQfnuv9YVYHeIl1HJDFYaYWvHcyy7Alo41xliDp+7VjkDJ07dc0TNcHKyKcOpBDdcjdW+O36V6GvpG4nwZJoCVn0LNEVOGWaPOVU9CTrT+tWPNBRmn0IXJD+LJxeys3Iuo7hZCiNIhbxItZwMOQMgkhdRyVztjJNd/BV4dwaJpZZUnvNJ2V0chjzSIAkjmcuwGd/hXyDunadQ19xCQthSyEklSQDpzKx9egrcQd2fB7dMyK0g/NLIyr9RoT9a4vJBLS38aXJcmVjcx3Vuc4dHUdPaSRcqce9Tj4g1SDWD2c8ttzezlFxAepiLBsD4Nj+01Wd2M4rZh3t7Ry8cDBNRYONMmp0EbDmivrTJzzG5GK0fe5w8QzW18BsreDN745Nsn4ZP1FW8PLRPS/XpHKaLLsrtZY0kX2XVWX4MAR+hruqJ9210TaGE84JHj/qk60Pww2P6tSyuE46JOJKdoUpSqEilKUAqDcX4Kkd5LkDRdoWUtqKrJGMyLtyyumVcb5jlHWpzWn7U8Mkmg+6P3sZEkYJIV2UEGN/2HRmjOeWvPMCpToFP3kZiR20Z0EjTyAOQMH3ZG5FY4LEiWRvEX+aRkG7MoycAbAEkdc6c/Hc3nFBJCs4RgJCUdXwSpXylW55IxpIOOQyBmoX2p46UUkHzyZCb7qvJn+OQVHv1HYqM9HhlKWqfHQ7wzKMKit+/l6+50cQUXTsHmWK3ib7yZgXDzMDpVVXJbGGAxsFDtyIFZQ7ZTmyJkleKZSvguowJ49beUJkKAjpgsFPlAT3HU9n+N2YtHtryOUr4njI8OkMG0hCDqIGMD38/ga1XGeJrM48NPDijURxpnUVUEnzN1YszMT6t6VpUb2OVk17rFHi3V9MwHhJ/KSeyJJm3Zjz5A5x+atxxnteVsZ2W9Wdt4EWKIRL94zhXc9T4SthVIUAAnJ3rN7tuGSpwpGhSJnmleQiYsF0qdA9lSc5jBG3U1D+9DjU0tysEoiBgGCIi5XU2CclwDkDbGNt/fVK15NJPCMru2kVLe5lOcRTWbyY3IhDyB2A/Zzq/q13WnZg8MiurieSJleCSC20OH8YzDTrAH4QmSfj7t4x2N7TtY3HiadcbKUljOMOh5jfbI5jPvHImpW/8Aw6jfaFM7/iFrhgM89LEr7Oemsj48q0zjJSfNPt9vIlPY0PbNGSOwjb2hZxkj01ySsoI9QhUVpbPiHhxzqOcqLH8vFRz/AO2PrXb2h4495cyTyYBc7KOSqBhVHuAAH61rFGW/1/roK06H7NRfL/NlG9zuArKtL1o86cZO2SMkfCuVrY6hrdgiZxk7kn0Udayf91LlGDB4ywBI2Iyeo6V1nlxbwlv8tvh2vyCR28P4gWUq0hVicqx/gfd/nXbxpPu0LlTL6r+Jd9z+lc34XA7lAWjcdOYI9Vz7vfWLxh0GiNTq8MEE/Tb5YrDiUJ54vHa6tV0rv2fYnoa0Vve3XCPs9+seOUdv9RbxA/qDWFwCy8a6gi/PLGnyZwD+hNbvvRvPE4vOeiSqn0jjU/qrVq8VJ64r10IRDsVdnYy4jvbYuVvIfAAw326cQOygbB2byn1GMDPOof3ecXg8VLG5tYZY5ZdIkK4lVn2XLg5K5wMbYz8qsz/cbiN7RbC2Fsjs6Ga4kcN1LrGEZ+vLI3JrFne9PksiAd5/C7q5P23wYVhUBC0MqTb55yMoGTkgctthUAsbnQSD7LbN8PX5HeravuH/AG9BZQXtrCuSRbwwSxKxXfLFt2O2flnFVdxzgz2s7wy41ocHG4rthe1dV9hJGA6aWZelXZ3CcY1W01uTvE4df3ZBuP7Sk/1qpJ2zirB7k77w+J6CdpYnXHvXDj9Faq543BlGSU9jOKy3FxFDdvBbRykR5aRSVfzgJpGSoDY9rGcismLuSiJ13d5LK3UjC/LU5cmpt2p7X29igMzgM2dKgFmbH5VH8SQPfVTcf7dcRvI5ZLZHit4xl5F9rHLBk2C8/ZTB9c86xxeSf6VXmX5JNacM4dw++jhtpJBNMrxGMsHGoYkieTJBjOtAAMZOeQG5l/bLhYvOGzR43eIso/aA1L+uKhvZ3uiCKkxuSbhJI5FYL92CrK5BB8z5HXI58qsu2C6MKdQGR6/L5A4rnOSUk077lXwVf3TcaJkjyf5eHS3/AM23JH1KajVsVRfA2NrfzRjYW96rDp93MdLD4aavQV18St1Lv/Bzh2FKUrKXFKUoBSlKAqDvEhWxluG8pguQJiu2qOUELJpB/pPKR015J2WqQv71ppC7cz0HJQNlUe4AAfKp33u30g4ndxTZIJiaHOryroQZj6EbMp9+rHUGvtP+uuPWteJ2twfBWZBw2ZonlWN2jjxrcKSq55Bm5A7j6isVFq9exXAkEk6sC0cA+ypE0baQoYGSV9ahHkldQ+xOF052wB1nLQrJSsxuIiG2s7aKW7EXh22WtxK0LTNozkunnxryAuAGJO9U075JPLNWb3lcQu4YTDOtvi5cyaoy5kwrAhX1ADYaF1D8lVlV/Cxu5EyAr6K+VyxXoJFBmluMk/HA/h/hQnrXdw4ezn1H8ah/qXzZJt+K2uFxnAi0oB6lhqY/wrjwN/vCh3VwVI+RP+f1rOv4C3joNzlJAPUacHFYfAICZlI5Lkn6ED9TWSElLws9T6X9Un9/3LdTY2l0j5WVSXhydYyDhTz23zWt41eJJKWQYGAPTJHX+H0rN4OQ94/o2v6E1pJFwcV18NhjHM3vwtunvc/ug+CV91lp4nFrfbZWaQ/1EYj/AKtNR/tLe+Nc3Mo/FN4g+BeX/NamPdSPDa9uP6C0kIP7Tbj+4aghj1Fl9Y2+qshH+NTmWqUn20r6jobHhfHmtrtLmNUZl86hwSuSpG4BB2ySN+YFbXgnELu+4nGwuTHPKxAlyRpGCdIA/DgYCcjsK6+xPZmGeKa6umZba2A1BPbkdvZjUnl7z7xy5ja2/anhGoA8MZFBGHS4cyDHJhnAz151yclJulbJJr/vaZJTHJxqKN1OG12iRtt6mQAH41G+9bs7rK3UEaPDpAkmjZGEjn2nZU2XJP1qTtxFprbx7bwuJQJ7UVwgFxH7tYG+3Ugk88nnWOOIRcTsXtLDw7OQ+aSBkCl8YJ0OpxzUZOM7DOBWWLcWpfX1t+6JKTK1Iu7ufw+K2h/9UL/bBX/urXcR4JNBK0cqFXU4IP8AhWf2Us3W/tDg/wAvF/7i1unG4topTL/7Udibe/MZn15jDBdBA9oqTnIOfZH61ruOdnlS1aKS98OFkMeHjtVAU8wpCIB8q3fafjTW1uXRPElYhI0/M7cs+4c/ljrUHg7rLi6fxuIXLF2/CmG0+4MfKo9yjFeVC6Tk6XT+iy2Oz7fO8Rgs+JWkknh6FGkxytpUKNDeKVL4A8wH0qc8AjkECeJ7ZWPXk6iHEaK4JGcnUp61COMdz9qsDvHLKsiKXUsVIyozvhQRy5g7VM+zN4ZbeNznU0cTMT1Z4kYn9RVcqjS0vr2ph7lTdrrbHGrxOktuG+ahN/0NW32Yv/Gs4JN8tGuc88gYbPzBqsu1mk8fkGdxbHp+wef1FSLufvdVrLHnOiViBnkrgH5DUG/WtWWN4U+38nBbSJ/Svma+1gOgpSlAKUpQGh7XdjLbiMBinQZ/BIANcZ9UYj6jketUDx7ub4lah3EXjqrHzREMxXo3h+38QAcfCvTlCKlOgeNobANE7mRFK4xG2Q7b4ITbmPT0+dd6dorrWji4m1INKN4jkqo/CpJ2Hu5V6I7bd0VpxBzMC0FwRjxECkOehlQ+0R6gg+/YVQnbLsTccNmEcwHnyY3Q5RwDjI6qeWQeWevOtWPL0YMfjHaO4vGV7h9bIuhThV2BJ3CgDOTzrBriowMV2Ku2T8hXqY46Y0OTiK+19rkorskQdU/s/Hb61lRjArpmfJUAADPz29/zrJAqcauTfwRJJbgMyJcRbsB5hzyOox7jmsW47RsVwqBSeZzn6bc6x+E8WMOQRlT06g+orcePZv5mK596kH5jG9eXLF7GVZMbkl+lrt2fw8y/J19k7PSHnbZVUkH4bnHzAH1qOHnW94tx3xF8KPIj69NWOQx0FaNRvXoeFhNuWXIqcq27JcEPsT7s2vhcB4hLyMrxQj5YJ/SQ1C0niSMsQfFDqU28uhUkZwT6kiP6GptxgeF2etE6zzySn3hdQH6aKr27Hs/vAf2gV/xqtaoZJef2r8B8Fl9hOGiewv7NMEtouIf21xjHy0qvxatX267Koqx3lomLeUDKj+acbMjemCCPlWn7Ado5LeRGX2486Qdg6t7cTH0PMeh36Vb0SmZWuuHFJEl/+ItJcaWfG+34JP0Ox3GKwuThJTXD9f4J6FYd23GXtr+IrnTI6xOvRlcgDb1DEMPgfU1vu9C0Wx4gksJ0FwJBp20sCQSPpWybtRY2UviNwmWGccs40g+qsTgfELUL4zfXfFrvUsTO5wqIgJCKOQJOwG+SxxuTyrqm5ZNdUq3scE97WTi+4NHxBEXxUA17ejaHHwDDI9xqvuwt1NPxS1Qf0qsceieY/wB2rI7RWQ4dwBbRmBlk8pxyLM3iPp/ZA2z8PWtf3Ldm1Estzz0L4an9psFsfBQP7VcozksMqe29B3Rvu8jtOLS5s8o0mPGfSpAOrQEQ7g8izHl0rT/+I3E5toLCTHq3iv8A3ET+NWceGxmbxiuZAmgN6LknA9Mk8/hWVWHVGlasiyl+OX/HZIH8WExxMNLaVAJDHGDqZnwcgbetW3wm08OMLjGnSo+CIqD+7Wbitd2g4qLa2kl5lVOkerHZR9aN66jFV8CLsrK64RNdcTvbiNR4YDwq5ZQNSBFYE525HnWL3L3zx31xbv5SVbKnmHifl8cM30qTdjOGMnDy4MgeUtJKcsrajkfdAjTuMczg9fdWPZHiMlvxVJZiQ3jkSFufnyrlvf5iT8K9DeUZY+38FXHqej8UrqtLtJI1dGDIwDKw3BB3BFK8sk7qUpQClKUApSlAKpT/AGheLEvbWoOBpe4OepGUQD348Tb9oVddR3tn2FtuJxqk+sFCSjo2lkJxnGQQRsNiOlWjLS7B5TEgGAc7/D/RruUZ3G/w5jl0+dXNff7P7MnlvS0g2BkiBBUeyp0tqBA2zk8uQ2xEONdzvErcZES3Cg7GFtTc9vI4VvpnFb4eLrkqQgVyArLv+DzQgieCaFtiC6PGABzzqXBG464HzrXapEOrfGMbZGxG/uPUVrj4uLFnOPeT4D+NZQrhbyqwJ07nqv8A+P8AlXJmx1GPnn6YrRjyQSuxZ2CuVdPj46A+8H/DNcvtA9P41oWSL4Za0d42FfIq61uFPy6Vl8L0PPGhOA8iKfgzAH+NWclVgnPecPCi4fbf0VspI/afAP6oaru89gn0Kn6MDU673rvVxWRTtoWNR8NAb+LGoNeYMb7/AITWXCv9v8U/3JZ94JKEl3GVBIYeo93oasMW9xaKt5aStpb8ajKsPyTLyyPf8RVc2V6qEsRqydWNwDnfGxz193KpHw3tdJaRuiTEeIPMgB0jKjGx/EN/d7jWZVorb5l4tFi8N74nICXFprbHOM7HHMhHH/dWxPehlB9ntG8xwNTKoz7wmf4jkfQ1RsnHdyRnc5PQE/AbD5V8/wCI5OhOOR3PL0ri8fh73J90nfElu+JXKmV0U6gg1MqKobc+GpO4AGSdydudWbwXtDwyztVjjuIwiZXJYamPNnI5nJ329a84Nxdz12+tdYuSQc0yRx5KSdIq5I9JS963DgXAmDaeRAYhz6KcfrWM/fBYDGDIdt8Jy925Fecl1ZIGay47WU9MVyjgg+jKaoovyPvjtT/Nyj5If+6tpD2+spkz43h9cMmT/AivPEdq3V/1/wAs1IOF9mbiT2IZn+CPj5k4FaP9Nh67fP8AyFkj0RavFuN642aDiMW2SUZYxnbGF1Dn6dM1UXaYlhCXOuUoXdvx5d2Khz+bRoPzqY8P7rL5hlkijB/O+SPiEDfxrb23c27MPFnRV6iNCT8ixA+eKlZMONUnf0/hFvadkVjYdqL+GNY4rmREXOFBGBkknp6kmlXdB3UcPVQCjsR+IyNk/HTgfQUrg/EYf+pz94mVKUrzSwpSlAKUpQClKUApSlAdU9srjDAEeh+tR3iXdrw2f2rVFP5o8wt8zGRn55qT0oCq+I9wNq28M8qH9tUkH/ToP1JqIcV7j7+M/dsk4HLDaW+kgAB/rGvQdKuskkRpR5Q4n2YurUkTQvGR+ZCyEfEbc/j/AJ9nA+z1xeSMlusLsAWA1+EzDro1Yyevur1SyA1rU7MWizLMsEayrnDqiqdwQc4G+xPOuntmRpKEk7quIPn/AJIqVJPlnj3zuAutzkDp8eddX/hdxFGB+z3AKkEEGB9xvtpc9a9KUos81wxR5z7W8F4he3Jnktpo3YKrYt5SuUXAOwPMD9KivFOAyQoTJlBuPOjpvjkNQ3PP6V61xWs7SdnYb62e3nGUf02KkcmU9CDV4+KnFUhT7nlSwMSYyHJG6lCpHuyCAfnn5V2HhJLNhcjJ+H1q+OD9xnDIcaxJP7pX8u/XSgWpNadheHxDCWkC/wD00J+pBNX/ANSltpDtnmW34G7nSiFmxnSivI2B1wik43ra2/d7fOMrZzn4xlP0k0k16XsOEwwAiKNI889Khc/HFZdVfipdEvoQo92ecbTul4k//lmT9+SFP0Dsf0qQcO7i7ksvjSQov4tJeRsdcZRVzj31d1Kq/FZH1J0ogtr3OWCrg+Kx9dej9EAFbCw7suHRHPgCQ/8Aqs0v6McfpUqpXJ5ZvqydKMKz4LbxfyUMUf7qKv8AAVm0pXMkUpSgFKUoBSlKAUpSgFKUoBSlKAUpSgFKUoBSlKAUpSgFKUoBSlKAUpSgFKUoBSlKAUpSgFKUoBSlKA6JLoA4waVye3BOaUIO2lKUJ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58" name="Picture 2" descr="http://stopsilence.com/wp-content/uploads/2010/06/online-shopping.jpg"/>
          <p:cNvPicPr>
            <a:picLocks noChangeAspect="1" noChangeArrowheads="1"/>
          </p:cNvPicPr>
          <p:nvPr/>
        </p:nvPicPr>
        <p:blipFill>
          <a:blip r:embed="rId2" cstate="print"/>
          <a:srcRect t="6300" b="5501"/>
          <a:stretch>
            <a:fillRect/>
          </a:stretch>
        </p:blipFill>
        <p:spPr bwMode="auto">
          <a:xfrm>
            <a:off x="4283968" y="3227751"/>
            <a:ext cx="4072135" cy="26495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431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Starter Activity</vt:lpstr>
      <vt:lpstr>Topic 1.1: Businesses</vt:lpstr>
      <vt:lpstr>Learning Objectives</vt:lpstr>
      <vt:lpstr>Businesses</vt:lpstr>
      <vt:lpstr>Production</vt:lpstr>
      <vt:lpstr>Suppliers</vt:lpstr>
      <vt:lpstr>Markets</vt:lpstr>
      <vt:lpstr>Customer or Consumer?</vt:lpstr>
      <vt:lpstr>The relationship of production, suppliers, customers and consumers</vt:lpstr>
      <vt:lpstr>Activity</vt:lpstr>
      <vt:lpstr>Plenary</vt:lpstr>
    </vt:vector>
  </TitlesOfParts>
  <Company>Claremont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1.1: Businesses</dc:title>
  <dc:creator>Tony</dc:creator>
  <cp:lastModifiedBy>administrator</cp:lastModifiedBy>
  <cp:revision>46</cp:revision>
  <dcterms:created xsi:type="dcterms:W3CDTF">2012-06-23T12:54:45Z</dcterms:created>
  <dcterms:modified xsi:type="dcterms:W3CDTF">2014-09-22T11:43:50Z</dcterms:modified>
</cp:coreProperties>
</file>