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58" r:id="rId4"/>
    <p:sldId id="264" r:id="rId5"/>
    <p:sldId id="268" r:id="rId6"/>
    <p:sldId id="267" r:id="rId7"/>
    <p:sldId id="262" r:id="rId8"/>
    <p:sldId id="266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B0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2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9FD4F-2473-4B14-BBA1-964A4BBCEE9B}" type="datetimeFigureOut">
              <a:rPr lang="en-GB" smtClean="0"/>
              <a:pPr/>
              <a:t>03/06/2013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1DB1B-260B-497C-896B-02E91AC2740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03/06/2013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03/06/2013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03/06/2013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03/06/2013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03/06/2013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03/06/2013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03/06/2013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03/06/2013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03/06/2013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03/06/2013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03/06/2013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F74A0-263A-4037-B228-D32D2C686CC3}" type="datetimeFigureOut">
              <a:rPr lang="en-GB" smtClean="0"/>
              <a:pPr/>
              <a:t>03/06/2013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youtube.com/watch?v=KWzLZUBjlK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co.uk/url?sa=i&amp;rct=j&amp;q=&amp;esrc=s&amp;frm=1&amp;source=images&amp;cd=&amp;cad=rja&amp;docid=-fsJ3HjX5qBvUM&amp;tbnid=O4VKUS0N94aqXM:&amp;ved=0CAUQjRw&amp;url=http://www.iconseeker.com/search-icon/soccer-teams/arsenal-fc-logo.html&amp;ei=NBmmUYnuKqOA0AXxwoHIDA&amp;bvm=bv.47008514,d.d2k&amp;psig=AFQjCNGstiJgVquaNG5QHjmxO2_0LtFjhg&amp;ust=136992631504946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.uk/url?sa=i&amp;rct=j&amp;q=&amp;esrc=s&amp;frm=1&amp;source=images&amp;cd=&amp;cad=rja&amp;docid=MrlETg9kLQZVlM&amp;tbnid=2_en-Ly6RzWGgM:&amp;ved=0CAUQjRw&amp;url=http://www.heartresearch.org.uk/grants/subwayhhg&amp;ei=bhmmUa7pIIaM0wW4noH4Aw&amp;bvm=bv.47008514,d.d2k&amp;psig=AFQjCNESMvmpins6VWk4FFA-2ExljhedyA&amp;ust=1369926371083433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Starter Activity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Complete the worksheet provided by your teacher!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681" t="24235" r="50472" b="32453"/>
          <a:stretch>
            <a:fillRect/>
          </a:stretch>
        </p:blipFill>
        <p:spPr bwMode="auto">
          <a:xfrm>
            <a:off x="1547664" y="2204864"/>
            <a:ext cx="5904656" cy="3608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Topic</a:t>
            </a:r>
            <a:r>
              <a:rPr lang="en-GB" b="1" dirty="0" smtClean="0">
                <a:solidFill>
                  <a:srgbClr val="0070C0"/>
                </a:solidFill>
                <a:latin typeface="+mj-lt"/>
              </a:rPr>
              <a:t> 3</a:t>
            </a:r>
            <a:r>
              <a:rPr lang="en-GB" sz="2400" b="1" dirty="0" smtClean="0">
                <a:solidFill>
                  <a:srgbClr val="0070C0"/>
                </a:solidFill>
                <a:latin typeface="+mj-lt"/>
              </a:rPr>
              <a:t>.</a:t>
            </a:r>
            <a:r>
              <a:rPr lang="en-GB" b="1" dirty="0" smtClean="0">
                <a:solidFill>
                  <a:srgbClr val="0070C0"/>
                </a:solidFill>
                <a:latin typeface="+mj-lt"/>
              </a:rPr>
              <a:t>2:</a:t>
            </a:r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 Product Trial and Repurchase </a:t>
            </a:r>
            <a:endParaRPr lang="en-GB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78904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Unit 3: Building a Business</a:t>
            </a:r>
            <a:endParaRPr lang="en-GB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Learning Objectives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understand the following key terms (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AO1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):</a:t>
            </a:r>
            <a:endParaRPr lang="en-GB" sz="2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Customer Loyalty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Repeat Purchase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apply how large businesses use repeat purchase strategies. (</a:t>
            </a:r>
            <a:r>
              <a:rPr lang="en-GB" sz="2400" b="1" dirty="0" smtClean="0">
                <a:solidFill>
                  <a:srgbClr val="A0AB0D"/>
                </a:solidFill>
                <a:latin typeface="Comic Sans MS" pitchFamily="66" charset="0"/>
              </a:rPr>
              <a:t>AO2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evaluate the uses and limitations of repeat purchase strategies. (</a:t>
            </a:r>
            <a:r>
              <a:rPr lang="en-GB" sz="2400" b="1" dirty="0" smtClean="0">
                <a:solidFill>
                  <a:srgbClr val="00B050"/>
                </a:solidFill>
                <a:latin typeface="Comic Sans MS" pitchFamily="66" charset="0"/>
              </a:rPr>
              <a:t>AO3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  <a:p>
            <a:pPr lvl="2">
              <a:buNone/>
            </a:pPr>
            <a:endParaRPr lang="en-GB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827584" y="1844824"/>
            <a:ext cx="5544616" cy="1368152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What are we learning today? By the end of the lesson you should be able...</a:t>
            </a:r>
            <a:endParaRPr lang="en-GB" sz="2800" b="1" dirty="0">
              <a:latin typeface="Comic Sans MS" pitchFamily="66" charset="0"/>
            </a:endParaRPr>
          </a:p>
        </p:txBody>
      </p:sp>
      <p:pic>
        <p:nvPicPr>
          <p:cNvPr id="5" name="Picture 6" descr="http://ericshepherd.files.wordpress.com/2009/05/image14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772816"/>
            <a:ext cx="130759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Activity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As a class we are going to watch a video on Tesco. Write down how their </a:t>
            </a:r>
            <a:r>
              <a:rPr lang="en-GB" sz="2400" b="1" dirty="0" err="1" smtClean="0">
                <a:solidFill>
                  <a:srgbClr val="0070C0"/>
                </a:solidFill>
                <a:latin typeface="Comic Sans MS" pitchFamily="66" charset="0"/>
              </a:rPr>
              <a:t>Clubcard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 helps them encourage repeat purchase.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6146" name="Picture 2" descr="http://fulltimesuccess.com/wp-content/uploads/2013/04/video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2564904"/>
            <a:ext cx="455295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Repeat Purchase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Repeat Purchase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When a customer buys a product more than once. </a:t>
            </a:r>
          </a:p>
          <a:p>
            <a:pP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Benefits to the business:</a:t>
            </a:r>
          </a:p>
          <a:p>
            <a:pPr lvl="2"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More profit</a:t>
            </a:r>
          </a:p>
          <a:p>
            <a:pPr lvl="2"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Word of mouth</a:t>
            </a:r>
          </a:p>
          <a:p>
            <a:pPr lvl="2"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Brand image</a:t>
            </a:r>
          </a:p>
          <a:p>
            <a:pPr lvl="2"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Knowledge of customers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Customer Loyalty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Customer Loyalty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The willingness of buyers to make repeated purchases of a product or from a business.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827584" y="2852936"/>
            <a:ext cx="7344816" cy="504056"/>
          </a:xfrm>
          <a:prstGeom prst="wedgeRoundRectCallout">
            <a:avLst>
              <a:gd name="adj1" fmla="val 54555"/>
              <a:gd name="adj2" fmla="val -35095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atin typeface="Comic Sans MS" pitchFamily="66" charset="0"/>
              </a:rPr>
              <a:t>How do businesses encourage customer loyalty?</a:t>
            </a:r>
            <a:endParaRPr lang="en-GB" sz="2400" b="1" dirty="0">
              <a:latin typeface="Comic Sans MS" pitchFamily="66" charset="0"/>
            </a:endParaRPr>
          </a:p>
        </p:txBody>
      </p:sp>
      <p:pic>
        <p:nvPicPr>
          <p:cNvPr id="5122" name="Picture 2" descr="http://icons.iconseeker.com/png/fullsize/soccer-teams/arsenal-fc-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573016"/>
            <a:ext cx="2438400" cy="2438400"/>
          </a:xfrm>
          <a:prstGeom prst="rect">
            <a:avLst/>
          </a:prstGeom>
          <a:noFill/>
        </p:spPr>
      </p:pic>
      <p:pic>
        <p:nvPicPr>
          <p:cNvPr id="5124" name="Picture 4" descr="http://www.heartresearch.org.uk/sites/default/files/userfiles/image/Subway%20Eat%20Fresh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573016"/>
            <a:ext cx="4705350" cy="2162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Repeat Purchase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Customer Loyalty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The willingness of buyers to make repeated purchases of a product or from a business.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827584" y="2852936"/>
            <a:ext cx="7344816" cy="504056"/>
          </a:xfrm>
          <a:prstGeom prst="wedgeRoundRectCallout">
            <a:avLst>
              <a:gd name="adj1" fmla="val 54555"/>
              <a:gd name="adj2" fmla="val -35095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atin typeface="Comic Sans MS" pitchFamily="66" charset="0"/>
              </a:rPr>
              <a:t>How do businesses encourage customer loyalty?</a:t>
            </a:r>
            <a:endParaRPr lang="en-GB" sz="2400" b="1" dirty="0">
              <a:latin typeface="Comic Sans MS" pitchFamily="66" charset="0"/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/>
        </p:nvGraphicFramePr>
        <p:xfrm>
          <a:off x="899592" y="3861048"/>
          <a:ext cx="7344816" cy="1656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44216"/>
                <a:gridCol w="1800200"/>
                <a:gridCol w="1800200"/>
                <a:gridCol w="18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itchFamily="66" charset="0"/>
                        </a:rPr>
                        <a:t>Product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itchFamily="66" charset="0"/>
                        </a:rPr>
                        <a:t>Place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itchFamily="66" charset="0"/>
                        </a:rPr>
                        <a:t>Price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itchFamily="66" charset="0"/>
                        </a:rPr>
                        <a:t>Promotion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omic Sans MS" pitchFamily="66" charset="0"/>
                        </a:rPr>
                        <a:t>Update products</a:t>
                      </a:r>
                      <a:endParaRPr lang="en-GB" sz="1400" dirty="0"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omic Sans MS" pitchFamily="66" charset="0"/>
                        </a:rPr>
                        <a:t>Always available</a:t>
                      </a:r>
                      <a:endParaRPr lang="en-GB" sz="1400" dirty="0">
                        <a:latin typeface="Comic Sans MS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omic Sans MS" pitchFamily="66" charset="0"/>
                        </a:rPr>
                        <a:t>Special</a:t>
                      </a:r>
                      <a:r>
                        <a:rPr lang="en-GB" sz="1400" baseline="0" dirty="0" smtClean="0">
                          <a:latin typeface="Comic Sans MS" pitchFamily="66" charset="0"/>
                        </a:rPr>
                        <a:t> offers</a:t>
                      </a:r>
                      <a:endParaRPr lang="en-GB" sz="1400" dirty="0">
                        <a:latin typeface="Comic Sans MS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omic Sans MS" pitchFamily="66" charset="0"/>
                        </a:rPr>
                        <a:t>Advertising</a:t>
                      </a:r>
                      <a:endParaRPr lang="en-GB" sz="1400" dirty="0">
                        <a:latin typeface="Comic Sans MS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omic Sans MS" pitchFamily="66" charset="0"/>
                        </a:rPr>
                        <a:t>New technology</a:t>
                      </a:r>
                      <a:endParaRPr lang="en-GB" sz="1400" dirty="0"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omic Sans MS" pitchFamily="66" charset="0"/>
                        </a:rPr>
                        <a:t>Online</a:t>
                      </a:r>
                      <a:endParaRPr lang="en-GB" sz="1400" dirty="0">
                        <a:latin typeface="Comic Sans MS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omic Sans MS" pitchFamily="66" charset="0"/>
                        </a:rPr>
                        <a:t>Low prices</a:t>
                      </a:r>
                      <a:endParaRPr lang="en-GB" sz="1400" dirty="0">
                        <a:latin typeface="Comic Sans MS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omic Sans MS" pitchFamily="66" charset="0"/>
                        </a:rPr>
                        <a:t>Personal selling</a:t>
                      </a:r>
                      <a:endParaRPr lang="en-GB" sz="1400" dirty="0">
                        <a:latin typeface="Comic Sans MS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omic Sans MS" pitchFamily="66" charset="0"/>
                        </a:rPr>
                        <a:t>Different</a:t>
                      </a:r>
                      <a:r>
                        <a:rPr lang="en-GB" sz="1400" baseline="0" dirty="0" smtClean="0">
                          <a:latin typeface="Comic Sans MS" pitchFamily="66" charset="0"/>
                        </a:rPr>
                        <a:t> from the competition.</a:t>
                      </a:r>
                      <a:endParaRPr lang="en-GB" sz="1400" dirty="0"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omic Sans MS" pitchFamily="66" charset="0"/>
                        </a:rPr>
                        <a:t>Convenient</a:t>
                      </a:r>
                      <a:endParaRPr lang="en-GB" sz="1400" dirty="0">
                        <a:latin typeface="Comic Sans MS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omic Sans MS" pitchFamily="66" charset="0"/>
                        </a:rPr>
                        <a:t>Cheaper than</a:t>
                      </a:r>
                      <a:r>
                        <a:rPr lang="en-GB" sz="1400" baseline="0" dirty="0" smtClean="0">
                          <a:latin typeface="Comic Sans MS" pitchFamily="66" charset="0"/>
                        </a:rPr>
                        <a:t> the competition</a:t>
                      </a:r>
                      <a:endParaRPr lang="en-GB" sz="1400" dirty="0">
                        <a:latin typeface="Comic Sans MS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omic Sans MS" pitchFamily="66" charset="0"/>
                        </a:rPr>
                        <a:t>Public relations</a:t>
                      </a:r>
                      <a:endParaRPr lang="en-GB" sz="1400" dirty="0">
                        <a:latin typeface="Comic Sans MS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Activity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Complete the worksheet provided by your teacher!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 l="24624" t="24235" r="23907" b="26547"/>
          <a:stretch>
            <a:fillRect/>
          </a:stretch>
        </p:blipFill>
        <p:spPr bwMode="auto">
          <a:xfrm>
            <a:off x="1187624" y="2132856"/>
            <a:ext cx="6696744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Plenary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91264" cy="47091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72816"/>
                <a:gridCol w="2072816"/>
                <a:gridCol w="2072816"/>
                <a:gridCol w="2072816"/>
              </a:tblGrid>
              <a:tr h="117728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Customer Loyalty</a:t>
                      </a:r>
                      <a:endParaRPr lang="en-GB" sz="2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Quantitative Data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Market Segment</a:t>
                      </a:r>
                      <a:endParaRPr lang="en-GB" sz="2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Penetration Pricing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117728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Market Research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Qualitative Data</a:t>
                      </a:r>
                      <a:endParaRPr lang="en-GB" sz="2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Product Trial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Trade Buyers</a:t>
                      </a:r>
                      <a:endParaRPr lang="en-GB" sz="2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17728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Primary Data</a:t>
                      </a:r>
                      <a:endParaRPr lang="en-GB" sz="2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Survey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Public Relations</a:t>
                      </a:r>
                      <a:endParaRPr lang="en-GB" sz="2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Wholesalers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1177280">
                <a:tc>
                  <a:txBody>
                    <a:bodyPr/>
                    <a:lstStyle/>
                    <a:p>
                      <a:pPr algn="ctr"/>
                      <a:r>
                        <a:rPr lang="en-GB" sz="2400" b="1" smtClean="0">
                          <a:solidFill>
                            <a:schemeClr val="bg1"/>
                          </a:solidFill>
                        </a:rPr>
                        <a:t>Repeat</a:t>
                      </a:r>
                      <a:r>
                        <a:rPr lang="en-GB" sz="2400" b="1" baseline="0" smtClean="0">
                          <a:solidFill>
                            <a:schemeClr val="bg1"/>
                          </a:solidFill>
                        </a:rPr>
                        <a:t> Purchase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/>
                        <a:t>Respondents</a:t>
                      </a:r>
                      <a:endParaRPr lang="en-GB" sz="24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Viral Marketing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Retailers</a:t>
                      </a:r>
                      <a:endParaRPr lang="en-GB" sz="2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261</Words>
  <Application>Microsoft Office PowerPoint</Application>
  <PresentationFormat>On-screen Show (4:3)</PresentationFormat>
  <Paragraphs>67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Starter Activity</vt:lpstr>
      <vt:lpstr>Topic 3.2: Product Trial and Repurchase </vt:lpstr>
      <vt:lpstr>Learning Objectives</vt:lpstr>
      <vt:lpstr>Activity</vt:lpstr>
      <vt:lpstr>Repeat Purchase</vt:lpstr>
      <vt:lpstr>Customer Loyalty</vt:lpstr>
      <vt:lpstr>Repeat Purchase</vt:lpstr>
      <vt:lpstr>Activity</vt:lpstr>
      <vt:lpstr>Plenary</vt:lpstr>
    </vt:vector>
  </TitlesOfParts>
  <Company>Claremont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1.1: Businesses</dc:title>
  <dc:creator>Tony</dc:creator>
  <cp:lastModifiedBy>tony.michaelides</cp:lastModifiedBy>
  <cp:revision>76</cp:revision>
  <dcterms:created xsi:type="dcterms:W3CDTF">2012-06-23T12:54:45Z</dcterms:created>
  <dcterms:modified xsi:type="dcterms:W3CDTF">2013-06-03T09:54:06Z</dcterms:modified>
</cp:coreProperties>
</file>