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57" r:id="rId3"/>
    <p:sldId id="272" r:id="rId4"/>
    <p:sldId id="274" r:id="rId5"/>
    <p:sldId id="280" r:id="rId6"/>
    <p:sldId id="275" r:id="rId7"/>
    <p:sldId id="277" r:id="rId8"/>
    <p:sldId id="278" r:id="rId9"/>
    <p:sldId id="279" r:id="rId10"/>
    <p:sldId id="269" r:id="rId11"/>
    <p:sldId id="25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4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1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4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0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2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6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google.co.uk/imgres?imgurl=http://www.politopics.com/uploaded_images/j0396152-719287.jpg&amp;imgrefurl=http://www.politopics.com/2005_12_01_politopics_archive.html&amp;usg=__oMrPegnnWv3us7GIZ597UtshHJ4=&amp;h=510&amp;w=768&amp;sz=43&amp;hl=en&amp;start=6&amp;um=1&amp;tbnid=G64ktPzhh6BFWM:&amp;tbnh=94&amp;tbnw=142&amp;prev=/images?q=black+male&amp;hl=en&amp;um=1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.uk/imgres?imgurl=http://s.bebo.com/app-image/8818129200/6383890590/PROFILE/i.quizzaz.com/img/q/u/08/04/10/oap.jpg&amp;imgrefurl=http://www.bebo.com/Profile.jsp?MemberId=2279476837&amp;usg=__wfzdS4AyibOl3NvieLxAFGNgCNU=&amp;h=288&amp;w=300&amp;sz=14&amp;hl=en&amp;start=4&amp;um=1&amp;tbnid=ei6SpbWyZyQ7HM:&amp;tbnh=111&amp;tbnw=116&amp;prev=/images?q=oap&amp;hl=en&amp;um=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.uk/imgres?imgurl=http://www.hilltopvendingsolutions.co.uk/cadbury.jpg&amp;imgrefurl=http://www.hilltopvendingsolutions.co.uk/Products.htm&amp;h=1117&amp;w=1668&amp;sz=112&amp;hl=en&amp;start=4&amp;sig2=dxcD47BpXlAQXSCpk7P4vw&amp;um=1&amp;tbnid=Xc9UUCzzHQc5aM:&amp;tbnh=100&amp;tbnw=150&amp;ei=ZxjhR7-HLqKYxAGY4t26Bw&amp;prev=/images?q%3Dcadburys%2Blogo%26um%3D1%26hl%3De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547664" y="1268761"/>
            <a:ext cx="525658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latin typeface="Impact"/>
              </a:rPr>
              <a:t>LESSON OBJECTIVES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2611" y="3102169"/>
            <a:ext cx="8280400" cy="3046988"/>
          </a:xfrm>
          <a:prstGeom prst="rect">
            <a:avLst/>
          </a:prstGeom>
          <a:solidFill>
            <a:schemeClr val="bg1">
              <a:alpha val="89803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Market Segment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Price Sensitive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Market Map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Gap in the Market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To apply how businesses can identify market segments. (</a:t>
            </a:r>
            <a:r>
              <a:rPr lang="en-GB" sz="2400" b="1" dirty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To analyse the use of a market map to identify gaps in the market. (</a:t>
            </a: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69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ANALYSING THE "MARKET"?</a:t>
            </a:r>
          </a:p>
        </p:txBody>
      </p:sp>
    </p:spTree>
    <p:extLst>
      <p:ext uri="{BB962C8B-B14F-4D97-AF65-F5344CB8AC3E}">
        <p14:creationId xmlns:p14="http://schemas.microsoft.com/office/powerpoint/2010/main" val="5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Price Sensitive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Price Sensitive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When the price is very important in the decision about whether or not to buy.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11438" r="7304" b="6250"/>
          <a:stretch>
            <a:fillRect/>
          </a:stretch>
        </p:blipFill>
        <p:spPr bwMode="auto">
          <a:xfrm>
            <a:off x="1475656" y="2564904"/>
            <a:ext cx="6192687" cy="3298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Market Map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Market 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diagram that shows the range of possible positions for two features of a product, such as low to high price and low to high quality.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3356992"/>
            <a:ext cx="0" cy="223224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4437112"/>
            <a:ext cx="244827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1920" y="2996952"/>
            <a:ext cx="1368152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High Price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589240"/>
            <a:ext cx="1368152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Low Price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4221088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High Quality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221088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Low Quality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Gap in the Market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Gap in the Market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Occurs when no business is currently serving the needs of customers for a particular product.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3356992"/>
            <a:ext cx="0" cy="223224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4437112"/>
            <a:ext cx="244827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1920" y="2996952"/>
            <a:ext cx="1368152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High Price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589240"/>
            <a:ext cx="1368152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Low Price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4221088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High Quality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221088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Low Quality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6531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46531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861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47971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Think of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many variables as possible that make these people different. E.g. Age.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9" descr="Sweet-Cute-Baby-Showing-Tongue-512X38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02275"/>
            <a:ext cx="2016223" cy="151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7" descr="j0396152-7192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427"/>
          <a:stretch>
            <a:fillRect/>
          </a:stretch>
        </p:blipFill>
        <p:spPr bwMode="auto">
          <a:xfrm>
            <a:off x="6156176" y="4293096"/>
            <a:ext cx="2029780" cy="1545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5" descr="oa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93096"/>
            <a:ext cx="1512168" cy="150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indian-telly-awards0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93096"/>
            <a:ext cx="1093216" cy="155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http://www.milehighautomation.com/wp-content/uploads/2011/09/How-to-Find-a-Builder.jpg"/>
          <p:cNvPicPr>
            <a:picLocks noChangeAspect="1" noChangeArrowheads="1"/>
          </p:cNvPicPr>
          <p:nvPr/>
        </p:nvPicPr>
        <p:blipFill>
          <a:blip r:embed="rId8" cstate="print"/>
          <a:srcRect t="9304" b="37195"/>
          <a:stretch>
            <a:fillRect/>
          </a:stretch>
        </p:blipFill>
        <p:spPr bwMode="auto">
          <a:xfrm>
            <a:off x="899592" y="2564904"/>
            <a:ext cx="4392488" cy="152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www.kaspertaharisuits.net/wp-content/uploads/2011/10/Mainstream-Business-Attire.jpg"/>
          <p:cNvPicPr>
            <a:picLocks noChangeAspect="1" noChangeArrowheads="1"/>
          </p:cNvPicPr>
          <p:nvPr/>
        </p:nvPicPr>
        <p:blipFill>
          <a:blip r:embed="rId9" cstate="print"/>
          <a:srcRect r="11405" b="30000"/>
          <a:stretch>
            <a:fillRect/>
          </a:stretch>
        </p:blipFill>
        <p:spPr bwMode="auto">
          <a:xfrm>
            <a:off x="5508104" y="2564904"/>
            <a:ext cx="2664296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18487" cy="13239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b="1" dirty="0" smtClean="0"/>
              <a:t>Can anybody think of how we might “segment” or divide up the market?</a:t>
            </a:r>
            <a:endParaRPr lang="en-GB" altLang="en-US" sz="3600" b="1" dirty="0" smtClean="0"/>
          </a:p>
        </p:txBody>
      </p:sp>
      <p:pic>
        <p:nvPicPr>
          <p:cNvPr id="10243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97388"/>
            <a:ext cx="26304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MARKET SEGMENTATION</a:t>
            </a:r>
          </a:p>
        </p:txBody>
      </p:sp>
      <p:pic>
        <p:nvPicPr>
          <p:cNvPr id="10245" name="Picture 8" descr="orange_se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18000"/>
            <a:ext cx="28082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0825" y="2997200"/>
            <a:ext cx="8642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 dirty="0"/>
              <a:t>Market segmentation is the process of </a:t>
            </a:r>
            <a:r>
              <a:rPr lang="en-GB" altLang="en-US" sz="2400" dirty="0">
                <a:solidFill>
                  <a:srgbClr val="FF0000"/>
                </a:solidFill>
              </a:rPr>
              <a:t>dividing a market up into different groups of customers</a:t>
            </a:r>
            <a:r>
              <a:rPr lang="en-GB" altLang="en-US" sz="2400" dirty="0"/>
              <a:t>, in order to create different products to meet their specific needs.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97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569325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i="1"/>
              <a:t>Age –</a:t>
            </a:r>
            <a:r>
              <a:rPr lang="en-GB" altLang="en-US" sz="2800"/>
              <a:t> Different age groups will buy different products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i="1"/>
              <a:t>Gender –</a:t>
            </a:r>
            <a:r>
              <a:rPr lang="en-GB" altLang="en-US" sz="2800"/>
              <a:t> male and females will often (but not always) buy different products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i="1"/>
              <a:t>Income –</a:t>
            </a:r>
            <a:r>
              <a:rPr lang="en-GB" altLang="en-US" sz="2800"/>
              <a:t> People with higher levels of income will want particular products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i="1"/>
              <a:t>Region –</a:t>
            </a:r>
            <a:r>
              <a:rPr lang="en-GB" altLang="en-US" sz="2800"/>
              <a:t> consumers living in different tastes and needs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i="1"/>
              <a:t>Interests –</a:t>
            </a:r>
            <a:r>
              <a:rPr lang="en-GB" altLang="en-US" sz="2800"/>
              <a:t> different people have different hobbies and interests. This will mean that a range of products is needed to satisfy all tastes. </a:t>
            </a:r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MARKET SEGMENTS</a:t>
            </a:r>
          </a:p>
        </p:txBody>
      </p:sp>
    </p:spTree>
    <p:extLst>
      <p:ext uri="{BB962C8B-B14F-4D97-AF65-F5344CB8AC3E}">
        <p14:creationId xmlns:p14="http://schemas.microsoft.com/office/powerpoint/2010/main" val="24133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igilog_FINAL_s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/>
          <a:stretch>
            <a:fillRect/>
          </a:stretch>
        </p:blipFill>
        <p:spPr bwMode="auto">
          <a:xfrm>
            <a:off x="107504" y="2348879"/>
            <a:ext cx="4464496" cy="36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69325" cy="648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SOCIO-ECONOMIC GROUPS</a:t>
            </a:r>
          </a:p>
        </p:txBody>
      </p:sp>
      <p:pic>
        <p:nvPicPr>
          <p:cNvPr id="1026" name="Picture 2" descr="http://www.welfare.ie/en/PublishingImages/ctatable4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348879"/>
            <a:ext cx="4284663" cy="36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2474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Groups based on the income of the person and their level of education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50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an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0666"/>
          <a:stretch>
            <a:fillRect/>
          </a:stretch>
        </p:blipFill>
        <p:spPr bwMode="auto">
          <a:xfrm>
            <a:off x="250825" y="2565400"/>
            <a:ext cx="20161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1299564616-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199707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tapered_j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15039"/>
          <a:stretch>
            <a:fillRect/>
          </a:stretch>
        </p:blipFill>
        <p:spPr bwMode="auto">
          <a:xfrm>
            <a:off x="4500563" y="2565400"/>
            <a:ext cx="21256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iesel-Narrot-0880X-Carrot-Je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18750"/>
          <a:stretch>
            <a:fillRect/>
          </a:stretch>
        </p:blipFill>
        <p:spPr bwMode="auto">
          <a:xfrm>
            <a:off x="6732588" y="2565400"/>
            <a:ext cx="2133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dies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5176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Marks-and-spencer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49425"/>
            <a:ext cx="2082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topshop-logo-prof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34917"/>
          <a:stretch>
            <a:fillRect/>
          </a:stretch>
        </p:blipFill>
        <p:spPr bwMode="auto">
          <a:xfrm>
            <a:off x="2484438" y="1700213"/>
            <a:ext cx="190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g_star_denim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0510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WordArt 22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135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6192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telegraph.co.uk/multimedia/archive/01561/cadbury23_156186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71813"/>
            <a:ext cx="4429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garytrowsdale.files.wordpress.com/2011/04/milky-bar-kid-996009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1.bp.blogspot.com/_CmZS9ZAObWQ/TLCGSOqYPPI/AAAAAAAAAL4/cr_0jvW5vH8/s1600/IMG_7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714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1.bp.blogspot.com/_nYyxk63W2AY/TM2Ux8-b74I/AAAAAAAADqc/3Jm9IzliZQM/s1600/twix%2520ba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29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071563" y="2928938"/>
            <a:ext cx="6572250" cy="523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800" b="1"/>
              <a:t>Segmenting the chocolate market </a:t>
            </a:r>
          </a:p>
        </p:txBody>
      </p:sp>
    </p:spTree>
    <p:extLst>
      <p:ext uri="{BB962C8B-B14F-4D97-AF65-F5344CB8AC3E}">
        <p14:creationId xmlns:p14="http://schemas.microsoft.com/office/powerpoint/2010/main" val="32704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3850" y="930007"/>
            <a:ext cx="81359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ea typeface="Times New Roman" pitchFamily="18" charset="0"/>
                <a:cs typeface="Verdana" pitchFamily="34" charset="0"/>
              </a:rPr>
              <a:t>For each of the </a:t>
            </a:r>
            <a:r>
              <a:rPr lang="en-US" altLang="en-US" sz="2000" b="1" dirty="0">
                <a:solidFill>
                  <a:srgbClr val="000000"/>
                </a:solidFill>
                <a:ea typeface="Times New Roman" pitchFamily="18" charset="0"/>
                <a:cs typeface="Verdana" pitchFamily="34" charset="0"/>
              </a:rPr>
              <a:t>five </a:t>
            </a:r>
            <a:r>
              <a:rPr lang="en-US" altLang="en-US" sz="2000" dirty="0">
                <a:solidFill>
                  <a:srgbClr val="000000"/>
                </a:solidFill>
                <a:ea typeface="Times New Roman" pitchFamily="18" charset="0"/>
                <a:cs typeface="Verdana" pitchFamily="34" charset="0"/>
              </a:rPr>
              <a:t>categories give </a:t>
            </a:r>
            <a:r>
              <a:rPr lang="en-US" altLang="en-US" sz="2000" b="1" dirty="0">
                <a:solidFill>
                  <a:schemeClr val="hlink"/>
                </a:solidFill>
                <a:ea typeface="Times New Roman" pitchFamily="18" charset="0"/>
                <a:cs typeface="Verdana" pitchFamily="34" charset="0"/>
              </a:rPr>
              <a:t>examples</a:t>
            </a:r>
            <a:r>
              <a:rPr lang="en-US" altLang="en-US" sz="2000" dirty="0">
                <a:solidFill>
                  <a:srgbClr val="000000"/>
                </a:solidFill>
                <a:ea typeface="Times New Roman" pitchFamily="18" charset="0"/>
                <a:cs typeface="Verdana" pitchFamily="34" charset="0"/>
              </a:rPr>
              <a:t> of Cadbury’s </a:t>
            </a:r>
            <a:r>
              <a:rPr lang="en-US" altLang="en-US" sz="2000" b="1" dirty="0">
                <a:solidFill>
                  <a:schemeClr val="hlink"/>
                </a:solidFill>
                <a:ea typeface="Times New Roman" pitchFamily="18" charset="0"/>
                <a:cs typeface="Verdana" pitchFamily="34" charset="0"/>
              </a:rPr>
              <a:t>products</a:t>
            </a:r>
            <a:r>
              <a:rPr lang="en-US" altLang="en-US" sz="2000" dirty="0">
                <a:solidFill>
                  <a:srgbClr val="000000"/>
                </a:solidFill>
                <a:ea typeface="Times New Roman" pitchFamily="18" charset="0"/>
                <a:cs typeface="Verdana" pitchFamily="34" charset="0"/>
              </a:rPr>
              <a:t> for each and who you think their target market is (provide age &amp; sex)</a:t>
            </a:r>
            <a:endParaRPr lang="en-US" altLang="en-US" sz="2000" dirty="0">
              <a:ea typeface="Times New Roman" pitchFamily="18" charset="0"/>
              <a:cs typeface="Verdana" pitchFamily="34" charset="0"/>
            </a:endParaRPr>
          </a:p>
          <a:p>
            <a:endParaRPr lang="en-US" altLang="en-US" sz="2800" dirty="0">
              <a:ea typeface="Times New Roman" pitchFamily="18" charset="0"/>
              <a:cs typeface="Verdana" pitchFamily="34" charset="0"/>
            </a:endParaRPr>
          </a:p>
        </p:txBody>
      </p:sp>
      <p:graphicFrame>
        <p:nvGraphicFramePr>
          <p:cNvPr id="21536" name="Group 32"/>
          <p:cNvGraphicFramePr>
            <a:graphicFrameLocks noGrp="1"/>
          </p:cNvGraphicFramePr>
          <p:nvPr/>
        </p:nvGraphicFramePr>
        <p:xfrm>
          <a:off x="395288" y="1989138"/>
          <a:ext cx="8353425" cy="3960813"/>
        </p:xfrm>
        <a:graphic>
          <a:graphicData uri="http://schemas.openxmlformats.org/drawingml/2006/table">
            <a:tbl>
              <a:tblPr/>
              <a:tblGrid>
                <a:gridCol w="4178300"/>
                <a:gridCol w="41751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Verdana" pitchFamily="34" charset="0"/>
                        </a:rPr>
                        <a:t>EXAMPLE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Verdana" pitchFamily="34" charset="0"/>
                        </a:rPr>
                        <a:t>TARGET MARKET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Dairy milk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Flake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Soft mints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Chewing gum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Young Males &amp; females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Multipacks – Cadburys Mini’s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Families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Cadburys crème egg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Buttons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Freddo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4" name="Picture 120" descr="cadbu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WordArt 6"/>
          <p:cNvSpPr>
            <a:spLocks noChangeArrowheads="1" noChangeShapeType="1" noTextEdit="1"/>
          </p:cNvSpPr>
          <p:nvPr/>
        </p:nvSpPr>
        <p:spPr bwMode="auto">
          <a:xfrm>
            <a:off x="395288" y="220663"/>
            <a:ext cx="5545137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TASK1 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7436" name="TextBox 1"/>
          <p:cNvSpPr txBox="1">
            <a:spLocks noChangeArrowheads="1"/>
          </p:cNvSpPr>
          <p:nvPr/>
        </p:nvSpPr>
        <p:spPr bwMode="auto">
          <a:xfrm>
            <a:off x="468313" y="6092825"/>
            <a:ext cx="813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400"/>
              <a:t>Can you think of the target market for Cadbury’s Roses?</a:t>
            </a:r>
          </a:p>
        </p:txBody>
      </p:sp>
    </p:spTree>
    <p:extLst>
      <p:ext uri="{BB962C8B-B14F-4D97-AF65-F5344CB8AC3E}">
        <p14:creationId xmlns:p14="http://schemas.microsoft.com/office/powerpoint/2010/main" val="1865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5608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4" descr="data:image/jpg;base64,/9j/4AAQSkZJRgABAQAAAQABAAD/2wCEAAkGBhQSERQUExQVFBUWFxcXFxgYGBgcFhgXFxUXFBQYFxgXHCYeFxokGRQYHy8gIycpLCwsFx4xNTAqNSYrLCkBCQoKDgwOFA8PGikcHBwpKSkpKSkpKSwpKSkpKSkpKSkpKSkpKSkpKSkpKSwsKSkpKSwpKSkpLCwsKSwpLCksLP/AABEIAMIBAwMBIgACEQEDEQH/xAAcAAAABwEBAAAAAAAAAAAAAAAAAQIDBAUGBwj/xABKEAABAwEEBgcEBwYDBgcAAAABAAIRAwQSITEFQVFhcZEGEyKBobHwBxQywSNCUmJygtEVM5Ky4fFDosIIRFODo7MWJGNzk9Li/8QAGAEBAQEBAQAAAAAAAAAAAAAAAAECAwT/xAAgEQEBAAMAAgMBAQEAAAAAAAAAAQIREiExAxNRQWEi/9oADAMBAAIRAxEAPwDQ17G2p+9o037zTZPNoB8VV1+iljecaIafuPePBxcByVwy0DaUZdM5FdLhL/Hn6rK1fZ7Zj8FSqziKb/IMKrK3sszNOtTM6nNe3yDwtyXN1AH1tSgd0LH14r1XL7R7MrUCYFN/4ajCeTiD4Ko0j0MtNPF9Cq3eWODecQV17qzO1OXnN+EkcDHks8f6sycM/Zj4PiMCduWpJp0nsOLHct67jVrlw7bQ/wDG1r/5gVX1dEWV47Vmpgn7Icz/ALbgPBTitdxx+vXJ+IDM4bAThyTAeCYJjjED9OC6zX6FWSpl1rODmuHJ7JP8SrLX7MWT2K7SNQfSLY/NTc7yWeb+L1HP21wIGWvPE8eaaNSTiRvxW1r+zKsMaZpOP3agB3fvQzFVdr6EWlg7VCtA1hl9vOnIU9fw8M+12Ea+OrJFVJiMR61J1+j4cRkdhkHkRgkOsL2mTJzU8LodIQJMye/diCnL+ORG7Vhx2qKKbtU758Al06Zx1ndCukO1XATOIOX903cbGF0H180gkndiidV2hNB0UcdR78fBHB3A7Emk6JIOW3ektDZnA7c0ALDsMfP+yeeQ0NbGrGc515Ir584/VA1dWUa8ZzRSS3DAcJ/Takhk7z5f1Ruc3CTnswKNrcez4z5ohBs+PaIGv1CHZjOUKlDMnMYnn45om0cf6qhbnRlqRtdhdOGM4eWGaRdOd2PXFJukYx3jE/0UC6dMZfr5IyIw+SZMmdQ1p1tUiNY1g7kB4eer9Uh1PIxHHLBKc+BgQDKW859oE+WGeKBnqzvQT7auHwk8kavlHdzSxmT3x+ibdTOrWm+sxHahOl8HMFepyO3TOEc/kQjJJ1H/ACz5pplbvSHV4UC+uAzn1vQNoBENMpuJj1vR1KQ1wdeQUBvqxlGPNH1uo+tSaNNs/oT+uCXjEh3OCgPq2nZxTbngmMUgzJmPEfqk0zBP90DwkDAjvSL7hkORxSnV2xITHvIO1AbrU4/F2xseA4cnyFHqaNszz27NTx1taWH/AKRb5J9rsRB1x5px5x1LNkqy2Ke0dE7CSBFZl7DCoCPhJyewnIbVEr+zSiR9HXg6r9LCOLH/ACWgFMSCQPWCeLdQJCzxF6rB1/ZpX+q6zvGOLXlp3YVQ2eaqLZ0DtVMY2asRrLG3mxxp3sF1JjN89ydLTqU+uL24hU0WWyHhzD95rm/zZZJA0Y/au6+9PDcXOjYSSORwTb9B0a2NShRdOZNNrXfxMuu8VOMv5V7jhBspBjv3f1Tfu5nDxXca3s6sTxAZUpHUadUwDwqB6qrX7KKZ+C0OnY+mD/ma5p8FOcl6jkrabpx9akt2JwPBdBtXsjrgm6+g/dec0/52R4qotns5tjf93qOaBmxzHjlTJMeKnn8PFZQOAEmCdY8EkVd0YalLtWh30nXajXMP3mOb/MNqjtsrtl5FB9TACMNfJE0kZAQkEEH1CG3UEB1Km6ePrFLFogSNepNhkTEY/wBkmOSieC2A5wNfBG5mOriBh/RNBs6wMe7mlXrk4zq7uCqlClvP+ZBJ94O713IJ5PLubXNdkU4KMk45+K5dRtlRvwvcBlhOryUuy9IKzMRUP5scPQV+1PrdIrNIiFHfUJ1LJs6Z1MC5rXAbMDif0U2z9NaZ+JrhyK39krPFX94jUkuqk5qDQ6U0Dr4SCN6ffpOk4CHAydoWupWebEijkTtSiCMiU2Xg9yUG71pDzXYajgohrnhJlKIIlM5a/wBFNiQwCM0bmtCiku1AFNsLr2JgYlBPo8OKS5+2fXBJ6wjVKaNUjUqJLXSVILYGfkotGthKOnagVUOdacEvrcE21w1EBIfidqgfL5MTgrayVhGfrYqA7I/qNat7PTAGUJFWHWxqSWROxM3sMClMOs81tCrTUjvw+XzShWwyTVpqCBvPrxhKZRBUCxaCcJMbJw7xkq+poiz1XG/Z6DjrJpsB/iaAfFPGmb8apzTxs4k5JqVdqWv0FsTp+hLZ1sqPHIPLh4Kmtnsts5+CrVZ+JrH+VwragcQmrQYaVi/HivVcxtfsocPgr03bAQ9nkHDxVdaPZpagDdZf/DUY4dwvA+C6w8SAYSKroaYx9SsX44104taOi1qp4uo1WCI7VN8Y7wIUJ9jdsG+DjyXcKE5gkcJHkiq0w7CoA/8AG1rv5gVninUcJeADEeB+ZQXbjoCzn/Bpfwn5EBBOau4591dL7L2/geY5PDvMJD7Gwns1e59PDvLCT4BNXyjL9y1fjxrMzoP0Y6MOrd+GoAduVS6fBM1bE9kXmVG7y0xJ+8MO9PNqjgnKdUtxa67wJCzfijU+RXtg5OaTsCNzXAzr45esFZvtbnfFdf8Aja13IuBPIpqKZ/w43sc4eDi5vgsX4r/Gp8kR26RqD6zhsxPHWptk6R1WfWkZdrHhio7rMw5Pe38TWv8AEOb5JDrATk6k7vLOd9oHis85RrrGrqj0wd9ZoIwGB2TJUyj0rplvakd36LK1dHvzNN8YYtAeOMsJHij0Zo91Z9ynic3SYDQMy8nBo3lJlkXHFt7Npqk/J42Z8VI94aQCDIORCz2hdE0SZdfqMH+I2m5zXnWKTYMN++8EnU1uZ2NmttiYI6hv/Movce81GFenHHKzy4ZWT0hh2GBSTTkYyrRum7Bldsw3XabfAgKTSttkdkyieF35LfNY3FHiBhgl023hj4K+6uynOk3m4eTksWey6mxwfU/+yc03GZq4YIUniCcp3rRu0TZnfbHB5P8AMCku6NUTF2rUHG4f9ITmruKKhWM8N+tWtG34YhKPRD7FccDTPmHnyT37DqgQOrfwcQeTmgeKapuFNrgiUl1bAAJBsVZudJ8fdAd/2yU020tBAcYOx0tPJ0KiU5vaGMwJ5/2T3WKM3GSNZidWz9VIZKQSaOWCTUqicUKbzGpNvcdiuwDETMeoTVRs605dJTRcMVAyMolB7JwyCF4jBHUqZZY/JRRNowmrSxSS8QodcYqBvq3bUE+xuGPkgorkxRd6k3WnIpD7KtIZlESlmiRqSTKAX96PrSm59BHgoFir6lF1m9IqADWhQs7nuDWAvcSAA3EknAKCdoywvr1A1kTmXamtGbidQH6AYkK8otNrd7vSc73SmfpqpJvV3j6gP2J1DDzMWrQLYsFnP0j4Nqqt+q37DTwMDiTrw01ns7LPTbSY261oiNZ4reOLOWWlrSrNptAaAABAASHaRKpqlpJKkUWQcdnmuzkmPts5gHiAo9SnRd8VGkfyN/RNvKbKCZZtFWZ31Aw/dLm/ykJ93R6kMqtRv/Od/rlVJcplC3g4VQXN3GHDZiU0m6W/RkfDaX94pOHgAdaX+zbU3KrTdxpvHi1xCi1n057Bdwc0eYPyR2e1QcHlvPyTRs8a1sZ9Wm7hUI8HM+aNvSO0N+KhU4tLHf6gfBSW6V2VBz/VLp6Rn7J7grpOjLenDR8bajPxU3jxAI8VOs/Tmg7DrWcC4eTkyK7Tmwd0jyUW00bOfjaOQM9xEqaXpeU69mqY3Kc7Wi6f4mEFKdRpAiH1BuvBwI4vaXeKxNo0dZvq07u8dk911Q+jtuLqgZecQajW4uJwN0GJJ2lS4/rUy22GmNICg43S6q0CXgMcXUxEyS0XSIxg3TGMnJHR0iKgDmEOaciMtkccDhqgq+0YQKQy7UudvL+06eccAAue6T0Y+xW4tpkiz1g5+RIZcbJcIx7AABOPYLSQbjiuWUsdcbvw1fXmCFFNQjZtVWzSvau3myDBBO6RxGIg65UptrF7HwWeoukwphhl2OEI/eAdyVRaLs7U2HsU2MyUHJotIzKgX1oQTLu5BFcm6w7j68EtlqIyJG5NByDmGJhaRNp2s61d6F0E+0ieyymM3uy3ho+seQ3hZ/RVl6yq1pMDNx1hoz79XetPbdPxDGdloEADIQMFrGb9sZXS+0b0fsNM4t647Xns9zBhzlaOyaPseqz2f/4qf6Ll9DShBzV7YtNkNGOZ8Bn4+S6axY6roTLJQzFKkOFNn6Kg6fdIn2WzHqmSXkU2kfCHOn4vsiBrzy2pqwacnNWxtbXtggEEQQYIIOog5pcWpk51oOtRs1IfTUnVKnaqPL2y5xxOtWDraHfXDp2EHyTulvZrY6slgdQP3DLP4HzH5SFlbf7JKwxo1qb+N5jv9Q8VneU/hzjld7amjmOfJPGviVgWaH0pZyIZVIH2SKgj8pPknm9K61MxXouG0lrmHxEeCd79nFnry23Wog5Zuz9LqDtbxyPkVPpabon/ABI4g/otRirJz8U2KqfoV7K7EWkTvb/+k7+ymO+C0UjxkfqtRm1F61IdXTls0a+mPipu/C8E8jBVc8kZgrSbSHVknr1GDpyxShZ3HcoH/f3DJx5pAtWKbNljaeSZcY296G4l1bVDTuBPgqrolW+npb6rf5wPkl2qtDH/AIT5FReiLvp6P/utP/UWMrt0xjr9hr9luObR5BFb6Dq1P6MgV6bhUouOQqsyB+64EsP3XuVBoG3l1FhJktaAe4D5QVc2K0dowta3E3quX9JbRSq2h4pM6v6NtakwCDTbEWigRtpvD3CMm3xqAFOy0VGfC9zTG08F0PpH0HfabQ80CGODm1WVJEU3vwrU3jMtcIfEHF7tRM3TOj10XbRZbNXb/wAWlSax356XzY4/hXiy+G78PXPkmvLmFDpHaGZPvCIxAP8AUqfZOm1QReYHY43cPBbbSHQuxRPU3BtpvePAkjwVFa/Z5SfJs1c3tTakQd19oEd7Ss34/kno7woWPpxSeYcHMO0xHMfNXFn0rSqTFRp7wuZ2qymlULHiHMN1zTgQd+qOG1M3IB4ajrXP7bPbf1y+nWy4ILlJtT9VV4H4j+qC19qfWRCJuBwUu1aHrMF4sJb9tnaYfzNw5qDMr1OCws9UNa5w+KI3xE94xUBtpN4E6iD81W+9EtkT8RPyHgAtV0R0N+0HiiIbVzxkNLRF5wMdlwGJacHbjirtjKIj6DhUDBmTA43rg8lJtNph90HBvZHdn4rptf2aOot64EValOk661oMuqmnTptOOq8Hu/NuXOdI6FbZp613WVB8TGGQw/8Aq1B2Wn7ok7wkyjNxs9p2irWSVqrLbABtXO6GkcRqAyAyVqzTsBdZUbX35F74Fjhp1LGmJTcGtFsCX75vWSGlt6WNKb08K0VWzUH/AB0qTuLGnzCjP6N2Nx/cMH4Zb/IQFVN0mnm6U3qai7p+p0Ksjsg9vB5/1Sor/Z7R+rWqN4hp8gE+3SieZpRNRNq09A6o/d2sji1w8nlNu6I25vw2im7iXfNhV6zSe9ON0jvV5NsydA6RH/Cd+an84STo/SIzoNdwLPk9axtuS/fldf6nj8Y/q7cM7ITw/o4oGzWtwxsjuYHmttQtBcVX6RtRMhzurp7vjd3agnn9Tx+MbarFWLS3qwDERfDnY6oaPNSOjvRm1McwmkW3XAy4taMHXhEmSrV/SOnREUmgb83c1V2jpc8/WUsiytnojQnVXr1VkOOAGMDVjhJjyV5YqdMZPk8MNy5M/pQ/ap+jukZJGKbnodZZQDPrOkkuOIhxIAmI2ACNUDvFS2BYfSPTyhSAFSrDgAQ1t4nLWG5Z61itOe1Ku8nqWXGYwXCSRtiAOcrFyk9tzG306rpTSjSCA4B2QnJ247t6xtW3mlVwkA4jniOIIIXJbXpOpVeXveXOJmTq4DIcAt1bNJ9cynUGZh38QBI/ilTHPa5YWaX3TEMqMZaLrCRdp1LzWuljjDDiJF15Aw1P3BZo2WnqYGn7jnN8HFw8Akad07FndSnGoAOABBLj3gQkUbRLQTrAPMArlnJa6Y2yFHRrPtVuTD44eSJK60bUFjjFe63ls6CspuJoVa1kfscx/Vk54wXDI8Nyx/SuzV6NKo6tRpvwgV6JgXnQGl1zD62sDNdYOkiwx1tqp7G1WtePHFYL2sW2bFnRcX1mC+1ha+A17zI/KOQXezwzLu6cosukHNMA57gusey/pH7tVD7VUo0KbmwLwioZgyA0SG/edA4rkDa134c9uscNico1JqAvJIwLp1gYkTviO9cpW8sN3b1zpTpXQpsJ62mXRhLobJbfaHOANyW4gwsx0gtVdjYp0QygWdZeb2WBxkv626CzeS7AiTivP7OkNV4tF57iaha846xepnPVdrO5Js9KrQ6kKL6r3UhkwucWjddmIw7tSsuksuXtbWvSNMvcWsDWlziAMgJMRsEJsWwb1QC27vFPstoV6c78di6FsG0pQtu9Ufv+xpPenKdugiacjYHEHnBhOz66uxpBPUtKgESJGsTEjWJxjjCzrrbsYR+afkh7990+CvZ9ddI0ZpDR1TCo60Wc6yXNqNIgzFyjemYzEYnHCCi1OsUHq7W+9sdQfdO4PEHm0LAU65cHEAwwAuOGALgwa8e04DDakttw2p1/q2X8aj9qb0tulN6y4tQ2pwWnetdOfLTjS29PN0zvWUFpShaVek5a5mmt6kU9M71ihaygbcdqvZy3Fo6V3Gw0rN27TbnnEpzRfRW1Wpl+k1kH4Q6rTY952MY5wceQlVFj0ZWrVxQp03GqXFtzIgib16fhAgyTlClza4CrayUz163TPYjbzTL5oTEht83juHYieJXPKjS0kEEEGCDmCMCCNSztrk660J6z225js9BVt9av2bdGhbra2m8jq2NNR04hxH7tsfWF7tEawxym2piy1Cu99YXnTeOsAjbkVI0zT6otcwlodiADlGY4YjxVz0osY6yjXaDi99Cq4wA+tRIvuY1oAay7UYIH2SqjTxBpsggw469o/osOn9iHStTKhioAD9oYc9SsbNarjjSBMMLonYS0j5rOp82gzOstA5AD5KS6ayx2m2ir1vWOIJw7G5rdZ7vEq50SZosOOUciQk9F7Ow06wc0Oc4MpsBMAXqtNtR24gVAQdUTqSrNRNIdW7BzC5pja1xB8QVqMZetJU70Ej3jf5IKsO3UtMx2SYn6tQR4Fc/9slYdRZ5awTUfizXDBmNXxLe2hltYCKlBlVp+sztYa8BMd7VzP2v2YdTQeGXPpHAgZCWSMsvhOpavqkm75ZGp0Pqmg2u00y17Q+LxDgDqgjHmqi06LqU2XnNgE3Zw2EjI64P8JTtLSryxrbxhoDRichkM8lIpaZcJa6KjCIc10wRM55gziCMiseNOm7Kp6ToPGR4IoVl+zqbz9HULD9mo0mPz0wZ4lrVLPRmo5outvEf8Mh87DDZI5KaauUiiT9lpSeQR2qwPpmHtc07wQeRTtgp4c/l6yjzEaS6dHAesxG7XhOE5TKdFMa8NvfhrjPfAOsE4pYHz8M8+RPc4jApRb3RP98ctkmNhLhBUQx1WJ5eEEGfIji05ozSHy8MtezLEj7MJ2M9Ud0a9xGeWHB4R3I8uGsDDLaBhta05IJNjs46ith8T6LP+48jPa1uF4bswFEfYgdmXnInGBE4SboORh2dpRZFnGWNR+zANYxonKATUIxusMx2CQmniN0SdeqLxkiRgYJgbHlwhyClq6PGyPCMtsRnriNc5pDrERkSPWsHL0cRirU08R/URGyMRA1jIZOc3BJezZ3YbpEXeE9ni12bVRUFz270ptolTarBx+eO7PumdrTgqy2U4j1u78v1xSVm4ynuvSqNcB7S7EBwJ4AyYVaUSu04dT6QWeyOpMr2a00ADSYx1MvIqNqMGNRrXCcZDtRBkKR7Oul9F1utRtTmsdaw0CqYbBDu00u+pfbr2gSuTXztQFU7Sr0cPX9q6SWWy0Zc4U6bcBIIEbjr7sTvXl7pLpQWi1V6zW3BVqveG7A5xI71Sm1OiJMIGqpNFxv8ATjnrV9CKNQtrVqVXqjZ6Nas50TN5vu7GYHAm86DqlYxzpWvsGm2UtGVrPTY/rK5purVCRdDGv7LGAYwSWkk71drZqK62aWe6lSYe1SoPc5rSG51LpcSQJM9WBjOSR0ktHWPqvIa0ufeDQAYa6TF7cC0YDHFRmM7D+AP+Zqi2t+AChP4iFPR8PM+aZThKy26L0at1OhoK2uvM66rWptY2RfAa5pvhuYEg47QFRBpd2vtSeZJVbY7I51EkCcWjDUO24k7Blirez0oaBuW45ZG+rO9EpQbvQVYa6j7T7Q3/AHi9smiC4cHOdJ71mOmvSR9to/S1qtRzSHAFrGsGo4NaNRKr32E7fAph9kfqAKtiy6ZproS21VNraFqTg3DioztH1Bmx3Jc9V23Km2TTdxt27htGDvnKmWfTTcBfqN4SfJ0qgdTIzBCes1ouYxJKb2lxn8dD6K9PW2Vzr/VWhj4vMq35EfZL2EDhjkFtLJpzo/bDNahSoPOeFwbPjokAjiAuHO0jOoJp9pnUAqzJZ6eiG+yfRdoF6z16gnI06rKg3fEHHAYZ5YKvtXsJj91a9hAfTjEfeY7DDXE74wXBqdqLTLSQdowPgrOzdL7XT+C0128Kr/1Ub8umWn2J21nwOoVAMoe5p3YFoidxEbTkqe1ezPSNPOyvcAPqGm/A5iGPB3kC6NeedBZfanpJmVrqn8V138zSrmye3XSLfidSqfipjzYWpo3fwVr0HaKVKiH0KzLocTepvAa51VwzLIBLWjEADHtYGVU1MDBwM5YggtwyxMt3XnN1Oc3BbGx/7RNoH7yzUnfhc9vneVpS/wBoOi799YieD2u8HNCaTbmoEnDHZEZntCLsydYuydbCDLU24TvnvmTydJO+T9hy6mPavoar+9sUTgZoUXYTOMHESnP/ABH0crfFSptJzmlUZngZLE0bjkNUeP8AY55nCMZOpwBgqt0lq4nbuzn5mQu4O0Z0cq5VWsO6tVbw+MngotToJ0ff/vZ3f+YZhuEtTVOp+uFQjhdrtPsf0a8E2a2ydQdVpEc2snwWQ6QdAvdBec5r2faZUpuP8LrjuQK1zUucYS4diSrWtYaZxv1e+mz5VEhtCi3H6R+43WDwLiRyU01MldCJWla1EwMGgZNbg0fMneZJ2pguTR0hLe+z3o8y31m2eHAGHVSCJ6trXfDhgb20ZkLEVyMBAXXvZLoQ2W2WSrVAAtVle6l2u1fa7GW6gWHCc53KQvlV9PugR0ffuvDqLmFzZA6wFtSmLriMx2xjhwwXOa7L0XQThjgYzOXdC7x7bre0UMPiD6dIHWCQbRVjup0P4lxGpbRrk960xvSB7o7CQQCYBO0QT5pdost0TeaZ2TPiAg60lzgcgMgkWirKz4b87dh9gVAh1re8EDqaREjAtDnzG0YLFXvFaToX7QLlE0C0wLE6gyIwcHPqvedxa4/wt2rNLTnnSgPWKCIBBVhOD/WCF9FHrBHdOxaZJwRFo3JZ7+SO6gjvog7D63hMP0dTObW8gpjmpBJ9BRdqypoSmfq8sFHfoBu0jvV1e9eikl27zU01uqF/R7Y7mP0TD9BP1EHwWkDtyK9u8U1F7rLu0TUGqe8Jp1hqDNpWsJ3FN4bFOV7rJGmRmCO5FK1t1qbdZmHUOSnLXbL3kOsWjfo2mfqt8ky/QzDkPFTVXuKPrilC0naVaO0DsnwTTtAu28wmqdYoQtZ2o/fDu5BSHaFfuTTtFVBqlPJ/yI6QdrSHWmUHWF4+qU0aLth5JurqFmqk9YkFqJTa6GXLVaP0lXtJYb5BstmNwgGGss7S9uRwJP1tpCyquuj3SV9lvtaA5lQQ9jibjhscBmDrGHFJTKeFx030q80bLRe5zqga+0VS4ku6y0kOZeJ19SymfzrGkqVpG3Pr1H1Kji573FzidZJk8OCjXCluyTQgURSurOxDqzsKitboE0/drwI6wB9O7hM1Hhzn7Q3qmXeL+KWW4ql0XXDG4ySdWoKxFsBXSVwy9pJp7/XJGmDaB6hBVlb9Y3d4pTXt3c1CND16CIUjt8U2uljdb6KBpDZ4qAGO2oXnbvFNpymOobjz/qm3UNx5qMazh6KMWpybXk66huKb6v7pQNrOxF72diGhGkNh9d6TcGwpz3vcjFsHBDRks3IXdye69qcFVpQ0idWfs+KHVx9QqXh6hCBu5IaQ3MP2UUblMu8EccOaGkIN3BGAdymwig+oQ0hyfUo1NAKOSFDSD1U/2Rmxu9eKnNO0J1rR9lDSlqWA6wmH6PGto5BaAsGwj1wTTmN394Q8s+7RbPspI0UzYr40G+gi90b6lGt1SHRbUk6NCvTYR6KQbAhuqX9nhD3FXPuHqUBo3igp/dEYoK2/Zp2HxRe6Rq9clBV9UdhQVsLOfso1Qc5INdkggqHoTbnYFBBEIf8AokOOCCCA4zSHDNBBFNPKBQQUjQpRzl62o0EQCUoHFBBQLa47UQqHaUEFUH1h2nmnWuO31gggqFXjhil0HkxiUEESniU4fXiggiGHnHmmnvM5lBBFBxSLx9cEEFAm+dqI1DOZ5oIIpReYzOSRfO060EEADztKHWnaeaCCiU4Kh2nmgggqy//Z"/>
          <p:cNvSpPr>
            <a:spLocks noChangeAspect="1" noChangeArrowheads="1"/>
          </p:cNvSpPr>
          <p:nvPr/>
        </p:nvSpPr>
        <p:spPr bwMode="auto">
          <a:xfrm>
            <a:off x="114300" y="-8953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0"/>
            <a:ext cx="45656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-11113" y="4437063"/>
            <a:ext cx="9144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b="1" dirty="0"/>
              <a:t>Niche Market products </a:t>
            </a:r>
            <a:r>
              <a:rPr lang="en-GB" altLang="en-US" dirty="0"/>
              <a:t>are aimed at a small group of people, with products being very specialised and usually expensive.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0" y="5445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6000" b="1"/>
              <a:t>Niche Market products </a:t>
            </a:r>
          </a:p>
        </p:txBody>
      </p:sp>
    </p:spTree>
    <p:extLst>
      <p:ext uri="{BB962C8B-B14F-4D97-AF65-F5344CB8AC3E}">
        <p14:creationId xmlns:p14="http://schemas.microsoft.com/office/powerpoint/2010/main" val="27308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403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Sensitive</vt:lpstr>
      <vt:lpstr>Market Map</vt:lpstr>
      <vt:lpstr>Gap in the Market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103</cp:revision>
  <dcterms:created xsi:type="dcterms:W3CDTF">2012-06-23T12:54:45Z</dcterms:created>
  <dcterms:modified xsi:type="dcterms:W3CDTF">2014-09-30T08:50:55Z</dcterms:modified>
</cp:coreProperties>
</file>