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77" r:id="rId5"/>
    <p:sldId id="278" r:id="rId6"/>
    <p:sldId id="270" r:id="rId7"/>
    <p:sldId id="276" r:id="rId8"/>
    <p:sldId id="268" r:id="rId9"/>
    <p:sldId id="266" r:id="rId10"/>
    <p:sldId id="271" r:id="rId11"/>
    <p:sldId id="274" r:id="rId12"/>
    <p:sldId id="272" r:id="rId13"/>
    <p:sldId id="273" r:id="rId14"/>
    <p:sldId id="275" r:id="rId15"/>
    <p:sldId id="26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FD4F-2473-4B14-BBA1-964A4BBCEE9B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DB1B-260B-497C-896B-02E91AC274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8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DB1B-260B-497C-896B-02E91AC274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cadbury&amp;source=images&amp;cd=&amp;cad=rja&amp;docid=ATMXdcx8Wj6BBM&amp;tbnid=FJh-wxwWhkTxCM:&amp;ved=0CAUQjRw&amp;url=http://www.securitynewsdesk.com/2011/04/21/cem-systems-provides-access-control-solution-for-cadbury%E2%80%99s-kraft-foods-in-india/&amp;ei=QISsUcSUM4ah0QX-4YCQDQ&amp;psig=AFQjCNFfARzWvQHFMBGX0bvpkk37XVrCsg&amp;ust=137034653641929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cadbury&amp;source=images&amp;cd=&amp;cad=rja&amp;docid=ATMXdcx8Wj6BBM&amp;tbnid=FJh-wxwWhkTxCM:&amp;ved=0CAUQjRw&amp;url=http://www.securitynewsdesk.com/2011/04/21/cem-systems-provides-access-control-solution-for-cadbury%E2%80%99s-kraft-foods-in-india/&amp;ei=QISsUcSUM4ah0QX-4YCQDQ&amp;psig=AFQjCNFfARzWvQHFMBGX0bvpkk37XVrCsg&amp;ust=137034653641929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3%20Product%20Life%20Cycle%20Interactive%20Activity.sw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008" t="29840" r="50172" b="20106"/>
          <a:stretch>
            <a:fillRect/>
          </a:stretch>
        </p:blipFill>
        <p:spPr bwMode="auto">
          <a:xfrm>
            <a:off x="1619672" y="2132856"/>
            <a:ext cx="5616624" cy="384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Product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Life Cycle: Growth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High sales and profits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Can require high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spending</a:t>
            </a:r>
          </a:p>
          <a:p>
            <a:pPr>
              <a:buFont typeface="Wingdings" pitchFamily="2" charset="2"/>
              <a:buChar char="Ø"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E.g.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iphone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6 – The whole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market for smart phones is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growing and Apple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iphone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has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large share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916832"/>
          <a:ext cx="7929618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Share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Growth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High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High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856" b="12201"/>
          <a:stretch>
            <a:fillRect/>
          </a:stretch>
        </p:blipFill>
        <p:spPr bwMode="auto">
          <a:xfrm>
            <a:off x="5364088" y="2924944"/>
            <a:ext cx="3233391" cy="27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Problem Children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Product Life Cycle: Launch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Low sales and profits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May need new investment</a:t>
            </a: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916832"/>
          <a:ext cx="7929618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Share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Growth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High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856" b="12201"/>
          <a:stretch>
            <a:fillRect/>
          </a:stretch>
        </p:blipFill>
        <p:spPr bwMode="auto">
          <a:xfrm>
            <a:off x="5292080" y="3140968"/>
            <a:ext cx="3233391" cy="27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Product Life Cycle: Growth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High sales and profits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Can require high spending</a:t>
            </a: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916832"/>
          <a:ext cx="7929618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Share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Growth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High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High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856" b="12201"/>
          <a:stretch>
            <a:fillRect/>
          </a:stretch>
        </p:blipFill>
        <p:spPr bwMode="auto">
          <a:xfrm>
            <a:off x="5292080" y="3140968"/>
            <a:ext cx="3233391" cy="27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Cash Cow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Product Life Cycle: Maturity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High sales and profits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May need new investment</a:t>
            </a: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916832"/>
          <a:ext cx="7929618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Share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Growth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High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856" b="12201"/>
          <a:stretch>
            <a:fillRect/>
          </a:stretch>
        </p:blipFill>
        <p:spPr bwMode="auto">
          <a:xfrm>
            <a:off x="5292080" y="3140968"/>
            <a:ext cx="3233391" cy="27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Dog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Product Life Cycle: Decline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Low sales and profits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May be an ending market</a:t>
            </a: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endParaRPr lang="en-GB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916832"/>
          <a:ext cx="7929618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4809"/>
                <a:gridCol w="3964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Share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Market Growth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Low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856" b="12201"/>
          <a:stretch>
            <a:fillRect/>
          </a:stretch>
        </p:blipFill>
        <p:spPr bwMode="auto">
          <a:xfrm>
            <a:off x="5292080" y="3140968"/>
            <a:ext cx="3233391" cy="27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988" t="29840" r="22856" b="13461"/>
          <a:stretch>
            <a:fillRect/>
          </a:stretch>
        </p:blipFill>
        <p:spPr bwMode="auto">
          <a:xfrm>
            <a:off x="1907704" y="2348880"/>
            <a:ext cx="518457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36140" r="13258" b="13461"/>
          <a:stretch>
            <a:fillRect/>
          </a:stretch>
        </p:blipFill>
        <p:spPr bwMode="auto">
          <a:xfrm>
            <a:off x="1043608" y="2420888"/>
            <a:ext cx="712879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 1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3: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Product Life Cycle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Product Portfolio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Product Portfolio Analysis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Boston Matrix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large businesses use product portfolio analysis.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product portfolio analysis.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Product Life Cycle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 Life Cycle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stages through which a product passes from its development to being withdrawn from sales.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8254" t="9681" r="18254" b="13460"/>
          <a:stretch>
            <a:fillRect/>
          </a:stretch>
        </p:blipFill>
        <p:spPr bwMode="auto">
          <a:xfrm>
            <a:off x="2339752" y="2780928"/>
            <a:ext cx="446685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148064" y="3645024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2240" y="342900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Extension Strategy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2718782"/>
            <a:ext cx="4752528" cy="258532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Unscramble the names of these Cadbury’s chocolate brands</a:t>
            </a:r>
          </a:p>
          <a:p>
            <a:endParaRPr lang="en-GB" dirty="0"/>
          </a:p>
          <a:p>
            <a:r>
              <a:rPr lang="en-GB" dirty="0" smtClean="0"/>
              <a:t>BOSOT</a:t>
            </a:r>
          </a:p>
          <a:p>
            <a:r>
              <a:rPr lang="en-GB" dirty="0" smtClean="0"/>
              <a:t>CUYRL  WRLUY</a:t>
            </a:r>
          </a:p>
          <a:p>
            <a:r>
              <a:rPr lang="en-GB" dirty="0" smtClean="0"/>
              <a:t>CHIRNUCE </a:t>
            </a:r>
          </a:p>
          <a:p>
            <a:r>
              <a:rPr lang="en-GB" dirty="0" smtClean="0"/>
              <a:t>FAKEL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Product Portfolio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 Portfolio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combination or range of products that a business sells.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 Portfolio Analysis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Investigation of the combination of products sold by a business.</a:t>
            </a:r>
          </a:p>
        </p:txBody>
      </p:sp>
      <p:pic>
        <p:nvPicPr>
          <p:cNvPr id="4098" name="Picture 2" descr="http://www.securitynewsdesk.com/wp-content/uploads/2011/04/Corporate-Cadbury-logo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1525003"/>
            <a:ext cx="2070349" cy="1062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23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613527"/>
            <a:ext cx="4752528" cy="5078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Boost</a:t>
            </a:r>
          </a:p>
          <a:p>
            <a:r>
              <a:rPr lang="en-GB" dirty="0" err="1" smtClean="0"/>
              <a:t>Bournville</a:t>
            </a:r>
            <a:endParaRPr lang="en-GB" dirty="0"/>
          </a:p>
          <a:p>
            <a:r>
              <a:rPr lang="en-GB" dirty="0" smtClean="0"/>
              <a:t>Brunch </a:t>
            </a:r>
            <a:r>
              <a:rPr lang="en-GB" dirty="0"/>
              <a:t>Chocolate Chip</a:t>
            </a:r>
          </a:p>
          <a:p>
            <a:r>
              <a:rPr lang="en-GB" dirty="0" smtClean="0"/>
              <a:t>Chomp</a:t>
            </a:r>
            <a:endParaRPr lang="en-GB" dirty="0"/>
          </a:p>
          <a:p>
            <a:r>
              <a:rPr lang="en-GB" dirty="0" err="1"/>
              <a:t>Crispello</a:t>
            </a:r>
            <a:r>
              <a:rPr lang="en-GB" dirty="0"/>
              <a:t> Double Choc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Crunchie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Curly </a:t>
            </a:r>
            <a:r>
              <a:rPr lang="en-GB" dirty="0" err="1">
                <a:solidFill>
                  <a:srgbClr val="FF0000"/>
                </a:solidFill>
              </a:rPr>
              <a:t>Wurly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Dairy </a:t>
            </a:r>
            <a:r>
              <a:rPr lang="en-GB" dirty="0" smtClean="0"/>
              <a:t>Milk ( 28 varieties) </a:t>
            </a:r>
            <a:endParaRPr lang="en-GB" dirty="0"/>
          </a:p>
          <a:p>
            <a:r>
              <a:rPr lang="en-GB" dirty="0" smtClean="0"/>
              <a:t>Double </a:t>
            </a:r>
            <a:r>
              <a:rPr lang="en-GB" dirty="0"/>
              <a:t>Decker</a:t>
            </a:r>
          </a:p>
          <a:p>
            <a:r>
              <a:rPr lang="en-GB" dirty="0" smtClean="0"/>
              <a:t>Dream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Flake</a:t>
            </a:r>
          </a:p>
          <a:p>
            <a:r>
              <a:rPr lang="en-GB" dirty="0"/>
              <a:t>Fudge</a:t>
            </a:r>
          </a:p>
          <a:p>
            <a:r>
              <a:rPr lang="en-GB" dirty="0"/>
              <a:t>Picnic</a:t>
            </a:r>
          </a:p>
          <a:p>
            <a:r>
              <a:rPr lang="en-GB" dirty="0" err="1" smtClean="0"/>
              <a:t>Starbar</a:t>
            </a:r>
            <a:endParaRPr lang="en-GB" dirty="0"/>
          </a:p>
          <a:p>
            <a:r>
              <a:rPr lang="en-GB" dirty="0"/>
              <a:t>Time Out</a:t>
            </a:r>
          </a:p>
          <a:p>
            <a:r>
              <a:rPr lang="en-GB" dirty="0"/>
              <a:t>Twirl</a:t>
            </a:r>
          </a:p>
          <a:p>
            <a:r>
              <a:rPr lang="en-GB" dirty="0" err="1"/>
              <a:t>Wispa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Product Portfolio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 Portfolio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combination or range of products that a business sells.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 Portfolio Analysis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Investigation of the combination of products sold by a business.</a:t>
            </a:r>
          </a:p>
        </p:txBody>
      </p:sp>
      <p:pic>
        <p:nvPicPr>
          <p:cNvPr id="4098" name="Picture 2" descr="http://www.securitynewsdesk.com/wp-content/uploads/2011/04/Corporate-Cadbury-logo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676" y="1757745"/>
            <a:ext cx="2274796" cy="11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sz="3200" b="1" i="1" dirty="0" smtClean="0">
                <a:solidFill>
                  <a:srgbClr val="0070C0"/>
                </a:solidFill>
              </a:rPr>
              <a:t>What is BMWs product range</a:t>
            </a:r>
            <a:endParaRPr lang="en-GB" sz="32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3 types of Mini</a:t>
            </a:r>
          </a:p>
          <a:p>
            <a:endParaRPr lang="en-GB" dirty="0"/>
          </a:p>
        </p:txBody>
      </p:sp>
      <p:pic>
        <p:nvPicPr>
          <p:cNvPr id="1026" name="Picture 2" descr="http://www.thegreencarwebsite.co.uk/cms-images/2012_09_BMW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5982"/>
            <a:ext cx="1489671" cy="11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mlive.com/news_impact/photo/11339208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99" y="1624249"/>
            <a:ext cx="3316531" cy="21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thecarconnection.com/lrg/2012-mini-cooper-2-door-coupe-angular-front-exterior-view_100364238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6" y="1457620"/>
            <a:ext cx="3282491" cy="24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3.gstatic.com/images?q=tbn:ANd9GcSHlqsZcjuwU29loFUegNrDU-JVozJhOmBYD5HSv3LSYDj-HPCU:static.usnews.rankingsandreviews.com/images/Auto/izmo/360117/2014_bmw_3_series_sid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3850"/>
            <a:ext cx="3312368" cy="24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014 Bmw Z3 2 8 Coupe Pri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4917" r="1149" b="17755"/>
          <a:stretch/>
        </p:blipFill>
        <p:spPr bwMode="auto">
          <a:xfrm>
            <a:off x="5261899" y="3966127"/>
            <a:ext cx="3330311" cy="18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types of Mini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19323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types of Motorbike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types of Saloon cars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62958" y="591273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types of Sports cars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</a:rPr>
              <a:t>To keep up your sales, businesses update their product portfolios </a:t>
            </a:r>
            <a:endParaRPr lang="en-GB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8156" t="15647" r="33314" b="34308"/>
          <a:stretch/>
        </p:blipFill>
        <p:spPr bwMode="auto">
          <a:xfrm>
            <a:off x="755577" y="2348880"/>
            <a:ext cx="4680520" cy="316835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Launch a new product or new variation on an existing product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249289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Product 1 : Mini One</a:t>
            </a:r>
          </a:p>
          <a:p>
            <a:endParaRPr lang="en-GB" sz="1600" dirty="0"/>
          </a:p>
          <a:p>
            <a:r>
              <a:rPr lang="en-GB" sz="1600" dirty="0" smtClean="0"/>
              <a:t>Product 2 : Mini Cooper</a:t>
            </a:r>
          </a:p>
          <a:p>
            <a:endParaRPr lang="en-GB" sz="1600" dirty="0"/>
          </a:p>
          <a:p>
            <a:r>
              <a:rPr lang="en-GB" sz="1600" dirty="0" smtClean="0"/>
              <a:t>Product 3 : Mini Countryman 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009400"/>
            <a:ext cx="2617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Copy the title/ diagram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and name of the products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Boston Matrix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Boston Matrix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: A model which analyses a product portfolio according to the </a:t>
            </a:r>
            <a:r>
              <a:rPr lang="en-GB" sz="2000" b="1" u="sng" dirty="0" smtClean="0">
                <a:solidFill>
                  <a:srgbClr val="0070C0"/>
                </a:solidFill>
                <a:latin typeface="Comic Sans MS" pitchFamily="66" charset="0"/>
              </a:rPr>
              <a:t>growth rate of the whole market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and the relative market of a product within that market.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512" t="9681" r="22856" b="12201"/>
          <a:stretch>
            <a:fillRect/>
          </a:stretch>
        </p:blipFill>
        <p:spPr bwMode="auto">
          <a:xfrm>
            <a:off x="3347864" y="2616019"/>
            <a:ext cx="39534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461</Words>
  <Application>Microsoft Office PowerPoint</Application>
  <PresentationFormat>On-screen Show (4:3)</PresentationFormat>
  <Paragraphs>135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Starter Activity</vt:lpstr>
      <vt:lpstr>Topic 1.3: Product Life Cycle</vt:lpstr>
      <vt:lpstr>Learning Objectives</vt:lpstr>
      <vt:lpstr>Product Life Cycle</vt:lpstr>
      <vt:lpstr>Product Portfolio</vt:lpstr>
      <vt:lpstr>Product Portfolio</vt:lpstr>
      <vt:lpstr>What is BMWs product range</vt:lpstr>
      <vt:lpstr>To keep up your sales, businesses update their product portfolios </vt:lpstr>
      <vt:lpstr>Boston Matrix</vt:lpstr>
      <vt:lpstr>Star</vt:lpstr>
      <vt:lpstr>Problem Children</vt:lpstr>
      <vt:lpstr>Star</vt:lpstr>
      <vt:lpstr>Cash Cow</vt:lpstr>
      <vt:lpstr>Dog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Malcolm Mcglynn</cp:lastModifiedBy>
  <cp:revision>95</cp:revision>
  <dcterms:created xsi:type="dcterms:W3CDTF">2012-06-23T12:54:45Z</dcterms:created>
  <dcterms:modified xsi:type="dcterms:W3CDTF">2014-10-09T18:54:32Z</dcterms:modified>
</cp:coreProperties>
</file>