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58" r:id="rId4"/>
    <p:sldId id="271" r:id="rId5"/>
    <p:sldId id="272" r:id="rId6"/>
    <p:sldId id="270" r:id="rId7"/>
    <p:sldId id="275" r:id="rId8"/>
    <p:sldId id="273" r:id="rId9"/>
    <p:sldId id="274" r:id="rId10"/>
    <p:sldId id="264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9FD4F-2473-4B14-BBA1-964A4BBCEE9B}" type="datetimeFigureOut">
              <a:rPr lang="en-GB" smtClean="0"/>
              <a:pPr/>
              <a:t>22/10/2014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1DB1B-260B-497C-896B-02E91AC274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62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1DB1B-260B-497C-896B-02E91AC27403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22/10/2014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22/10/2014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22/10/2014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22/10/2014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22/10/2014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22/10/2014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74A0-263A-4037-B228-D32D2C686CC3}" type="datetimeFigureOut">
              <a:rPr lang="en-GB" smtClean="0"/>
              <a:pPr/>
              <a:t>22/10/2014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1.4%20Branding%20and%20Differentiation%20Interactive%20Activity.sw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uk/url?sa=i&amp;rct=j&amp;q=cadbury%20diary%20milk&amp;source=images&amp;cd=&amp;cad=rja&amp;docid=ZnasSb4u8gaHFM&amp;tbnid=-awY5Ep9G6exkM:&amp;ved=0CAUQjRw&amp;url=http://www.poundland.co.uk/product-range/a-z/140g-cadbury-dairy-milk/&amp;ei=FcOsUfzDIMmq0QXn_YDQDg&amp;psig=AFQjCNETRXMR93bLjADRlj4TMjndKQdbBg&amp;ust=137036302292232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uk/url?sa=i&amp;rct=j&amp;q=tesco+value+chocolate&amp;source=images&amp;cd=&amp;cad=rja&amp;docid=aHObwY274xacHM&amp;tbnid=owcsz0b__-s33M:&amp;ved=0CAUQjRw&amp;url=http://www.tesco.com/groceries/Product/Details/?id%3D265234381&amp;ei=qsOsUYyhB6Sc0wWb0IGYDg&amp;psig=AFQjCNHGQTtkrDPZgpkTSkciuR-UmKOcTQ&amp;ust=137036317223235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Starter 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3988" t="31100" r="23594" b="18501"/>
          <a:stretch>
            <a:fillRect/>
          </a:stretch>
        </p:blipFill>
        <p:spPr bwMode="auto">
          <a:xfrm>
            <a:off x="1331640" y="2276872"/>
            <a:ext cx="639071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069160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buAutoNum type="arabicParenR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Read pages 24-27 in pairs :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5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itchFamily="66" charset="0"/>
              </a:rPr>
              <a:t>mins</a:t>
            </a:r>
            <a:endParaRPr lang="en-GB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>
              <a:buAutoNum type="arabicParenR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20 </a:t>
            </a:r>
            <a:r>
              <a:rPr lang="en-GB" sz="2400" b="1" dirty="0" err="1" smtClean="0">
                <a:solidFill>
                  <a:srgbClr val="FF0000"/>
                </a:solidFill>
                <a:latin typeface="Comic Sans MS" pitchFamily="66" charset="0"/>
              </a:rPr>
              <a:t>mins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23989" t="28580" r="22856" b="19760"/>
          <a:stretch>
            <a:fillRect/>
          </a:stretch>
        </p:blipFill>
        <p:spPr bwMode="auto">
          <a:xfrm>
            <a:off x="1043608" y="2564904"/>
            <a:ext cx="705678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83568" y="594928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High level extension </a:t>
            </a:r>
            <a:r>
              <a:rPr lang="en-GB" dirty="0" smtClean="0">
                <a:solidFill>
                  <a:srgbClr val="FF0000"/>
                </a:solidFill>
              </a:rPr>
              <a:t>: Copy the Market map and explain the link between brands and market maps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Plenary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As a class we are going to complete the following activity: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13653" t="5901" r="13258" b="14720"/>
          <a:stretch>
            <a:fillRect/>
          </a:stretch>
        </p:blipFill>
        <p:spPr bwMode="auto">
          <a:xfrm>
            <a:off x="1835696" y="2492896"/>
            <a:ext cx="5328592" cy="3390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Topic</a:t>
            </a:r>
            <a:r>
              <a:rPr lang="en-GB" b="1" dirty="0" smtClean="0">
                <a:solidFill>
                  <a:srgbClr val="0070C0"/>
                </a:solidFill>
                <a:latin typeface="+mj-lt"/>
              </a:rPr>
              <a:t> 1</a:t>
            </a:r>
            <a:r>
              <a:rPr lang="en-GB" sz="2400" b="1" dirty="0" smtClean="0">
                <a:solidFill>
                  <a:srgbClr val="0070C0"/>
                </a:solidFill>
                <a:latin typeface="+mj-lt"/>
              </a:rPr>
              <a:t>.</a:t>
            </a:r>
            <a:r>
              <a:rPr lang="en-GB" b="1" dirty="0" smtClean="0">
                <a:solidFill>
                  <a:srgbClr val="0070C0"/>
                </a:solidFill>
                <a:latin typeface="+mj-lt"/>
              </a:rPr>
              <a:t>4:</a:t>
            </a: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 Branding and Differentiation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78904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Unit 3: Building a Business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Learning Objectives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understand the following key terms (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AO1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):</a:t>
            </a:r>
            <a:endParaRPr lang="en-GB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Brand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Generic Product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Own Brand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Product Differentiation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Premium Price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apply how large businesses use Branding. (</a:t>
            </a:r>
            <a:r>
              <a:rPr lang="en-GB" sz="2400" b="1" dirty="0" smtClean="0">
                <a:solidFill>
                  <a:srgbClr val="A0AB0D"/>
                </a:solidFill>
                <a:latin typeface="Comic Sans MS" pitchFamily="66" charset="0"/>
              </a:rPr>
              <a:t>AO2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evaluate the uses and limitations of Branding Strategies. (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AO3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 lvl="2">
              <a:buNone/>
            </a:pP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827584" y="1844824"/>
            <a:ext cx="5544616" cy="1368152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What are we learning today? By the end of the lesson you should be able...</a:t>
            </a: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5" name="Picture 6" descr="http://ericshepherd.files.wordpress.com/2009/05/image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772816"/>
            <a:ext cx="130759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0070C0"/>
                </a:solidFill>
                <a:latin typeface="Comic Sans MS" pitchFamily="66" charset="0"/>
              </a:rPr>
              <a:t>Activity (2 Minutes)</a:t>
            </a:r>
            <a:endParaRPr lang="en-GB" sz="6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Can you name the top 10 brands in the world? Make a list! Below are 11-20.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17241" r="64199" b="19760"/>
          <a:stretch>
            <a:fillRect/>
          </a:stretch>
        </p:blipFill>
        <p:spPr bwMode="auto">
          <a:xfrm>
            <a:off x="3059832" y="2420888"/>
            <a:ext cx="316835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0070C0"/>
                </a:solidFill>
                <a:latin typeface="Comic Sans MS" pitchFamily="66" charset="0"/>
              </a:rPr>
              <a:t>Top 10 Brands</a:t>
            </a:r>
            <a:endParaRPr lang="en-GB" sz="6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How many did you get? These are the top 10 in the world as of 2013.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15981" r="67152" b="22280"/>
          <a:stretch>
            <a:fillRect/>
          </a:stretch>
        </p:blipFill>
        <p:spPr bwMode="auto">
          <a:xfrm>
            <a:off x="3059832" y="2420888"/>
            <a:ext cx="2880320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940152" y="2564904"/>
            <a:ext cx="187220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Electronics</a:t>
            </a:r>
          </a:p>
          <a:p>
            <a:endParaRPr lang="en-GB" sz="1100" b="1" dirty="0" smtClean="0"/>
          </a:p>
          <a:p>
            <a:r>
              <a:rPr lang="en-GB" sz="1100" b="1" dirty="0" smtClean="0"/>
              <a:t>Internet</a:t>
            </a:r>
          </a:p>
          <a:p>
            <a:endParaRPr lang="en-GB" sz="1100" b="1" dirty="0" smtClean="0"/>
          </a:p>
          <a:p>
            <a:r>
              <a:rPr lang="en-GB" sz="1100" b="1" dirty="0" smtClean="0"/>
              <a:t>Computers</a:t>
            </a:r>
          </a:p>
          <a:p>
            <a:endParaRPr lang="en-GB" sz="1100" b="1" dirty="0"/>
          </a:p>
          <a:p>
            <a:r>
              <a:rPr lang="en-GB" sz="1100" b="1" dirty="0" smtClean="0"/>
              <a:t>Computer</a:t>
            </a:r>
          </a:p>
          <a:p>
            <a:endParaRPr lang="en-GB" sz="1100" b="1" dirty="0"/>
          </a:p>
          <a:p>
            <a:r>
              <a:rPr lang="en-GB" sz="1100" b="1" dirty="0" smtClean="0"/>
              <a:t>Retail </a:t>
            </a:r>
          </a:p>
          <a:p>
            <a:endParaRPr lang="en-GB" sz="1100" b="1" dirty="0"/>
          </a:p>
          <a:p>
            <a:r>
              <a:rPr lang="en-GB" sz="1100" b="1" dirty="0"/>
              <a:t>Electronics</a:t>
            </a:r>
          </a:p>
          <a:p>
            <a:endParaRPr lang="en-GB" sz="1100" b="1" dirty="0" smtClean="0"/>
          </a:p>
          <a:p>
            <a:r>
              <a:rPr lang="en-GB" sz="1100" b="1" dirty="0" smtClean="0"/>
              <a:t>Electronics</a:t>
            </a:r>
          </a:p>
          <a:p>
            <a:endParaRPr lang="en-GB" sz="1100" b="1" dirty="0"/>
          </a:p>
          <a:p>
            <a:r>
              <a:rPr lang="en-GB" sz="1100" b="1" dirty="0" smtClean="0"/>
              <a:t>Soft Drinks</a:t>
            </a:r>
          </a:p>
          <a:p>
            <a:endParaRPr lang="en-GB" sz="1100" b="1" dirty="0"/>
          </a:p>
          <a:p>
            <a:r>
              <a:rPr lang="en-GB" sz="1100" b="1" dirty="0" smtClean="0"/>
              <a:t>Phones</a:t>
            </a:r>
          </a:p>
          <a:p>
            <a:endParaRPr lang="en-GB" sz="1100" b="1" dirty="0"/>
          </a:p>
          <a:p>
            <a:r>
              <a:rPr lang="en-GB" sz="1100" b="1" dirty="0" smtClean="0"/>
              <a:t>Online retail</a:t>
            </a:r>
            <a:endParaRPr lang="en-GB" sz="1100" b="1" dirty="0"/>
          </a:p>
          <a:p>
            <a:endParaRPr lang="en-GB" sz="1000" dirty="0" smtClean="0"/>
          </a:p>
          <a:p>
            <a:endParaRPr lang="en-GB" sz="1000" dirty="0" smtClean="0"/>
          </a:p>
          <a:p>
            <a:endParaRPr lang="en-GB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Brand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Brand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A named product which consumers see as being different from other products and which they can associate and identify with.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827584" y="2852936"/>
            <a:ext cx="5544616" cy="1080120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Can you think of any products that are ‘Brands’?</a:t>
            </a: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8194" name="Picture 2" descr="http://www.poundland.co.uk/images/997/original/cadburys-dairy-milk-140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3114675"/>
            <a:ext cx="3743325" cy="3743325"/>
          </a:xfrm>
          <a:prstGeom prst="rect">
            <a:avLst/>
          </a:prstGeom>
          <a:noFill/>
        </p:spPr>
      </p:pic>
      <p:pic>
        <p:nvPicPr>
          <p:cNvPr id="8" name="Picture 4" descr="http://images.dailyexpress.co.uk/img/dynamic/1/285x214/72148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221088"/>
            <a:ext cx="191797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143000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Product Differentiation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6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1800" b="1" dirty="0" smtClean="0">
                <a:solidFill>
                  <a:srgbClr val="0070C0"/>
                </a:solidFill>
                <a:latin typeface="Comic Sans MS" pitchFamily="66" charset="0"/>
              </a:rPr>
              <a:t>Making one product different from another in some way </a:t>
            </a:r>
            <a:r>
              <a:rPr lang="en-GB" sz="1800" b="1" dirty="0" err="1" smtClean="0">
                <a:solidFill>
                  <a:srgbClr val="0070C0"/>
                </a:solidFill>
                <a:latin typeface="Comic Sans MS" pitchFamily="66" charset="0"/>
              </a:rPr>
              <a:t>ie</a:t>
            </a:r>
            <a:r>
              <a:rPr lang="en-GB" sz="1800" b="1" dirty="0" smtClean="0">
                <a:solidFill>
                  <a:srgbClr val="0070C0"/>
                </a:solidFill>
                <a:latin typeface="Comic Sans MS" pitchFamily="66" charset="0"/>
              </a:rPr>
              <a:t> quality of the product / design/ packaging/ advertising. </a:t>
            </a:r>
          </a:p>
          <a:p>
            <a:pPr>
              <a:buFont typeface="Wingdings" pitchFamily="2" charset="2"/>
              <a:buChar char="Ø"/>
            </a:pPr>
            <a:r>
              <a:rPr lang="en-GB" sz="1800" b="1" dirty="0" smtClean="0">
                <a:solidFill>
                  <a:srgbClr val="0070C0"/>
                </a:solidFill>
                <a:latin typeface="Comic Sans MS" pitchFamily="66" charset="0"/>
              </a:rPr>
              <a:t>What makes white Nike trainers different from a plain pair of trainers from a local shoe shop</a:t>
            </a:r>
          </a:p>
          <a:p>
            <a:pPr marL="457200" indent="-457200">
              <a:buAutoNum type="arabicParenR"/>
            </a:pPr>
            <a:r>
              <a:rPr lang="en-GB" sz="1800" b="1" dirty="0" smtClean="0">
                <a:solidFill>
                  <a:srgbClr val="FF0000"/>
                </a:solidFill>
                <a:latin typeface="Comic Sans MS" pitchFamily="66" charset="0"/>
              </a:rPr>
              <a:t>Nike logo – the tick brand associated with successful sports celebrities – Tiger Woods/Wayne Rooney</a:t>
            </a:r>
          </a:p>
          <a:p>
            <a:pPr marL="457200" indent="-457200">
              <a:buAutoNum type="arabicParenR"/>
            </a:pPr>
            <a:r>
              <a:rPr lang="en-GB" sz="1800" b="1" dirty="0" smtClean="0">
                <a:solidFill>
                  <a:srgbClr val="FF0000"/>
                </a:solidFill>
                <a:latin typeface="Comic Sans MS" pitchFamily="66" charset="0"/>
              </a:rPr>
              <a:t>Product quality – Air Max sole</a:t>
            </a:r>
          </a:p>
          <a:p>
            <a:pPr marL="457200" indent="-457200">
              <a:buAutoNum type="arabicParenR"/>
            </a:pPr>
            <a:r>
              <a:rPr lang="en-GB" sz="1800" b="1" dirty="0" smtClean="0">
                <a:solidFill>
                  <a:srgbClr val="FF0000"/>
                </a:solidFill>
                <a:latin typeface="Comic Sans MS" pitchFamily="66" charset="0"/>
              </a:rPr>
              <a:t>Advertising – High quality TV ads using celebrities </a:t>
            </a:r>
          </a:p>
          <a:p>
            <a:pPr marL="457200" indent="-457200">
              <a:buAutoNum type="arabicParenR"/>
            </a:pPr>
            <a:r>
              <a:rPr lang="en-GB" sz="1800" b="1" dirty="0" smtClean="0">
                <a:solidFill>
                  <a:srgbClr val="FF0000"/>
                </a:solidFill>
                <a:latin typeface="Comic Sans MS" pitchFamily="66" charset="0"/>
              </a:rPr>
              <a:t>Design – new inventions    </a:t>
            </a:r>
          </a:p>
        </p:txBody>
      </p:sp>
      <p:pic>
        <p:nvPicPr>
          <p:cNvPr id="7" name="Picture 6" descr="http://www.sellnikesbs.com/images/Air-Force-Low-Whit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410745"/>
            <a:ext cx="2418232" cy="1610543"/>
          </a:xfrm>
          <a:prstGeom prst="rect">
            <a:avLst/>
          </a:prstGeom>
          <a:noFill/>
        </p:spPr>
      </p:pic>
      <p:pic>
        <p:nvPicPr>
          <p:cNvPr id="1026" name="Picture 2" descr="http://nikeinc.com/system/assets/4350/80_image_large.jpg?13198336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313" y="4410745"/>
            <a:ext cx="2532918" cy="169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s.inkfrog.com/pix/23swoosh4two/487788-002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57145"/>
            <a:ext cx="2674772" cy="200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94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Generic Product: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Generic Product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A product which has no brand. </a:t>
            </a:r>
            <a:r>
              <a:rPr lang="en-GB" sz="2400" b="1" dirty="0" err="1" smtClean="0">
                <a:solidFill>
                  <a:srgbClr val="0070C0"/>
                </a:solidFill>
                <a:latin typeface="Comic Sans MS" pitchFamily="66" charset="0"/>
              </a:rPr>
              <a:t>Ie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 basic foods like fruit. Customers see no difference between the products.</a:t>
            </a: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827584" y="2852936"/>
            <a:ext cx="5544616" cy="1080120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Can you think of any products that are ‘Generic Products’?</a:t>
            </a: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7" name="Picture 2" descr="http://listverse.files.wordpress.com/2009/01/fresh-potato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4293096"/>
            <a:ext cx="2286452" cy="1624334"/>
          </a:xfrm>
          <a:prstGeom prst="rect">
            <a:avLst/>
          </a:prstGeom>
          <a:noFill/>
        </p:spPr>
      </p:pic>
      <p:pic>
        <p:nvPicPr>
          <p:cNvPr id="8" name="Picture 4" descr="http://www.saidaonline.com/en/newsgfx/bananas-saidaonlin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933056"/>
            <a:ext cx="2740578" cy="2119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Own Brand: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Own Brand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A product which is sold under the brand name of a supermarket chain or other retailer rather than under the name of a business which manufactures the product.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827584" y="3212976"/>
            <a:ext cx="5544616" cy="1080120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Can you think of any products that are ‘Own Brands’?</a:t>
            </a: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5122" name="Picture 2" descr="http://img.tesco.com/Groceries/pi/265%5C5052003507265%5CIDShot_225x22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418731"/>
            <a:ext cx="3439269" cy="3439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380</Words>
  <Application>Microsoft Office PowerPoint</Application>
  <PresentationFormat>On-screen Show (4:3)</PresentationFormat>
  <Paragraphs>67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Starter Activity</vt:lpstr>
      <vt:lpstr>Topic 1.4: Branding and Differentiation</vt:lpstr>
      <vt:lpstr>Learning Objectives</vt:lpstr>
      <vt:lpstr>Activity (2 Minutes)</vt:lpstr>
      <vt:lpstr>Top 10 Brands</vt:lpstr>
      <vt:lpstr>Brand</vt:lpstr>
      <vt:lpstr>Product Differentiation</vt:lpstr>
      <vt:lpstr>Generic Product:</vt:lpstr>
      <vt:lpstr>Own Brand:</vt:lpstr>
      <vt:lpstr>Activity</vt:lpstr>
      <vt:lpstr>Plenary</vt:lpstr>
    </vt:vector>
  </TitlesOfParts>
  <Company>Claremont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1.1: Businesses</dc:title>
  <dc:creator>Tony</dc:creator>
  <cp:lastModifiedBy>administrator</cp:lastModifiedBy>
  <cp:revision>103</cp:revision>
  <dcterms:created xsi:type="dcterms:W3CDTF">2012-06-23T12:54:45Z</dcterms:created>
  <dcterms:modified xsi:type="dcterms:W3CDTF">2014-10-22T11:57:46Z</dcterms:modified>
</cp:coreProperties>
</file>