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77" r:id="rId2"/>
    <p:sldId id="256" r:id="rId3"/>
    <p:sldId id="258" r:id="rId4"/>
    <p:sldId id="276" r:id="rId5"/>
    <p:sldId id="268" r:id="rId6"/>
    <p:sldId id="266" r:id="rId7"/>
    <p:sldId id="259" r:id="rId8"/>
    <p:sldId id="269" r:id="rId9"/>
    <p:sldId id="257" r:id="rId10"/>
    <p:sldId id="272" r:id="rId11"/>
    <p:sldId id="264" r:id="rId12"/>
    <p:sldId id="278" r:id="rId13"/>
  </p:sldIdLst>
  <p:sldSz cx="9144000" cy="6858000" type="screen4x3"/>
  <p:notesSz cx="6907213" cy="100393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B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6" autoAdjust="0"/>
    <p:restoredTop sz="94718" autoAdjust="0"/>
  </p:normalViewPr>
  <p:slideViewPr>
    <p:cSldViewPr>
      <p:cViewPr>
        <p:scale>
          <a:sx n="102" d="100"/>
          <a:sy n="102" d="100"/>
        </p:scale>
        <p:origin x="-42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3126" cy="501968"/>
          </a:xfrm>
          <a:prstGeom prst="rect">
            <a:avLst/>
          </a:prstGeom>
        </p:spPr>
        <p:txBody>
          <a:bodyPr vert="horz" lIns="96835" tIns="48417" rIns="96835" bIns="484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12489" y="0"/>
            <a:ext cx="2993126" cy="501968"/>
          </a:xfrm>
          <a:prstGeom prst="rect">
            <a:avLst/>
          </a:prstGeom>
        </p:spPr>
        <p:txBody>
          <a:bodyPr vert="horz" lIns="96835" tIns="48417" rIns="96835" bIns="48417" rtlCol="0"/>
          <a:lstStyle>
            <a:lvl1pPr algn="r">
              <a:defRPr sz="1300"/>
            </a:lvl1pPr>
          </a:lstStyle>
          <a:p>
            <a:fld id="{F48A1227-4521-49A1-9DAB-B765226DAA12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4563" y="752475"/>
            <a:ext cx="5018087" cy="3765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835" tIns="48417" rIns="96835" bIns="484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0722" y="4768691"/>
            <a:ext cx="5525770" cy="4517708"/>
          </a:xfrm>
          <a:prstGeom prst="rect">
            <a:avLst/>
          </a:prstGeom>
        </p:spPr>
        <p:txBody>
          <a:bodyPr vert="horz" lIns="96835" tIns="48417" rIns="96835" bIns="484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35640"/>
            <a:ext cx="2993126" cy="501968"/>
          </a:xfrm>
          <a:prstGeom prst="rect">
            <a:avLst/>
          </a:prstGeom>
        </p:spPr>
        <p:txBody>
          <a:bodyPr vert="horz" lIns="96835" tIns="48417" rIns="96835" bIns="484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12489" y="9535640"/>
            <a:ext cx="2993126" cy="501968"/>
          </a:xfrm>
          <a:prstGeom prst="rect">
            <a:avLst/>
          </a:prstGeom>
        </p:spPr>
        <p:txBody>
          <a:bodyPr vert="horz" lIns="96835" tIns="48417" rIns="96835" bIns="48417" rtlCol="0" anchor="b"/>
          <a:lstStyle>
            <a:lvl1pPr algn="r">
              <a:defRPr sz="1300"/>
            </a:lvl1pPr>
          </a:lstStyle>
          <a:p>
            <a:fld id="{BF6233CA-BCA2-43E2-93F9-FFEE9101DE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011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33CA-BCA2-43E2-93F9-FFEE9101DE6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61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74A0-263A-4037-B228-D32D2C686CC3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07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74A0-263A-4037-B228-D32D2C686CC3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13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74A0-263A-4037-B228-D32D2C686CC3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03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74A0-263A-4037-B228-D32D2C686CC3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17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74A0-263A-4037-B228-D32D2C686CC3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189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74A0-263A-4037-B228-D32D2C686CC3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52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74A0-263A-4037-B228-D32D2C686CC3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41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74A0-263A-4037-B228-D32D2C686CC3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0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74A0-263A-4037-B228-D32D2C686CC3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42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74A0-263A-4037-B228-D32D2C686CC3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7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F74A0-263A-4037-B228-D32D2C686CC3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087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F74A0-263A-4037-B228-D32D2C686CC3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F128-CFF3-418A-A59E-82CAA2389C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70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hyperlink" Target="http://www.google.co.uk/url?sa=i&amp;rct=j&amp;q=apple+login&amp;source=images&amp;cd=&amp;cad=rja&amp;docid=mEKPeVx59FK-EM&amp;tbnid=UeFNhKXGra0VDM:&amp;ved=0CAUQjRw&amp;url=http://www.v3.co.uk/v3-uk/news/2265208/phishing-scam-targets-apple-id-users&amp;ei=9zdVUorECoixhAe3i4DoDw&amp;bvm=bv.53760139,d.ZG4&amp;psig=AFQjCNGm3UCIwPrNyKINBjWE2pGmtK4UMA&amp;ust=138140299191942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hyperlink" Target="http://www.google.co.uk/url?sa=i&amp;rct=j&amp;q=microsoft%20logo&amp;source=images&amp;cd=&amp;cad=rja&amp;docid=J2LyiQs8QAOf1M&amp;tbnid=exIJ7O1Fvh0gpM:&amp;ved=0CAUQjRw&amp;url=http://alllogos7.blogspot.com/2013/02/microsoft-logo.html&amp;ei=LDhVUvuVLsKO7AbV7oDwDg&amp;bvm=bv.53760139,d.ZG4&amp;psig=AFQjCNGJ4VsXF4_axgA3BFG6Kds_TGJ2tA&amp;ust=1381403044332737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702597"/>
            <a:ext cx="3488432" cy="31554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64804"/>
            <a:ext cx="4357465" cy="19949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0648"/>
            <a:ext cx="4484078" cy="35283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22140"/>
            <a:ext cx="3690900" cy="317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4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Comic Sans MS" pitchFamily="66" charset="0"/>
              </a:rPr>
              <a:t>The World’s Top 10 Brands</a:t>
            </a:r>
            <a:endParaRPr lang="en-GB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Write down in order what you believe are currently the top ten brands in the world.</a:t>
            </a:r>
            <a:endParaRPr lang="en-GB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2">
              <a:buNone/>
            </a:pP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868227"/>
              </p:ext>
            </p:extLst>
          </p:nvPr>
        </p:nvGraphicFramePr>
        <p:xfrm>
          <a:off x="1547664" y="2420888"/>
          <a:ext cx="6096000" cy="3536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184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Number</a:t>
                      </a:r>
                      <a:endParaRPr lang="en-GB" sz="1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Brand</a:t>
                      </a:r>
                      <a:endParaRPr lang="en-GB" sz="1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1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Apple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2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Microsoft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3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Coca-Cola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4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IBM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5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Google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6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McDonald’s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7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GE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8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Intel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9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Samsung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10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Louis </a:t>
                      </a:r>
                      <a:r>
                        <a:rPr lang="en-GB" sz="1400" b="1" dirty="0" err="1" smtClean="0">
                          <a:latin typeface="Comic Sans MS" pitchFamily="66" charset="0"/>
                        </a:rPr>
                        <a:t>Vitton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4738238" cy="720080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In pairs read pages 20-22</a:t>
            </a:r>
            <a:endParaRPr lang="en-GB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rgbClr val="0070C0"/>
                </a:solidFill>
                <a:latin typeface="Comic Sans MS" pitchFamily="66" charset="0"/>
              </a:rPr>
              <a:t>Complete the worksheet provided</a:t>
            </a:r>
            <a:endParaRPr lang="en-GB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0" t="12198" r="18939" b="8363"/>
          <a:stretch/>
        </p:blipFill>
        <p:spPr bwMode="auto">
          <a:xfrm>
            <a:off x="539552" y="1772816"/>
            <a:ext cx="4718877" cy="45959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 descr="http://t3.gstatic.com/images?q=tbn:ANd9GcQhvBjT0_o-rirTOTfEPGiuZTagKfp4LBoqDHXsGVV4KDH3WLO6:images.esellerpro.com/2673/I/267/12/ravel%2520and%2520bo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660" y="367333"/>
            <a:ext cx="3136777" cy="234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339"/>
          <a:stretch/>
        </p:blipFill>
        <p:spPr>
          <a:xfrm>
            <a:off x="5721778" y="2769490"/>
            <a:ext cx="3136777" cy="36104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640960" cy="1440160"/>
          </a:xfrm>
        </p:spPr>
        <p:txBody>
          <a:bodyPr>
            <a:normAutofit/>
          </a:bodyPr>
          <a:lstStyle/>
          <a:p>
            <a:r>
              <a:rPr lang="en-GB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Homework </a:t>
            </a:r>
            <a:endParaRPr lang="en-GB" sz="7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712968" cy="4824536"/>
          </a:xfrm>
        </p:spPr>
        <p:txBody>
          <a:bodyPr>
            <a:normAutofit/>
          </a:bodyPr>
          <a:lstStyle/>
          <a:p>
            <a:pPr algn="l"/>
            <a:r>
              <a:rPr lang="en-GB" sz="2600" b="1" dirty="0" smtClean="0">
                <a:solidFill>
                  <a:srgbClr val="FF0000"/>
                </a:solidFill>
              </a:rPr>
              <a:t>Please complete the Market mapping section of homework booklet</a:t>
            </a:r>
            <a:endParaRPr lang="en-GB" sz="2000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endParaRPr lang="en-GB" sz="2000" dirty="0" smtClean="0">
              <a:solidFill>
                <a:srgbClr val="FF0000"/>
              </a:solidFill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Also use the Internet to find out what the term ‘Added Value’ means.</a:t>
            </a:r>
            <a:endParaRPr lang="en-GB" sz="2000" b="1" dirty="0" smtClean="0">
              <a:solidFill>
                <a:schemeClr val="tx1"/>
              </a:solidFill>
            </a:endParaRPr>
          </a:p>
          <a:p>
            <a:pPr algn="l"/>
            <a:endParaRPr lang="en-GB" sz="2000" b="1" dirty="0">
              <a:solidFill>
                <a:schemeClr val="tx1"/>
              </a:solidFill>
            </a:endParaRPr>
          </a:p>
          <a:p>
            <a:pPr algn="l"/>
            <a:endParaRPr lang="en-GB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62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4800" b="1" dirty="0" smtClean="0">
                <a:solidFill>
                  <a:srgbClr val="0070C0"/>
                </a:solidFill>
                <a:latin typeface="Comic Sans MS" pitchFamily="66" charset="0"/>
              </a:rPr>
              <a:t>Topic</a:t>
            </a:r>
            <a:r>
              <a:rPr lang="en-GB" sz="4800" b="1" dirty="0" smtClean="0">
                <a:solidFill>
                  <a:srgbClr val="0070C0"/>
                </a:solidFill>
                <a:latin typeface="+mj-lt"/>
              </a:rPr>
              <a:t> 1</a:t>
            </a:r>
            <a:r>
              <a:rPr lang="en-GB" sz="2800" b="1" dirty="0" smtClean="0">
                <a:solidFill>
                  <a:srgbClr val="0070C0"/>
                </a:solidFill>
                <a:latin typeface="+mj-lt"/>
              </a:rPr>
              <a:t>.</a:t>
            </a:r>
            <a:r>
              <a:rPr lang="en-GB" sz="4800" b="1" dirty="0" smtClean="0">
                <a:solidFill>
                  <a:srgbClr val="0070C0"/>
                </a:solidFill>
                <a:latin typeface="+mj-lt"/>
              </a:rPr>
              <a:t>4:</a:t>
            </a:r>
            <a:r>
              <a:rPr lang="en-GB" sz="48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4800" b="1" dirty="0" smtClean="0">
                <a:solidFill>
                  <a:srgbClr val="FF0000"/>
                </a:solidFill>
                <a:latin typeface="Comic Sans MS" pitchFamily="66" charset="0"/>
              </a:rPr>
              <a:t>Competition</a:t>
            </a:r>
            <a:endParaRPr lang="en-GB" sz="4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78904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Unit 1: Introduction to Small Business</a:t>
            </a:r>
            <a:endParaRPr lang="en-GB" sz="24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  <a:latin typeface="Comic Sans MS" pitchFamily="66" charset="0"/>
              </a:rPr>
              <a:t>Learning Objectives</a:t>
            </a:r>
            <a:endParaRPr lang="en-GB" sz="4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en-GB" sz="2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en-GB" sz="2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en-GB" sz="2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en-GB" sz="1700" b="1" dirty="0" smtClean="0">
                <a:solidFill>
                  <a:srgbClr val="0070C0"/>
                </a:solidFill>
                <a:latin typeface="Comic Sans MS" pitchFamily="66" charset="0"/>
              </a:rPr>
              <a:t>To understand the following key terms (</a:t>
            </a:r>
            <a:r>
              <a:rPr lang="en-GB" sz="1700" b="1" dirty="0" smtClean="0">
                <a:solidFill>
                  <a:srgbClr val="FF0000"/>
                </a:solidFill>
                <a:latin typeface="Comic Sans MS" pitchFamily="66" charset="0"/>
              </a:rPr>
              <a:t>AO1</a:t>
            </a:r>
            <a:r>
              <a:rPr lang="en-GB" sz="1700" b="1" dirty="0" smtClean="0">
                <a:solidFill>
                  <a:srgbClr val="0070C0"/>
                </a:solidFill>
                <a:latin typeface="Comic Sans MS" pitchFamily="66" charset="0"/>
              </a:rPr>
              <a:t>):</a:t>
            </a:r>
          </a:p>
          <a:p>
            <a:pPr lvl="3"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1700" b="1" dirty="0" smtClean="0">
                <a:solidFill>
                  <a:srgbClr val="FF0000"/>
                </a:solidFill>
                <a:latin typeface="Comic Sans MS" pitchFamily="66" charset="0"/>
              </a:rPr>
              <a:t>Competition </a:t>
            </a:r>
          </a:p>
          <a:p>
            <a:pPr lvl="3"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1700" b="1" dirty="0" smtClean="0">
                <a:solidFill>
                  <a:srgbClr val="FF0000"/>
                </a:solidFill>
                <a:latin typeface="Comic Sans MS" pitchFamily="66" charset="0"/>
              </a:rPr>
              <a:t>Product Range</a:t>
            </a:r>
          </a:p>
          <a:p>
            <a:pPr lvl="3"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1700" b="1" dirty="0" smtClean="0">
                <a:solidFill>
                  <a:srgbClr val="FF0000"/>
                </a:solidFill>
                <a:latin typeface="Comic Sans MS" pitchFamily="66" charset="0"/>
              </a:rPr>
              <a:t>Brand</a:t>
            </a:r>
          </a:p>
          <a:p>
            <a:pPr lvl="3"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1700" b="1" dirty="0" smtClean="0">
                <a:solidFill>
                  <a:srgbClr val="FF0000"/>
                </a:solidFill>
                <a:latin typeface="Comic Sans MS" pitchFamily="66" charset="0"/>
              </a:rPr>
              <a:t>Brand Image</a:t>
            </a:r>
          </a:p>
          <a:p>
            <a:pPr>
              <a:buFont typeface="Wingdings" pitchFamily="2" charset="2"/>
              <a:buChar char="Ø"/>
            </a:pPr>
            <a:r>
              <a:rPr lang="en-GB" sz="1700" b="1" dirty="0" smtClean="0">
                <a:solidFill>
                  <a:srgbClr val="0070C0"/>
                </a:solidFill>
                <a:latin typeface="Comic Sans MS" pitchFamily="66" charset="0"/>
              </a:rPr>
              <a:t>To apply the impact of gaining knowledge about competition. (</a:t>
            </a:r>
            <a:r>
              <a:rPr lang="en-GB" sz="1700" b="1" dirty="0" smtClean="0">
                <a:solidFill>
                  <a:srgbClr val="A0AB0D"/>
                </a:solidFill>
                <a:latin typeface="Comic Sans MS" pitchFamily="66" charset="0"/>
              </a:rPr>
              <a:t>AO2</a:t>
            </a:r>
            <a:r>
              <a:rPr lang="en-GB" sz="1700" b="1" dirty="0" smtClean="0">
                <a:solidFill>
                  <a:srgbClr val="0070C0"/>
                </a:solidFill>
                <a:latin typeface="Comic Sans MS" pitchFamily="66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GB" sz="1700" b="1" dirty="0" smtClean="0">
                <a:solidFill>
                  <a:srgbClr val="0070C0"/>
                </a:solidFill>
                <a:latin typeface="Comic Sans MS" pitchFamily="66" charset="0"/>
              </a:rPr>
              <a:t>To analyse how businesses can spot opportunities by identifying business offerings. (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AO3</a:t>
            </a:r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)</a:t>
            </a:r>
          </a:p>
          <a:p>
            <a:pPr lvl="2">
              <a:buNone/>
            </a:pPr>
            <a:endParaRPr lang="en-GB" dirty="0"/>
          </a:p>
        </p:txBody>
      </p:sp>
      <p:pic>
        <p:nvPicPr>
          <p:cNvPr id="4" name="Picture 6" descr="http://ericshepherd.files.wordpress.com/2009/05/image14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1772816"/>
            <a:ext cx="130759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ular Callout 4"/>
          <p:cNvSpPr/>
          <p:nvPr/>
        </p:nvSpPr>
        <p:spPr>
          <a:xfrm>
            <a:off x="1907704" y="1844824"/>
            <a:ext cx="4464496" cy="864096"/>
          </a:xfrm>
          <a:prstGeom prst="wedgeRoundRectCallout">
            <a:avLst>
              <a:gd name="adj1" fmla="val 56819"/>
              <a:gd name="adj2" fmla="val -32346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omic Sans MS" pitchFamily="66" charset="0"/>
              </a:rPr>
              <a:t>What are we learning today? By the end of the lesson you should be able...</a:t>
            </a:r>
            <a:endParaRPr lang="en-GB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132856"/>
            <a:ext cx="7848550" cy="1584945"/>
          </a:xfrm>
          <a:solidFill>
            <a:schemeClr val="bg1">
              <a:lumMod val="95000"/>
            </a:schemeClr>
          </a:solidFill>
        </p:spPr>
        <p:txBody>
          <a:bodyPr>
            <a:normAutofit fontScale="77500" lnSpcReduction="20000"/>
          </a:bodyPr>
          <a:lstStyle/>
          <a:p>
            <a:pPr indent="12700" algn="ctr" eaLnBrk="1" hangingPunct="1">
              <a:buFontTx/>
              <a:buNone/>
              <a:defRPr/>
            </a:pPr>
            <a:r>
              <a:rPr lang="en-GB" sz="3600" dirty="0" smtClean="0"/>
              <a:t>Competition occurs when people can choose from a range of similar goods. </a:t>
            </a:r>
          </a:p>
          <a:p>
            <a:pPr indent="12700" algn="ctr" eaLnBrk="1" hangingPunct="1">
              <a:buFontTx/>
              <a:buNone/>
              <a:defRPr/>
            </a:pPr>
            <a:r>
              <a:rPr lang="en-GB" sz="3600" dirty="0" smtClean="0"/>
              <a:t>It can apply to finished products, raw materials and services.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9525" y="0"/>
            <a:ext cx="9134475" cy="13239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altLang="en-US" sz="4000" b="1" dirty="0">
                <a:solidFill>
                  <a:srgbClr val="92D050"/>
                </a:solidFill>
              </a:rPr>
              <a:t>With your partner come up with your own definition of COMPETITION </a:t>
            </a:r>
          </a:p>
        </p:txBody>
      </p:sp>
    </p:spTree>
    <p:extLst>
      <p:ext uri="{BB962C8B-B14F-4D97-AF65-F5344CB8AC3E}">
        <p14:creationId xmlns:p14="http://schemas.microsoft.com/office/powerpoint/2010/main" val="359080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  <a:latin typeface="Comic Sans MS" pitchFamily="66" charset="0"/>
              </a:rPr>
              <a:t>Starter Activity</a:t>
            </a:r>
            <a:endParaRPr lang="en-GB" sz="4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Complete ‘</a:t>
            </a: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Task 1</a:t>
            </a:r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’ on the worksheet provided by your teacher!</a:t>
            </a:r>
            <a:endParaRPr lang="en-GB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2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0081" t="17797" r="21351" b="27179"/>
          <a:stretch>
            <a:fillRect/>
          </a:stretch>
        </p:blipFill>
        <p:spPr bwMode="auto">
          <a:xfrm>
            <a:off x="611560" y="2420888"/>
            <a:ext cx="4248472" cy="3193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7" t="14240" r="10235" b="22535"/>
          <a:stretch/>
        </p:blipFill>
        <p:spPr>
          <a:xfrm>
            <a:off x="5220072" y="2080948"/>
            <a:ext cx="2748009" cy="19442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84778" y="4426677"/>
            <a:ext cx="2304256" cy="120032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rgbClr val="FF0000"/>
                </a:solidFill>
              </a:rPr>
              <a:t>Higher level Extension </a:t>
            </a:r>
          </a:p>
          <a:p>
            <a:r>
              <a:rPr lang="en-GB" dirty="0" smtClean="0"/>
              <a:t>Suggest 2 other variables </a:t>
            </a:r>
            <a:r>
              <a:rPr lang="en-GB" dirty="0" err="1" smtClean="0"/>
              <a:t>Nandos</a:t>
            </a:r>
            <a:r>
              <a:rPr lang="en-GB" dirty="0" smtClean="0"/>
              <a:t> should consider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6000" b="1" dirty="0" smtClean="0">
                <a:solidFill>
                  <a:srgbClr val="0070C0"/>
                </a:solidFill>
                <a:latin typeface="Comic Sans MS" pitchFamily="66" charset="0"/>
              </a:rPr>
              <a:t>Competition</a:t>
            </a:r>
            <a:endParaRPr lang="en-GB" sz="6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Competition is one of the reasons why so many businesses go bust. A business must be aware of their competitors to adjust their product offering.</a:t>
            </a:r>
          </a:p>
          <a:p>
            <a:pPr lvl="2"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1600" b="1" dirty="0" smtClean="0">
                <a:solidFill>
                  <a:srgbClr val="0070C0"/>
                </a:solidFill>
                <a:latin typeface="Comic Sans MS" pitchFamily="66" charset="0"/>
              </a:rPr>
              <a:t>Product Range</a:t>
            </a:r>
          </a:p>
          <a:p>
            <a:pPr lvl="2"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1600" b="1" dirty="0" smtClean="0">
                <a:solidFill>
                  <a:srgbClr val="0070C0"/>
                </a:solidFill>
                <a:latin typeface="Comic Sans MS" pitchFamily="66" charset="0"/>
              </a:rPr>
              <a:t>Quality</a:t>
            </a:r>
          </a:p>
          <a:p>
            <a:pPr lvl="2"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1600" b="1" dirty="0" smtClean="0">
                <a:solidFill>
                  <a:srgbClr val="0070C0"/>
                </a:solidFill>
                <a:latin typeface="Comic Sans MS" pitchFamily="66" charset="0"/>
              </a:rPr>
              <a:t>Design</a:t>
            </a:r>
          </a:p>
          <a:p>
            <a:pPr lvl="2"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1600" b="1" dirty="0" smtClean="0">
                <a:solidFill>
                  <a:srgbClr val="0070C0"/>
                </a:solidFill>
                <a:latin typeface="Comic Sans MS" pitchFamily="66" charset="0"/>
              </a:rPr>
              <a:t>Selling Experience</a:t>
            </a:r>
          </a:p>
          <a:p>
            <a:pPr lvl="2"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1600" b="1" dirty="0" smtClean="0">
                <a:solidFill>
                  <a:srgbClr val="0070C0"/>
                </a:solidFill>
                <a:latin typeface="Comic Sans MS" pitchFamily="66" charset="0"/>
              </a:rPr>
              <a:t>After-Sales Service</a:t>
            </a:r>
          </a:p>
          <a:p>
            <a:pPr lvl="2"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1600" b="1" dirty="0" smtClean="0">
                <a:solidFill>
                  <a:srgbClr val="0070C0"/>
                </a:solidFill>
                <a:latin typeface="Comic Sans MS" pitchFamily="66" charset="0"/>
              </a:rPr>
              <a:t>Price</a:t>
            </a:r>
          </a:p>
          <a:p>
            <a:pPr lvl="2"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1600" b="1" dirty="0" smtClean="0">
                <a:solidFill>
                  <a:srgbClr val="0070C0"/>
                </a:solidFill>
                <a:latin typeface="Comic Sans MS" pitchFamily="66" charset="0"/>
              </a:rPr>
              <a:t>Brand Image</a:t>
            </a:r>
          </a:p>
          <a:p>
            <a:pPr lvl="2"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1600" b="1" dirty="0" smtClean="0">
                <a:solidFill>
                  <a:srgbClr val="0070C0"/>
                </a:solidFill>
                <a:latin typeface="Comic Sans MS" pitchFamily="66" charset="0"/>
              </a:rPr>
              <a:t>Suppliers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en-GB" sz="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2">
              <a:buNone/>
            </a:pPr>
            <a:endParaRPr lang="en-GB" dirty="0"/>
          </a:p>
        </p:txBody>
      </p:sp>
      <p:sp>
        <p:nvSpPr>
          <p:cNvPr id="2050" name="AutoShape 2" descr="data:image/jpeg;base64,/9j/4AAQSkZJRgABAQAAAQABAAD/2wCEAAkGBhQSEBUUEhQVFRUWFxoYFhUYGBgWFRYYGBQWFxcXFRcXHCYeFxojGxgYHy8gJCcpLC4sFx4xNTAqNScrLCkBCQoKDgwOGg8PGjEkHiUsLi0yKiwpLCkqLCwtMjQ0LCksNCksKiosLCovKiwsLCwsKiksLC0sLCosLywsLCwpLP/AABEIAOoA1wMBIgACEQEDEQH/xAAcAAABBQEBAQAAAAAAAAAAAAAAAwQFBgcIAgH/xABXEAABBAADAwYFCxAHBwUAAAABAAIDEQQSIQUxQQYTIlFhcQcygZGxFDNScnOSk6Gys9EVFhcjJCU0QkNTVHSCwdLTYmSjtOHi8AhEg6LC4/EYVWOUpP/EABkBAQADAQEAAAAAAAAAAAAAAAABAwQFAv/EAC8RAAICAQMDAgQFBQEAAAAAAAABAhEDBBIhMUFRE/AiYXGhBTKBscEUM5HR8SP/2gAMAwEAAhEDEQA/ANxQhCAEIQgBC8veACSaA3lNfVbneK0Adbrv3o/eUA8QmnOP62+9P8SOcf1t96f4kA7QmnOP62+9/wAyOcf1t96f4kA7QmoMnW33p/iVX5XeEaDZwqeVped0bWkvPkzaeVAXJCw7Ff7Rw3MgfV77aCfIcybj/aLd+Zf76P8AgQG8oWEx/wC0cQdcO49hcwehqV/9SY/RD7//AAQG4oWQ7C8OMuLc5sOFZbRmIdLl0urHR11rzqZ+yLjP0SH4f/IgNFQs6+yJjf0SH4f/ACJuOXmP/MM+GZ/KQGmoWZ/X7jv0dnwzP5SeQ+E6Vvr+CeG8XRPZKR25bDj5AUBoCFH7E2/Di4hJA8PbuPAgjeHA6tI6jqpBACEIQAhCEAIQhACEIQDDFuzSBnBozHtJJDfNRPmSqbRs+6JTZ1yCuApvDq3pygBCEIAXmW8py1mo5burrS61q1W9lY3aDtozsmja3CDNzTgKNA9Ah34xI3jhZ3VrK7XnxLcvqaKOS7zZ35a3VXXevmQERjts4zC4SabFep6jaXDms9kBpJHS46aLlra+1ZMTM+aV2Z7zZPoA6gBoB2Lf/CfisY7Zc4niZGygbZJmJOYANI9iQT5gudEAIQhACE6wMTHE5yB3mvN2pPDRtLwHOytJou6h10gJfkTtPmMbE4mmuPNu7n6a9xynyLZ86xz6j4Uf72PeH+JXHC7RxUjQ6KYSA+LcFMcRpReDpqKtAXLOjOmwkRziAc50Z025xHOIBbZm0DhMdFMw0yZ7YZ28HZ+jFIR7JrqbfU/sC2EFYRtx1w7yPtkNEaEHn49QeBW6QCmt3nQanfu4oBRCEIAQhCAEIQgBCEICHwZ+3T+3HyQnyawsAnlriWnyloVDl8LMhxEsUWCMnNyvjvnSCcjyyyBEQ26vf5VKVkNpdTRkLMvsxSZS71EKBq+fO+6P5Hh+8JH7Njv0IfDn+Sp2s8erDyamhZb9mx36G34c/wAlKQeGOR5pmCBNE1z/AAG/8im1j1YeSS8NB+9cvd/1xrmJbhy65cSYzATRyYXmajzh/O5yelCay5G8HtOv01jWztmumdlbvq+PZ1d6imetyqxohWF/IfEBwaQASM2tjo2RmNiwLB9O5NncmJASCW6b9+nDqU7WefUj5IdCmPraf7Jvx/Qj62X+yb8f0JtZHqw8kOtA8HG0rikiP4hzN7naHzED3ygJeQ+IbdgAN3ngOiXb+OgvRTHJnkviMPO2RwAYei49jwzL8b4z5+o02s9epHyXjnUc6vf1Nd1j4/oXz6mu6x8f0KKZO5HnnUc6vX1OddW34/oTiDk9M8EtGat9cO9KY3IidrSfax7pF8/Gt8i8Udw9C592u0tGU7xLED8PGugo9w7h6FB6PSEIQAhCEAIQhACEIQENgZ808+pOV4buqqY3QdY7e1ZTs/ZIe/EHNIC7F4nxXvaLGIeBo0gbgFrcDAJ5a4lpPflCyfCymMYh4uhisVY63eqXAUTuoNN1p5V6jJRtvwZtT+QcS8jBlIF68DKa32bGaj1pB/IiNgtwsdeY9XYfoV/5PPjdho3hocXtBcSA43xbruo6V2Kv8pMSxmKbEwUHNzOHBp1rThYANdvao9eSUZOqdfcxSxpRUr6138kBHyOhdoGnst518lpVvI2NuosdvOOGh4XatOx+S0WIYZHmQODi0ZXlooAEbu86prsbYBmmmhna5rYg0OdHippW846niOnsbqGkONbszevT1LLO3SR08Wl0rgnOU771VfoUXlZsqKLB4gtLs/N0AXOc2ucjvU6Dc2v8FTvBjgxJinglwqIkFri0+Owb267iVpHhHwDYcHio2Xla0AWSTq6M6nis78FcZOKky+NzLsp4Al8Ysg6VRO/ya0pu5JsqcEscoxb7/Xqaa3kmHU63ntMrrq7rV11ab/WK0klwuyTWcnr45t538fIrJyPxbJZJcwssrK069Ek26uPDutP+V87I8OZA2nAgNoBuYk6t7dLPkVb1D2Oaqlf2MOyOxz3cK+/gpDeSUBPin35A+MpX6yIvY6e3O7r3qc2Ps1mJe1kmYNLS45SQbAveErtbYDsPPDHC1zmyvaxn3XMyTQF0jsgYW5WMBN5uobyAbJ5ZX8KVG7T6bTyheWUr+VVX6ldxHJqLc4uN/wDyuN8KOvUSPKneF5Ec4yxzjhf40pFkG7ALutT22OTcWGyujLyXkg5nF24XxSmC2g9mHdlbZa05N3SPSNX3qvPqvQ08s0lddl9a/nkrnpoPOseOTp9L69L7AzkqTq5vAaZ+Ot8e5fGbCYXZWgk7hqR57KQ5D8qJ8RDJ6ojcxzT0czchO+wBxAIGvbxpSmFxdSi9CS7yaG/SvGm1HrQcq5Tryi3LgeOai2xNvI8+w/5/8UjitgmMAkPAJ1p510/olVzFY+TESyufI9r2OdlGcsYxjTubR8b00VYtl7WkmwcZksvsgniQMwDj20r9xDxquGzN+U7Q2dzRuE0VfDR9a6Bj3DuHoXPXKt/3Y8f1iP56NdCx7h3D0Lwy9dD0hCFBIIQhACEIQAhCEBD4SfNPPu0c1uhvc0b+o9izjZ+FL45wBd4vFDy+qpK/d51o+Ew4biJ6/Gc1x3bywXu7lQ9hkCLEFxoDFYsk9Q9UyI0mmmeJxUo7WIQ4fExNLGCRguyG6EkgDUjU6JGDZzw7nHteLvpHVxJB853nyJR3KDCmJ8oL6jfllaGO5yLfTns35O0X6U8j2pCZmxsdbpGc5G6iWStFWWP3HKN7TRWKGgxRkpc8dOWc6P4bhhJS546W3RL7F2tzDCzm3vBdYykE2WgEdI2fFJ0Smy9qtgEgZBiCZJXzOLshJfI6yBRGg0AHUAo+d7by5XOdQsNF1d1xHUdOxJuiA3wygcbaK+UtjnHydRRdEB4SsRzmCxLzTcwByk9LR8Y001qte8Kh+B1t4uWvzDvnIlffCGxp2ZK5o3NoaUR9saCDeo1FeRUbwLfhsvuDvnYl6T7nmuKNGbs6aOTnY2uBOanCjVgg11HeLSM+AxEpHOCV5G4vJNefcn821MOMQIHuqR1ltg5XEb2Nfuz9hpNG8ocMIXSZn1E/JK0sdzkJus0kY1DdPGF/EVgl+H4ZN3fLurdHNl+GYZXd8u6t0Sexp+akbIA52lVdaFoGl6dRtSku1mOxEeIMGILo43sYOhkqQsLnb/G6AF3utMZHtDbOoNZQ3Um91en/AMWkeavUQyntyivlLa5RXB0oxaXA/wBsbTM+Uc25mWz0qs2K0AsUmrOac1rZYXyGMkjKRls/jFpcLdWg38aRhSwkjKWneQ4Ueq9546eZSEewjIAdKO6//CPJBR5fHT5e7PE8W58kdgsRlydHEMIGV/Qjcx+Z15rJJYQbF9u46FPJB+Nx7L4615LPxprHBCX5WYjD5iQGgSW7MXZQAOu9KUoI+Gg3g9/k7VGKMIR2Y1S8IsnjlF7p3fl3/JDYnZQe7M6Ik8SOJ7aOpT2BpFNy5QNw3UNwoJzHhhvdkvvc4V35R6OC9OhAADXAfHw6iraZ43J9zIeVJrHvb1YiMf2sa6Nj3DuHoXNnKt/3zeP6zH87Guk4vFHcPQvBYekIQgBCEIAQhCAEIQgI2P1+T9n5IWdbGwwljmjddPxeKaa0NHFSbjwK0Znr0n7PyQs82A8tbK4aluMxRo7tMVIiIfQbbT5IsbC6Jr5Gxl2d4DgOcI3c46rc3TcTSidm5zj2ve5zqYWNzVkY0N8WNgADN28b1b8bi3Sj1ptdXODr423/AFSj4cF9sBLQ0jtzb9OAWq8e1+Tnx/qPU5/L9TxjsW9j8zRdkNPvSR+/zJPFbbly+Lw607xEUmcZcpaHB7o3GmyZQQA7TpN6Q07N6+YgSvY5rYYYyap7HZXxkO/FJbodO3QrnNST4Ok1fchOXAI2ZiQd4zX388LVJ8C5+7JfcHfOxK8cuGk7MxLnGy5uY6aWZWE11DVUfwLj7sl9wd87EroqkkJO22am7ky0P9UMc8SuBIdYOQuFEsBacp7VT9sbLMURhbJKWF+d4zAmR13cz6zSD+iStA+qL8mQRg5RV58pI4aEHVRGJwZddxgfth3oGq1Y3jr4jm5f6jd8HT6ikzyYmZRbqsCuIiedwSEO25cvi/H/AIJ7LG5rQWHK4bnbqtpbd8NDv4b14w5ka1rTBh3loALnGzIRQLnEN38TuWGalutHR6pciWzcS57s7hV5wPJzf7/QpxmLaxsWYydMkWPFZRJtx/FChsJDJfTOgLixoOYNDzeUUPFFaN7+tOWSv6LC0PA1Bc4MHXrpR3n4ln1GnWXFtkr5T+5bjybJX8hzDyVaJAeedzYIcGUM13mH23eRYHDdxSWKxtNflskPI136PIN+ZenbUkH5Ov8AiA9fANSQZxoakk95NldKOWUskZ5HdV/j3+pkyY0sco411sfbO2gDHq8MI3gmj39qZYbGl0p06OpHn07ks0ObYEbfhBW4jq7V8iYb8UNPfm9C84tPhwzy5Izb3dE+3NlHq6jIscJwpR78f7Mi5TabVe0cMTGP7Ri6bi8Udw9C5f5Tv+/D/wBaj+cYuoIvFHcPQvBtPaEIQAhCEAIQhACEIQEe315/7PyQs52RimxwYl7/ABWYrFuPcMTItGb68/8AZ+SFnvJyJrxIx7Q5rsbiQ5pFgg4qTQg7wobpNgh3cvMMT62//k+lPtjcrIZ5BGxrmuNkWAQa1I0Ohr0K5xclsHX4Nh/g2dftUhtPYWHhjL4oIWPBADmsaHCzRogA7lkhqNzSLGo10IbEYpxkMccJlc1oe7psY1rSSG26QgEmju6l4ME916jN9XP4e+zTN8S+bFk+7p7yaRQG37m/bJekP6Q4bu8K4Ry9Ibt49t6VsK64M15a4xsuyJntsAxjQ7wedYCD2gghUbwK/hsvuDvnYlZ9sSXsOf2rv7yFVvAwfuyX3B3zsSEGhbU5ZYeKV0bmucWGiRlq+IFlNmcvMMD628Dr6P0q8YHk9hXta5+Hhc5zbc5zGkkk6kkjUp2OSmD/AEXD/Bs/hWF6nlltR8FfxWODI2uALy4taxrdC5zzTAL0HlSToZ95wf8Ab4er6vG3prtWSn4cDQeq4AK4ATCgFcMK+owBzYrSm+tir0bu3dw46BbitIreDxJzuifGYnhoeBmY8FjiQHNcwkHVpFdib4rarTLzLYnyu0sNodR36UNRZ0GqW2tN98zX6Kz5+VLcg8Sx+JxzbAkZIwGvGEboGFhPCsxk3irDUIGWMxxgAdLhZGNJrNbHC7IIthIBsHQ1dJ1jtqRxQGZ1lgAdpvN1XpCmNvGSPA4j1Y+FzGxPJc0PBNNcQSCaBzbhuzZa1pVHD7TLcDFI4AkxREjhbmtuvKVDU5KsauXZeX2RNwi7n+Vdfp3Jp+IaI2PdGWl4aQzolwzbtQavsSmDxINdEtzDM2wBbbqxXb1qpTYeeXGsOIqMvjpjCNWxtAyZm0Os+Yg6ghTeCwbo5czn5i4Vurq7dw6uqq0WJvUYsyhk7/Tp9VZ6lHf8eL8vftz34dPwZRymf9+3/rTPlsXU0HijuHoXKXKN/wB/X/rTPlsXVsHit7h6FuPJ7QhCAEIQgBCEIAQhCAj2+vP/AGfQFnGwpC1srm724zFEd4xUi0gevP8AJ6Asz2NMGsnJ3DFYsnuGJkJUOq5BPs5SygDSAb9C54I146pLE7blmGRwjAsElhcbrUCyVDQ7SfIAY4c4O+pKLesOtlZhxAJ3hKYPagc7K5mU5S4dIO3ODSDoKNkdazQWG/h/ktljmuojjtmSc7z0OIELyA1wIY4ENJc008EAgk0RrqV4DMb/AO4N95Bfk6Cn8LC2TQk3dAAWSncmx2tFlxob9xrvo6LZtZVTKHypwAh2RPGDmDYx0t9kysJJPWSSqb4GvwyX3B3zkSv/AC/I+p2KAN0wa/8AFjWfeB51YyX3B3zkSgGy4fbksYyjmqaNC8ubx3aGrSv10zcBCfauc4jtq1BzbU+2FjGZnCtM2UmwD0egbABFkkb0nJtV0frsOTcT9sDjRNWBlAdW+rWNrBb4/ct9PJQvtHZ5ljAz825rmvbJerXsdma7XtTNsWNAAGPaANAObgAA7Bk0HcpuJwJomh1qQj2K0gGzru0AvuF6rYlZUkyt7P2e8Sulmn5+QtDLpoDWNJIAawAb3E2ojFclXtxxxeHxMmGlcAHFuUtNACiHCiCAOibGlq34qNrDQdfAg6EJfB7ObIAS42b0AvTt1XpRb4PMnt6lI5QbBxONYGYnHufGCCY2NiYCbJtwY0ZqNnW6JU2/ZLThxCCGhrWhpJ3ZKy6nfVBWOXYbGiy4110K9KinSAEjqv4uKmpQakebU+Cvs2PIJ+efiBI+qskXo0Buo3UAKU1h43E258ZoUA2viA3p7HhmuFizW8jUfJ/1abOmAdQoit4N+Q6BeMv/AKz9SfL6e+xZBuENkehi3KA/f1/60z5bV1fh/Eb3D0Lk7bp+/jv1pvy2rrHDeI32o9CgCiEIQAhCEAIQhACEIQDD8s7yegLJMNLTMQP6zi/7xKtc/Ku7h6AsdwlF04Jyj1XibNXX3RJwG9RJWmiU6aY1BkYwXJK3M4FpDp2hzCLLj0D0iCNNO9PoS5soLs4tri3NzvSZnZkf9sG+jrXWF5dhx0vtsVFwcehLqWhrW9woAVu6KcTPzamSMkDQNjLCbIGprqF7+A8mSOCSkma554yT+YrgcZJ6oe1jhboqjvdnzCxfC2gt7yFO4nHyhuviMzBxMZYC0RVQui5zn3QOo391WD+lvAHEluau4AhLS4t5GssbqGgySX3C9AuxHLBJJoiGXGopNETtrEOdsrE5zbubs/8A2I6+KlUfBS+sVJ7ifnI1b+UR+9+Kv80PnolTPBk6sTJ7kflxrLJ3JsyydttF8lzGZzg54YKzlvO2y2CqyCtTvSTXSOhzF0jmgHO8uncGOLxkF5Q0giwbHHyp6+AW1wlYCLcA5jyQXMykdEU7TTX4l6h0j5sSw5fc3k6mzTnAlYJYJXx76mxaiNK+wbSxbg0Fh1zi+6zYVmZjJunRzCQvLMsZdbcp5sZtzd4BrxcptVWV1bjdHQ1v7wUuzFOAoTRgHeCx+/yXYXWxZIxjTK8WSCjUhTEbQe7FODiCGxsBI3GQNaHkHjqDrx38UvsTFyc5K2y4ZmEMGjiwNdnawjjmLHV/RKjmvJcbIPa0EA9uuqVj0FiSNps6Oa4nsojfx+LrVuPPCM22uGq/b/Rz9ep5P7P344r9Sa2ltSXmHuLOa6JaASXW7TJlsC6Nk9QaBxUTh5nOirVzjG7QAkk82dwGtk9S+OxLn1mmj1Au2PsbtON1r5vImzry6Eg9Y3hNRmhOKUEZ9LjzRk3lr3+gxZylcXOMj5InNzBrA4tbHoWghtA3rfeLvgHmx9pSyAPlBtwrPlLQ/KXURYFmiL/1XrH4OOZwdK6GRzQAHOZPmIG7OQ/U+fvTjEYlznDM9r69hmocKGYmgBwbpqsJuMt2wfv0f1pny2rrLC+I32o9AXJW0j9+D+ss+W1da4X1tvtR6AhIqhCEAIQhACEIQAhCEAx/LO7h6FikUtSYgf1rE/3iRbX+Wd3BYVDjObxUx9jjJz/+h6iT2ps8zltTZLeo5PzUnvHfQvErHMFuY5ve0j0hWCfa7BhYpmvJLnOa/qaRuHYa17b7FBbX5QB8ZZdkkfEViWr+NRa6138mCOui5qFda+55hY595GudW/K0urvoJRuCk/Mye8d9CkOQ0/OnmcxbeZ9gXuDevRW3EbKDWOc2ZzsrXOIyV4oJo66HTdvXY9GKrdKm+ehc8023tjaXzMw5SzA4DEty5S2Gnb7J9URakHdQ0odSpHg9fWJf7kflsVx5U4kvixpIIJhGh0PruHVH5GPqd3uZ+UxZ5x2ycfBohLdFS8mmRxPcLax7h1hpI+IL0cLINTG8D2jvoUpyX2mySJzC4h0cRcxoGri3U0OPXQ7epIHlQ0fjebX0LnT1mzt57+Dn5NfGHVefsRrJS4gAEk7gNSe4BLeoZfzUnvHfQmOyNq5Js/Y7yWtQ+oo4zOB4DJv7tdf3cdF14Y4uCnJ1fy8f9NUs0t22Eb4T6+f+GeyPyZg+MtLgMubM0t1FkDTN1a9aImOeCWxucN1tDnAHTXQfF2p3y3lLH82SSGO8YigbY0mvP8SV5O7SJiY268YDUa0bNC7J1Gm88FZDSuU3FPtfv/JVk1WzGptd6oYeo5fzUnvHfQkGy2aGpOgA1J7AFYcTtKQPdTSGsIa7MWB2YMFjxqodfk3769sTagbjQ87szz3WHfSqdRjWHH6t8c/b37Rfp8jzZPSrnj7+/wCOo4+p835mX4N/0JKdj2eOxzb3Zmlt91hT+2+UuJJYzCOjBcHFz3figFoFA954FMeU22TJg4cxt1sJNbzzRs+UrlY9fCclFdzrZdBPHByfYyHGm9rX/WWfLaut8J62z2o9AXIspvaQP9YZ8tq65wnrbPaj0BbzALIQhACEIQAhCEAIQhAMT687uasGiI9VYrNu9VTDyc+8lbyfXndwWUYnwc44TzOYyBzXzyyNcZywkPkc8W3mjRogb15ktyaPMo7k0wwGNZDeR3Rd4zXRucx1braW0a6969bQxjZpedNZjp0WFoAA7RqfKSnEPJTarQAGQUNw9U6DUnS4e0rzPyP2m826KAn9ZPDuhWLHolCvidJ3XtGHHoYwrl0ndDzY80TQX5nxzA01zW5wWkC2kURe9PJ9tvIc0zOe0ijmjLd+nBvV2qIi5H7Tbuig33+FHf8AApebk5tV4p8cDuOuJ4+SBdiGocUk0n9UesmkU22pNX4ftEByrkb6gxQb+bHX+fi61m3JH8I/ZPxOaVpXK3k7i4Nn4p+IjiYwxgWyYyGzPFQy823SgdbWV7I2lzEhflz20trNl3kG7o9SolJyk2+5rhBQiorsqNWwEjBleHOa9uthrrBveC0KUx21mzRCNwZQdmtsRa5zuJNCrPGqvis2w3hEfH4kRb11Lv8A+RLyeE6RwoxEi79cA9Ea5j0Ke6pOn29owvQRe7l89i/7NERcGzBxjIo5d400OnUp9+2nDxMQ8i9AYasd+RY3H4RC02IT8L/kTuPwrygACM0Nw50Gtb4xLsY8zgtvDXzVl2XTLI7TafydGg47GtdIXk252804dQGh7BwTSFzMxeCWu68riR2tIBo9u8dhoqgP8It/7v8A2v8A217h8JbmeLBR3eu/TGrIaqUZua7qv0Kp6JSxLG5Ph3fF3z8vmaGcYwxuYXaENoBjwBoM1AN3uO88d/FRT8ZQqtBw40P3qqTeFGR4p0RI90H7o00+v7W+Y/tf8ir1WZ6iGyXTnp8y3QaZaPL6sW27T5+TLrEY3udzjpQ1wADQ1zS0WCcrmizdBO9s4uEwtjjJPkcAGhpaBbhqdfiVIHhRlAAEZoCgOcaaHZcSa4jl6X+NDqTd85/21w8f4bDHkjNN8duK/Y7uo/EJ5000lf1/lkOPw9vu7PltXXeE9bZ7UegLkDD4jnMYx9Zc0zDV3XTbxoWuv8H62z2o9AXVOaLIQhACEIQAhCEAIQhARwkueQa6BvAgag7juPkS6TPrru4JRACEIQAglC8PCApnhilrY8+/XINAT+Uada3DTeezrXNS6R8K7fvRiSTr0dL3fbm8O5c3IAQhCAEIQWE6DeUAm7EAdq+slB+hPsHsx4iJbEHuzgajNTcpO7hZ49i+43Yr84IaGW1pI3AOLQTpw667UAzQhCAEIQgHGznVNEeqRh01PjjcBvXY2BdcTD/Qb2HxRwXHmyReIh91j+cauxMJ62z2o9AQCyEIQAhCEAIQhACEIQDHEdGUHg4V5QlEtPAHij/iD1hR887ovGBcOtoJPmAJQDpCjPq+z2Mnwcn8K+HlDH7GT4OT+FASiFFfXHH7GX4OT+FfPrkj9jL8FJ/CgE+W+x/VWz8RC3xnxnL7YC2/GAuUHsIJBBBBog7wRoQe1dZ/XJH7CX4KT+FZry75AYfGSGfD87DK7xhzMjo3nrIDbB7R5jvQGKIVuk8F+MB0DD25Z2/E6IJM+DTGexb/AGn8tAVVemPogjeFZ/sbYz2DfNL/AC19Hg0xvsB5pP5aAb4HacJHSJYeOhI8hH70jtPbDMpbFZJ3vIrTjV632p99jPG+wHmk/lo+xpjfYDzSfy0BVUK1fY0xvsB5pP5aPsaY32A80n8tAVVCtX2NMb7AeaT+WpHZPgexkzwHFsY4ktk/6mtHxoCF5AbEditowRtFhrw9x6msIOveaHlXWbG0AOpVTkH4PYNmxnJ05HePId5+gb/P2km2IAQhCAEIQgBCEIAQhCATlfwG8rw2NeyNV9pAeKRS90ikB4pFL3S+UgPJURisQXHTQenvUrObaUx5hAR/NI5pSHMI9ToCP5pHNKQ5hAw6AYCDsXwwqUESHQ2gIvmkc0pDmEep0BH80vojrcn/AKnR6nQCmzsWbyu8hUkoqOGiO9SoQAhCEAIQhACEIQAhCEB8pFL6hAfKRS+oQHykUvqEB4LNF45pLIQCPNI5pLIQCPNI5lLIQCPMo5lLIQCPNI5pLIQCPNI5pLIQCPNJZCEAIQhACEIQH//Z"/>
          <p:cNvSpPr>
            <a:spLocks noChangeAspect="1" noChangeArrowheads="1"/>
          </p:cNvSpPr>
          <p:nvPr/>
        </p:nvSpPr>
        <p:spPr bwMode="auto">
          <a:xfrm>
            <a:off x="63500" y="-1079500"/>
            <a:ext cx="2047875" cy="2228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194" name="Picture 2" descr="http://4.bp.blogspot.com/-Xn2Uplkbk-A/Ta939iJ4IDI/AAAAAAAAAQo/sAS9qIxrQaY/s1600/Coca-Cola_Akumin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780928"/>
            <a:ext cx="2188379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Comic Sans MS" pitchFamily="66" charset="0"/>
              </a:rPr>
              <a:t>Product Range</a:t>
            </a:r>
            <a:endParaRPr lang="en-GB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Product Range</a:t>
            </a:r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: A group of similar products made by a business, like a number of different soap powders.</a:t>
            </a:r>
          </a:p>
        </p:txBody>
      </p:sp>
      <p:sp>
        <p:nvSpPr>
          <p:cNvPr id="2050" name="AutoShape 2" descr="data:image/jpeg;base64,/9j/4AAQSkZJRgABAQAAAQABAAD/2wCEAAkGBhQSEBUUEhQVFRUWFxoYFhUYGBgWFRYYGBQWFxcXFRcXHCYeFxojGxgYHy8gJCcpLC4sFx4xNTAqNScrLCkBCQoKDgwOGg8PGjEkHiUsLi0yKiwpLCkqLCwtMjQ0LCksNCksKiosLCovKiwsLCwsKiksLC0sLCosLywsLCwpLP/AABEIAOoA1wMBIgACEQEDEQH/xAAcAAABBQEBAQAAAAAAAAAAAAAAAwQFBgcIAgH/xABXEAABBAADAwYFCxAHBwUAAAABAAIDEQQSIQUxQQYTIlFhcQcygZGxFDNScnOSk6Gys9EVFhcjJCU0QkNTVHSCwdLTYmSjtOHi8AhEg6LC4/EYVWOUpP/EABkBAQADAQEAAAAAAAAAAAAAAAABAwQFAv/EAC8RAAICAQMDAgQFBQEAAAAAAAABAhEDBBIhMUFRE/AiYXGhBTKBscEUM5HR8SP/2gAMAwEAAhEDEQA/ANxQhCAEIQgBC8veACSaA3lNfVbneK0Adbrv3o/eUA8QmnOP62+9P8SOcf1t96f4kA7QmnOP62+9/wAyOcf1t96f4kA7QmoMnW33p/iVX5XeEaDZwqeVped0bWkvPkzaeVAXJCw7Ff7Rw3MgfV77aCfIcybj/aLd+Zf76P8AgQG8oWEx/wC0cQdcO49hcwehqV/9SY/RD7//AAQG4oWQ7C8OMuLc5sOFZbRmIdLl0urHR11rzqZ+yLjP0SH4f/IgNFQs6+yJjf0SH4f/ACJuOXmP/MM+GZ/KQGmoWZ/X7jv0dnwzP5SeQ+E6Vvr+CeG8XRPZKR25bDj5AUBoCFH7E2/Di4hJA8PbuPAgjeHA6tI6jqpBACEIQAhCEAIQhACEIQDDFuzSBnBozHtJJDfNRPmSqbRs+6JTZ1yCuApvDq3pygBCEIAXmW8py1mo5burrS61q1W9lY3aDtozsmja3CDNzTgKNA9Ah34xI3jhZ3VrK7XnxLcvqaKOS7zZ35a3VXXevmQERjts4zC4SabFep6jaXDms9kBpJHS46aLlra+1ZMTM+aV2Z7zZPoA6gBoB2Lf/CfisY7Zc4niZGygbZJmJOYANI9iQT5gudEAIQhACE6wMTHE5yB3mvN2pPDRtLwHOytJou6h10gJfkTtPmMbE4mmuPNu7n6a9xynyLZ86xz6j4Uf72PeH+JXHC7RxUjQ6KYSA+LcFMcRpReDpqKtAXLOjOmwkRziAc50Z025xHOIBbZm0DhMdFMw0yZ7YZ28HZ+jFIR7JrqbfU/sC2EFYRtx1w7yPtkNEaEHn49QeBW6QCmt3nQanfu4oBRCEIAQhCAEIQgBCEICHwZ+3T+3HyQnyawsAnlriWnyloVDl8LMhxEsUWCMnNyvjvnSCcjyyyBEQ26vf5VKVkNpdTRkLMvsxSZS71EKBq+fO+6P5Hh+8JH7Njv0IfDn+Sp2s8erDyamhZb9mx36G34c/wAlKQeGOR5pmCBNE1z/AAG/8im1j1YeSS8NB+9cvd/1xrmJbhy65cSYzATRyYXmajzh/O5yelCay5G8HtOv01jWztmumdlbvq+PZ1d6imetyqxohWF/IfEBwaQASM2tjo2RmNiwLB9O5NncmJASCW6b9+nDqU7WefUj5IdCmPraf7Jvx/Qj62X+yb8f0JtZHqw8kOtA8HG0rikiP4hzN7naHzED3ygJeQ+IbdgAN3ngOiXb+OgvRTHJnkviMPO2RwAYei49jwzL8b4z5+o02s9epHyXjnUc6vf1Nd1j4/oXz6mu6x8f0KKZO5HnnUc6vX1OddW34/oTiDk9M8EtGat9cO9KY3IidrSfax7pF8/Gt8i8Udw9C592u0tGU7xLED8PGugo9w7h6FB6PSEIQAhCEAIQhACEIQENgZ808+pOV4buqqY3QdY7e1ZTs/ZIe/EHNIC7F4nxXvaLGIeBo0gbgFrcDAJ5a4lpPflCyfCymMYh4uhisVY63eqXAUTuoNN1p5V6jJRtvwZtT+QcS8jBlIF68DKa32bGaj1pB/IiNgtwsdeY9XYfoV/5PPjdho3hocXtBcSA43xbruo6V2Kv8pMSxmKbEwUHNzOHBp1rThYANdvao9eSUZOqdfcxSxpRUr6138kBHyOhdoGnst518lpVvI2NuosdvOOGh4XatOx+S0WIYZHmQODi0ZXlooAEbu86prsbYBmmmhna5rYg0OdHippW846niOnsbqGkONbszevT1LLO3SR08Wl0rgnOU771VfoUXlZsqKLB4gtLs/N0AXOc2ucjvU6Dc2v8FTvBjgxJinglwqIkFri0+Owb267iVpHhHwDYcHio2Xla0AWSTq6M6nis78FcZOKky+NzLsp4Al8Ysg6VRO/ya0pu5JsqcEscoxb7/Xqaa3kmHU63ntMrrq7rV11ab/WK0klwuyTWcnr45t538fIrJyPxbJZJcwssrK069Ek26uPDutP+V87I8OZA2nAgNoBuYk6t7dLPkVb1D2Oaqlf2MOyOxz3cK+/gpDeSUBPin35A+MpX6yIvY6e3O7r3qc2Ps1mJe1kmYNLS45SQbAveErtbYDsPPDHC1zmyvaxn3XMyTQF0jsgYW5WMBN5uobyAbJ5ZX8KVG7T6bTyheWUr+VVX6ldxHJqLc4uN/wDyuN8KOvUSPKneF5Ec4yxzjhf40pFkG7ALutT22OTcWGyujLyXkg5nF24XxSmC2g9mHdlbZa05N3SPSNX3qvPqvQ08s0lddl9a/nkrnpoPOseOTp9L69L7AzkqTq5vAaZ+Ot8e5fGbCYXZWgk7hqR57KQ5D8qJ8RDJ6ojcxzT0czchO+wBxAIGvbxpSmFxdSi9CS7yaG/SvGm1HrQcq5Tryi3LgeOai2xNvI8+w/5/8UjitgmMAkPAJ1p510/olVzFY+TESyufI9r2OdlGcsYxjTubR8b00VYtl7WkmwcZksvsgniQMwDj20r9xDxquGzN+U7Q2dzRuE0VfDR9a6Bj3DuHoXPXKt/3Y8f1iP56NdCx7h3D0Lwy9dD0hCFBIIQhACEIQAhCEBD4SfNPPu0c1uhvc0b+o9izjZ+FL45wBd4vFDy+qpK/d51o+Ew4biJ6/Gc1x3bywXu7lQ9hkCLEFxoDFYsk9Q9UyI0mmmeJxUo7WIQ4fExNLGCRguyG6EkgDUjU6JGDZzw7nHteLvpHVxJB853nyJR3KDCmJ8oL6jfllaGO5yLfTns35O0X6U8j2pCZmxsdbpGc5G6iWStFWWP3HKN7TRWKGgxRkpc8dOWc6P4bhhJS546W3RL7F2tzDCzm3vBdYykE2WgEdI2fFJ0Smy9qtgEgZBiCZJXzOLshJfI6yBRGg0AHUAo+d7by5XOdQsNF1d1xHUdOxJuiA3wygcbaK+UtjnHydRRdEB4SsRzmCxLzTcwByk9LR8Y001qte8Kh+B1t4uWvzDvnIlffCGxp2ZK5o3NoaUR9saCDeo1FeRUbwLfhsvuDvnYl6T7nmuKNGbs6aOTnY2uBOanCjVgg11HeLSM+AxEpHOCV5G4vJNefcn821MOMQIHuqR1ltg5XEb2Nfuz9hpNG8ocMIXSZn1E/JK0sdzkJus0kY1DdPGF/EVgl+H4ZN3fLurdHNl+GYZXd8u6t0Sexp+akbIA52lVdaFoGl6dRtSku1mOxEeIMGILo43sYOhkqQsLnb/G6AF3utMZHtDbOoNZQ3Um91en/AMWkeavUQyntyivlLa5RXB0oxaXA/wBsbTM+Uc25mWz0qs2K0AsUmrOac1rZYXyGMkjKRls/jFpcLdWg38aRhSwkjKWneQ4Ueq9546eZSEewjIAdKO6//CPJBR5fHT5e7PE8W58kdgsRlydHEMIGV/Qjcx+Z15rJJYQbF9u46FPJB+Nx7L4615LPxprHBCX5WYjD5iQGgSW7MXZQAOu9KUoI+Gg3g9/k7VGKMIR2Y1S8IsnjlF7p3fl3/JDYnZQe7M6Ik8SOJ7aOpT2BpFNy5QNw3UNwoJzHhhvdkvvc4V35R6OC9OhAADXAfHw6iraZ43J9zIeVJrHvb1YiMf2sa6Nj3DuHoXNnKt/3zeP6zH87Guk4vFHcPQvBYekIQgBCEIAQhCAEIQgI2P1+T9n5IWdbGwwljmjddPxeKaa0NHFSbjwK0Znr0n7PyQs82A8tbK4aluMxRo7tMVIiIfQbbT5IsbC6Jr5Gxl2d4DgOcI3c46rc3TcTSidm5zj2ve5zqYWNzVkY0N8WNgADN28b1b8bi3Sj1ptdXODr423/AFSj4cF9sBLQ0jtzb9OAWq8e1+Tnx/qPU5/L9TxjsW9j8zRdkNPvSR+/zJPFbbly+Lw607xEUmcZcpaHB7o3GmyZQQA7TpN6Q07N6+YgSvY5rYYYyap7HZXxkO/FJbodO3QrnNST4Ok1fchOXAI2ZiQd4zX388LVJ8C5+7JfcHfOxK8cuGk7MxLnGy5uY6aWZWE11DVUfwLj7sl9wd87EroqkkJO22am7ky0P9UMc8SuBIdYOQuFEsBacp7VT9sbLMURhbJKWF+d4zAmR13cz6zSD+iStA+qL8mQRg5RV58pI4aEHVRGJwZddxgfth3oGq1Y3jr4jm5f6jd8HT6ikzyYmZRbqsCuIiedwSEO25cvi/H/AIJ7LG5rQWHK4bnbqtpbd8NDv4b14w5ka1rTBh3loALnGzIRQLnEN38TuWGalutHR6pciWzcS57s7hV5wPJzf7/QpxmLaxsWYydMkWPFZRJtx/FChsJDJfTOgLixoOYNDzeUUPFFaN7+tOWSv6LC0PA1Bc4MHXrpR3n4ln1GnWXFtkr5T+5bjybJX8hzDyVaJAeedzYIcGUM13mH23eRYHDdxSWKxtNflskPI136PIN+ZenbUkH5Ov8AiA9fANSQZxoakk95NldKOWUskZ5HdV/j3+pkyY0sco411sfbO2gDHq8MI3gmj39qZYbGl0p06OpHn07ks0ObYEbfhBW4jq7V8iYb8UNPfm9C84tPhwzy5Izb3dE+3NlHq6jIscJwpR78f7Mi5TabVe0cMTGP7Ri6bi8Udw9C5f5Tv+/D/wBaj+cYuoIvFHcPQvBtPaEIQAhCEAIQhACEIQEe315/7PyQs52RimxwYl7/ABWYrFuPcMTItGb68/8AZ+SFnvJyJrxIx7Q5rsbiQ5pFgg4qTQg7wobpNgh3cvMMT62//k+lPtjcrIZ5BGxrmuNkWAQa1I0Ohr0K5xclsHX4Nh/g2dftUhtPYWHhjL4oIWPBADmsaHCzRogA7lkhqNzSLGo10IbEYpxkMccJlc1oe7psY1rSSG26QgEmju6l4ME916jN9XP4e+zTN8S+bFk+7p7yaRQG37m/bJekP6Q4bu8K4Ry9Ibt49t6VsK64M15a4xsuyJntsAxjQ7wedYCD2gghUbwK/hsvuDvnYlZ9sSXsOf2rv7yFVvAwfuyX3B3zsSEGhbU5ZYeKV0bmucWGiRlq+IFlNmcvMMD628Dr6P0q8YHk9hXta5+Hhc5zbc5zGkkk6kkjUp2OSmD/AEXD/Bs/hWF6nlltR8FfxWODI2uALy4taxrdC5zzTAL0HlSToZ95wf8Ab4er6vG3prtWSn4cDQeq4AK4ATCgFcMK+owBzYrSm+tir0bu3dw46BbitIreDxJzuifGYnhoeBmY8FjiQHNcwkHVpFdib4rarTLzLYnyu0sNodR36UNRZ0GqW2tN98zX6Kz5+VLcg8Sx+JxzbAkZIwGvGEboGFhPCsxk3irDUIGWMxxgAdLhZGNJrNbHC7IIthIBsHQ1dJ1jtqRxQGZ1lgAdpvN1XpCmNvGSPA4j1Y+FzGxPJc0PBNNcQSCaBzbhuzZa1pVHD7TLcDFI4AkxREjhbmtuvKVDU5KsauXZeX2RNwi7n+Vdfp3Jp+IaI2PdGWl4aQzolwzbtQavsSmDxINdEtzDM2wBbbqxXb1qpTYeeXGsOIqMvjpjCNWxtAyZm0Os+Yg6ghTeCwbo5czn5i4Vurq7dw6uqq0WJvUYsyhk7/Tp9VZ6lHf8eL8vftz34dPwZRymf9+3/rTPlsXU0HijuHoXKXKN/wB/X/rTPlsXVsHit7h6FuPJ7QhCAEIQgBCEIAQhCAj2+vP/AGfQFnGwpC1srm724zFEd4xUi0gevP8AJ6Asz2NMGsnJ3DFYsnuGJkJUOq5BPs5SygDSAb9C54I146pLE7blmGRwjAsElhcbrUCyVDQ7SfIAY4c4O+pKLesOtlZhxAJ3hKYPagc7K5mU5S4dIO3ODSDoKNkdazQWG/h/ktljmuojjtmSc7z0OIELyA1wIY4ENJc008EAgk0RrqV4DMb/AO4N95Bfk6Cn8LC2TQk3dAAWSncmx2tFlxob9xrvo6LZtZVTKHypwAh2RPGDmDYx0t9kysJJPWSSqb4GvwyX3B3zkSv/AC/I+p2KAN0wa/8AFjWfeB51YyX3B3zkSgGy4fbksYyjmqaNC8ubx3aGrSv10zcBCfauc4jtq1BzbU+2FjGZnCtM2UmwD0egbABFkkb0nJtV0frsOTcT9sDjRNWBlAdW+rWNrBb4/ct9PJQvtHZ5ljAz825rmvbJerXsdma7XtTNsWNAAGPaANAObgAA7Bk0HcpuJwJomh1qQj2K0gGzru0AvuF6rYlZUkyt7P2e8Sulmn5+QtDLpoDWNJIAawAb3E2ojFclXtxxxeHxMmGlcAHFuUtNACiHCiCAOibGlq34qNrDQdfAg6EJfB7ObIAS42b0AvTt1XpRb4PMnt6lI5QbBxONYGYnHufGCCY2NiYCbJtwY0ZqNnW6JU2/ZLThxCCGhrWhpJ3ZKy6nfVBWOXYbGiy4110K9KinSAEjqv4uKmpQakebU+Cvs2PIJ+efiBI+qskXo0Buo3UAKU1h43E258ZoUA2viA3p7HhmuFizW8jUfJ/1abOmAdQoit4N+Q6BeMv/AKz9SfL6e+xZBuENkehi3KA/f1/60z5bV1fh/Eb3D0Lk7bp+/jv1pvy2rrHDeI32o9CgCiEIQAhCEAIQhACEIQDD8s7yegLJMNLTMQP6zi/7xKtc/Ku7h6AsdwlF04Jyj1XibNXX3RJwG9RJWmiU6aY1BkYwXJK3M4FpDp2hzCLLj0D0iCNNO9PoS5soLs4tri3NzvSZnZkf9sG+jrXWF5dhx0vtsVFwcehLqWhrW9woAVu6KcTPzamSMkDQNjLCbIGprqF7+A8mSOCSkma554yT+YrgcZJ6oe1jhboqjvdnzCxfC2gt7yFO4nHyhuviMzBxMZYC0RVQui5zn3QOo391WD+lvAHEluau4AhLS4t5GssbqGgySX3C9AuxHLBJJoiGXGopNETtrEOdsrE5zbubs/8A2I6+KlUfBS+sVJ7ifnI1b+UR+9+Kv80PnolTPBk6sTJ7kflxrLJ3JsyydttF8lzGZzg54YKzlvO2y2CqyCtTvSTXSOhzF0jmgHO8uncGOLxkF5Q0giwbHHyp6+AW1wlYCLcA5jyQXMykdEU7TTX4l6h0j5sSw5fc3k6mzTnAlYJYJXx76mxaiNK+wbSxbg0Fh1zi+6zYVmZjJunRzCQvLMsZdbcp5sZtzd4BrxcptVWV1bjdHQ1v7wUuzFOAoTRgHeCx+/yXYXWxZIxjTK8WSCjUhTEbQe7FODiCGxsBI3GQNaHkHjqDrx38UvsTFyc5K2y4ZmEMGjiwNdnawjjmLHV/RKjmvJcbIPa0EA9uuqVj0FiSNps6Oa4nsojfx+LrVuPPCM22uGq/b/Rz9ep5P7P344r9Sa2ltSXmHuLOa6JaASXW7TJlsC6Nk9QaBxUTh5nOirVzjG7QAkk82dwGtk9S+OxLn1mmj1Au2PsbtON1r5vImzry6Eg9Y3hNRmhOKUEZ9LjzRk3lr3+gxZylcXOMj5InNzBrA4tbHoWghtA3rfeLvgHmx9pSyAPlBtwrPlLQ/KXURYFmiL/1XrH4OOZwdK6GRzQAHOZPmIG7OQ/U+fvTjEYlznDM9r69hmocKGYmgBwbpqsJuMt2wfv0f1pny2rrLC+I32o9AXJW0j9+D+ss+W1da4X1tvtR6AhIqhCEAIQhACEIQAhCEAx/LO7h6FikUtSYgf1rE/3iRbX+Wd3BYVDjObxUx9jjJz/+h6iT2ps8zltTZLeo5PzUnvHfQvErHMFuY5ve0j0hWCfa7BhYpmvJLnOa/qaRuHYa17b7FBbX5QB8ZZdkkfEViWr+NRa6138mCOui5qFda+55hY595GudW/K0urvoJRuCk/Mye8d9CkOQ0/OnmcxbeZ9gXuDevRW3EbKDWOc2ZzsrXOIyV4oJo66HTdvXY9GKrdKm+ehc8023tjaXzMw5SzA4DEty5S2Gnb7J9URakHdQ0odSpHg9fWJf7kflsVx5U4kvixpIIJhGh0PruHVH5GPqd3uZ+UxZ5x2ycfBohLdFS8mmRxPcLax7h1hpI+IL0cLINTG8D2jvoUpyX2mySJzC4h0cRcxoGri3U0OPXQ7epIHlQ0fjebX0LnT1mzt57+Dn5NfGHVefsRrJS4gAEk7gNSe4BLeoZfzUnvHfQmOyNq5Js/Y7yWtQ+oo4zOB4DJv7tdf3cdF14Y4uCnJ1fy8f9NUs0t22Eb4T6+f+GeyPyZg+MtLgMubM0t1FkDTN1a9aImOeCWxucN1tDnAHTXQfF2p3y3lLH82SSGO8YigbY0mvP8SV5O7SJiY268YDUa0bNC7J1Gm88FZDSuU3FPtfv/JVk1WzGptd6oYeo5fzUnvHfQkGy2aGpOgA1J7AFYcTtKQPdTSGsIa7MWB2YMFjxqodfk3769sTagbjQ87szz3WHfSqdRjWHH6t8c/b37Rfp8jzZPSrnj7+/wCOo4+p835mX4N/0JKdj2eOxzb3Zmlt91hT+2+UuJJYzCOjBcHFz3figFoFA954FMeU22TJg4cxt1sJNbzzRs+UrlY9fCclFdzrZdBPHByfYyHGm9rX/WWfLaut8J62z2o9AXIspvaQP9YZ8tq65wnrbPaj0BbzALIQhACEIQAhCEAIQhAMT687uasGiI9VYrNu9VTDyc+8lbyfXndwWUYnwc44TzOYyBzXzyyNcZywkPkc8W3mjRogb15ktyaPMo7k0wwGNZDeR3Rd4zXRucx1braW0a6969bQxjZpedNZjp0WFoAA7RqfKSnEPJTarQAGQUNw9U6DUnS4e0rzPyP2m826KAn9ZPDuhWLHolCvidJ3XtGHHoYwrl0ndDzY80TQX5nxzA01zW5wWkC2kURe9PJ9tvIc0zOe0ijmjLd+nBvV2qIi5H7Tbuig33+FHf8AApebk5tV4p8cDuOuJ4+SBdiGocUk0n9UesmkU22pNX4ftEByrkb6gxQb+bHX+fi61m3JH8I/ZPxOaVpXK3k7i4Nn4p+IjiYwxgWyYyGzPFQy823SgdbWV7I2lzEhflz20trNl3kG7o9SolJyk2+5rhBQiorsqNWwEjBleHOa9uthrrBveC0KUx21mzRCNwZQdmtsRa5zuJNCrPGqvis2w3hEfH4kRb11Lv8A+RLyeE6RwoxEi79cA9Ea5j0Ke6pOn29owvQRe7l89i/7NERcGzBxjIo5d400OnUp9+2nDxMQ8i9AYasd+RY3H4RC02IT8L/kTuPwrygACM0Nw50Gtb4xLsY8zgtvDXzVl2XTLI7TafydGg47GtdIXk252804dQGh7BwTSFzMxeCWu68riR2tIBo9u8dhoqgP8It/7v8A2v8A217h8JbmeLBR3eu/TGrIaqUZua7qv0Kp6JSxLG5Ph3fF3z8vmaGcYwxuYXaENoBjwBoM1AN3uO88d/FRT8ZQqtBw40P3qqTeFGR4p0RI90H7o00+v7W+Y/tf8ir1WZ6iGyXTnp8y3QaZaPL6sW27T5+TLrEY3udzjpQ1wADQ1zS0WCcrmizdBO9s4uEwtjjJPkcAGhpaBbhqdfiVIHhRlAAEZoCgOcaaHZcSa4jl6X+NDqTd85/21w8f4bDHkjNN8duK/Y7uo/EJ5000lf1/lkOPw9vu7PltXXeE9bZ7UegLkDD4jnMYx9Zc0zDV3XTbxoWuv8H62z2o9AXVOaLIQhACEIQAhCEAIQhARwkueQa6BvAgag7juPkS6TPrru4JRACEIQAglC8PCApnhilrY8+/XINAT+Uada3DTeezrXNS6R8K7fvRiSTr0dL3fbm8O5c3IAQhCAEIQWE6DeUAm7EAdq+slB+hPsHsx4iJbEHuzgajNTcpO7hZ49i+43Yr84IaGW1pI3AOLQTpw667UAzQhCAEIQgHGznVNEeqRh01PjjcBvXY2BdcTD/Qb2HxRwXHmyReIh91j+cauxMJ62z2o9AQCyEIQAhCEAIQhACEIQDHEdGUHg4V5QlEtPAHij/iD1hR887ovGBcOtoJPmAJQDpCjPq+z2Mnwcn8K+HlDH7GT4OT+FASiFFfXHH7GX4OT+FfPrkj9jL8FJ/CgE+W+x/VWz8RC3xnxnL7YC2/GAuUHsIJBBBBog7wRoQe1dZ/XJH7CX4KT+FZry75AYfGSGfD87DK7xhzMjo3nrIDbB7R5jvQGKIVuk8F+MB0DD25Z2/E6IJM+DTGexb/AGn8tAVVemPogjeFZ/sbYz2DfNL/AC19Hg0xvsB5pP5aAb4HacJHSJYeOhI8hH70jtPbDMpbFZJ3vIrTjV632p99jPG+wHmk/lo+xpjfYDzSfy0BVUK1fY0xvsB5pP5aPsaY32A80n8tAVVCtX2NMb7AeaT+WpHZPgexkzwHFsY4ktk/6mtHxoCF5AbEditowRtFhrw9x6msIOveaHlXWbG0AOpVTkH4PYNmxnJ05HePId5+gb/P2km2IAQhCAEIQgBCEIAQhCATlfwG8rw2NeyNV9pAeKRS90ikB4pFL3S+UgPJURisQXHTQenvUrObaUx5hAR/NI5pSHMI9ToCP5pHNKQ5hAw6AYCDsXwwqUESHQ2gIvmkc0pDmEep0BH80vojrcn/AKnR6nQCmzsWbyu8hUkoqOGiO9SoQAhCEAIQhACEIQAhCEB8pFL6hAfKRS+oQHykUvqEB4LNF45pLIQCPNI5pLIQCPNI5lLIQCPMo5lLIQCPNI5pLIQCPNI5pLIQCPNJZCEAIQhACEIQH//Z"/>
          <p:cNvSpPr>
            <a:spLocks noChangeAspect="1" noChangeArrowheads="1"/>
          </p:cNvSpPr>
          <p:nvPr/>
        </p:nvSpPr>
        <p:spPr bwMode="auto">
          <a:xfrm>
            <a:off x="63500" y="-1079500"/>
            <a:ext cx="2047875" cy="2228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46" name="Picture 2" descr="http://i.telegraph.co.uk/multimedia/archive/02060/amazon-alamy_206004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924944"/>
            <a:ext cx="4464496" cy="27939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Rounded Rectangular Callout 12"/>
          <p:cNvSpPr/>
          <p:nvPr/>
        </p:nvSpPr>
        <p:spPr>
          <a:xfrm>
            <a:off x="5436096" y="3501008"/>
            <a:ext cx="3024336" cy="1512168"/>
          </a:xfrm>
          <a:prstGeom prst="wedgeRoundRectCallout">
            <a:avLst>
              <a:gd name="adj1" fmla="val -54898"/>
              <a:gd name="adj2" fmla="val -2339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omic Sans MS" pitchFamily="66" charset="0"/>
              </a:rPr>
              <a:t>Amazon sell hundreds of thousands of products, whereas Coca Cola have very few.</a:t>
            </a:r>
            <a:endParaRPr lang="en-GB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  <a:latin typeface="Comic Sans MS" pitchFamily="66" charset="0"/>
              </a:rPr>
              <a:t>Brand</a:t>
            </a:r>
            <a:endParaRPr lang="en-GB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Brand</a:t>
            </a:r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: A named product which customers see as being different from other products and which they can associate with.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Brand Image</a:t>
            </a:r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: The idea/ impression/ image that customers have in their minds about the brand.</a:t>
            </a:r>
          </a:p>
        </p:txBody>
      </p:sp>
      <p:sp>
        <p:nvSpPr>
          <p:cNvPr id="2050" name="AutoShape 2" descr="data:image/jpeg;base64,/9j/4AAQSkZJRgABAQAAAQABAAD/2wCEAAkGBhQSEBUUEhQVFRUWFxoYFhUYGBgWFRYYGBQWFxcXFRcXHCYeFxojGxgYHy8gJCcpLC4sFx4xNTAqNScrLCkBCQoKDgwOGg8PGjEkHiUsLi0yKiwpLCkqLCwtMjQ0LCksNCksKiosLCovKiwsLCwsKiksLC0sLCosLywsLCwpLP/AABEIAOoA1wMBIgACEQEDEQH/xAAcAAABBQEBAQAAAAAAAAAAAAAAAwQFBgcIAgH/xABXEAABBAADAwYFCxAHBwUAAAABAAIDEQQSIQUxQQYTIlFhcQcygZGxFDNScnOSk6Gys9EVFhcjJCU0QkNTVHSCwdLTYmSjtOHi8AhEg6LC4/EYVWOUpP/EABkBAQADAQEAAAAAAAAAAAAAAAABAwQFAv/EAC8RAAICAQMDAgQFBQEAAAAAAAABAhEDBBIhMUFRE/AiYXGhBTKBscEUM5HR8SP/2gAMAwEAAhEDEQA/ANxQhCAEIQgBC8veACSaA3lNfVbneK0Adbrv3o/eUA8QmnOP62+9P8SOcf1t96f4kA7QmnOP62+9/wAyOcf1t96f4kA7QmoMnW33p/iVX5XeEaDZwqeVped0bWkvPkzaeVAXJCw7Ff7Rw3MgfV77aCfIcybj/aLd+Zf76P8AgQG8oWEx/wC0cQdcO49hcwehqV/9SY/RD7//AAQG4oWQ7C8OMuLc5sOFZbRmIdLl0urHR11rzqZ+yLjP0SH4f/IgNFQs6+yJjf0SH4f/ACJuOXmP/MM+GZ/KQGmoWZ/X7jv0dnwzP5SeQ+E6Vvr+CeG8XRPZKR25bDj5AUBoCFH7E2/Di4hJA8PbuPAgjeHA6tI6jqpBACEIQAhCEAIQhACEIQDDFuzSBnBozHtJJDfNRPmSqbRs+6JTZ1yCuApvDq3pygBCEIAXmW8py1mo5burrS61q1W9lY3aDtozsmja3CDNzTgKNA9Ah34xI3jhZ3VrK7XnxLcvqaKOS7zZ35a3VXXevmQERjts4zC4SabFep6jaXDms9kBpJHS46aLlra+1ZMTM+aV2Z7zZPoA6gBoB2Lf/CfisY7Zc4niZGygbZJmJOYANI9iQT5gudEAIQhACE6wMTHE5yB3mvN2pPDRtLwHOytJou6h10gJfkTtPmMbE4mmuPNu7n6a9xynyLZ86xz6j4Uf72PeH+JXHC7RxUjQ6KYSA+LcFMcRpReDpqKtAXLOjOmwkRziAc50Z025xHOIBbZm0DhMdFMw0yZ7YZ28HZ+jFIR7JrqbfU/sC2EFYRtx1w7yPtkNEaEHn49QeBW6QCmt3nQanfu4oBRCEIAQhCAEIQgBCEICHwZ+3T+3HyQnyawsAnlriWnyloVDl8LMhxEsUWCMnNyvjvnSCcjyyyBEQ26vf5VKVkNpdTRkLMvsxSZS71EKBq+fO+6P5Hh+8JH7Njv0IfDn+Sp2s8erDyamhZb9mx36G34c/wAlKQeGOR5pmCBNE1z/AAG/8im1j1YeSS8NB+9cvd/1xrmJbhy65cSYzATRyYXmajzh/O5yelCay5G8HtOv01jWztmumdlbvq+PZ1d6imetyqxohWF/IfEBwaQASM2tjo2RmNiwLB9O5NncmJASCW6b9+nDqU7WefUj5IdCmPraf7Jvx/Qj62X+yb8f0JtZHqw8kOtA8HG0rikiP4hzN7naHzED3ygJeQ+IbdgAN3ngOiXb+OgvRTHJnkviMPO2RwAYei49jwzL8b4z5+o02s9epHyXjnUc6vf1Nd1j4/oXz6mu6x8f0KKZO5HnnUc6vX1OddW34/oTiDk9M8EtGat9cO9KY3IidrSfax7pF8/Gt8i8Udw9C592u0tGU7xLED8PGugo9w7h6FB6PSEIQAhCEAIQhACEIQENgZ808+pOV4buqqY3QdY7e1ZTs/ZIe/EHNIC7F4nxXvaLGIeBo0gbgFrcDAJ5a4lpPflCyfCymMYh4uhisVY63eqXAUTuoNN1p5V6jJRtvwZtT+QcS8jBlIF68DKa32bGaj1pB/IiNgtwsdeY9XYfoV/5PPjdho3hocXtBcSA43xbruo6V2Kv8pMSxmKbEwUHNzOHBp1rThYANdvao9eSUZOqdfcxSxpRUr6138kBHyOhdoGnst518lpVvI2NuosdvOOGh4XatOx+S0WIYZHmQODi0ZXlooAEbu86prsbYBmmmhna5rYg0OdHippW846niOnsbqGkONbszevT1LLO3SR08Wl0rgnOU771VfoUXlZsqKLB4gtLs/N0AXOc2ucjvU6Dc2v8FTvBjgxJinglwqIkFri0+Owb267iVpHhHwDYcHio2Xla0AWSTq6M6nis78FcZOKky+NzLsp4Al8Ysg6VRO/ya0pu5JsqcEscoxb7/Xqaa3kmHU63ntMrrq7rV11ab/WK0klwuyTWcnr45t538fIrJyPxbJZJcwssrK069Ek26uPDutP+V87I8OZA2nAgNoBuYk6t7dLPkVb1D2Oaqlf2MOyOxz3cK+/gpDeSUBPin35A+MpX6yIvY6e3O7r3qc2Ps1mJe1kmYNLS45SQbAveErtbYDsPPDHC1zmyvaxn3XMyTQF0jsgYW5WMBN5uobyAbJ5ZX8KVG7T6bTyheWUr+VVX6ldxHJqLc4uN/wDyuN8KOvUSPKneF5Ec4yxzjhf40pFkG7ALutT22OTcWGyujLyXkg5nF24XxSmC2g9mHdlbZa05N3SPSNX3qvPqvQ08s0lddl9a/nkrnpoPOseOTp9L69L7AzkqTq5vAaZ+Ot8e5fGbCYXZWgk7hqR57KQ5D8qJ8RDJ6ojcxzT0czchO+wBxAIGvbxpSmFxdSi9CS7yaG/SvGm1HrQcq5Tryi3LgeOai2xNvI8+w/5/8UjitgmMAkPAJ1p510/olVzFY+TESyufI9r2OdlGcsYxjTubR8b00VYtl7WkmwcZksvsgniQMwDj20r9xDxquGzN+U7Q2dzRuE0VfDR9a6Bj3DuHoXPXKt/3Y8f1iP56NdCx7h3D0Lwy9dD0hCFBIIQhACEIQAhCEBD4SfNPPu0c1uhvc0b+o9izjZ+FL45wBd4vFDy+qpK/d51o+Ew4biJ6/Gc1x3bywXu7lQ9hkCLEFxoDFYsk9Q9UyI0mmmeJxUo7WIQ4fExNLGCRguyG6EkgDUjU6JGDZzw7nHteLvpHVxJB853nyJR3KDCmJ8oL6jfllaGO5yLfTns35O0X6U8j2pCZmxsdbpGc5G6iWStFWWP3HKN7TRWKGgxRkpc8dOWc6P4bhhJS546W3RL7F2tzDCzm3vBdYykE2WgEdI2fFJ0Smy9qtgEgZBiCZJXzOLshJfI6yBRGg0AHUAo+d7by5XOdQsNF1d1xHUdOxJuiA3wygcbaK+UtjnHydRRdEB4SsRzmCxLzTcwByk9LR8Y001qte8Kh+B1t4uWvzDvnIlffCGxp2ZK5o3NoaUR9saCDeo1FeRUbwLfhsvuDvnYl6T7nmuKNGbs6aOTnY2uBOanCjVgg11HeLSM+AxEpHOCV5G4vJNefcn821MOMQIHuqR1ltg5XEb2Nfuz9hpNG8ocMIXSZn1E/JK0sdzkJus0kY1DdPGF/EVgl+H4ZN3fLurdHNl+GYZXd8u6t0Sexp+akbIA52lVdaFoGl6dRtSku1mOxEeIMGILo43sYOhkqQsLnb/G6AF3utMZHtDbOoNZQ3Um91en/AMWkeavUQyntyivlLa5RXB0oxaXA/wBsbTM+Uc25mWz0qs2K0AsUmrOac1rZYXyGMkjKRls/jFpcLdWg38aRhSwkjKWneQ4Ueq9546eZSEewjIAdKO6//CPJBR5fHT5e7PE8W58kdgsRlydHEMIGV/Qjcx+Z15rJJYQbF9u46FPJB+Nx7L4615LPxprHBCX5WYjD5iQGgSW7MXZQAOu9KUoI+Gg3g9/k7VGKMIR2Y1S8IsnjlF7p3fl3/JDYnZQe7M6Ik8SOJ7aOpT2BpFNy5QNw3UNwoJzHhhvdkvvc4V35R6OC9OhAADXAfHw6iraZ43J9zIeVJrHvb1YiMf2sa6Nj3DuHoXNnKt/3zeP6zH87Guk4vFHcPQvBYekIQgBCEIAQhCAEIQgI2P1+T9n5IWdbGwwljmjddPxeKaa0NHFSbjwK0Znr0n7PyQs82A8tbK4aluMxRo7tMVIiIfQbbT5IsbC6Jr5Gxl2d4DgOcI3c46rc3TcTSidm5zj2ve5zqYWNzVkY0N8WNgADN28b1b8bi3Sj1ptdXODr423/AFSj4cF9sBLQ0jtzb9OAWq8e1+Tnx/qPU5/L9TxjsW9j8zRdkNPvSR+/zJPFbbly+Lw607xEUmcZcpaHB7o3GmyZQQA7TpN6Q07N6+YgSvY5rYYYyap7HZXxkO/FJbodO3QrnNST4Ok1fchOXAI2ZiQd4zX388LVJ8C5+7JfcHfOxK8cuGk7MxLnGy5uY6aWZWE11DVUfwLj7sl9wd87EroqkkJO22am7ky0P9UMc8SuBIdYOQuFEsBacp7VT9sbLMURhbJKWF+d4zAmR13cz6zSD+iStA+qL8mQRg5RV58pI4aEHVRGJwZddxgfth3oGq1Y3jr4jm5f6jd8HT6ikzyYmZRbqsCuIiedwSEO25cvi/H/AIJ7LG5rQWHK4bnbqtpbd8NDv4b14w5ka1rTBh3loALnGzIRQLnEN38TuWGalutHR6pciWzcS57s7hV5wPJzf7/QpxmLaxsWYydMkWPFZRJtx/FChsJDJfTOgLixoOYNDzeUUPFFaN7+tOWSv6LC0PA1Bc4MHXrpR3n4ln1GnWXFtkr5T+5bjybJX8hzDyVaJAeedzYIcGUM13mH23eRYHDdxSWKxtNflskPI136PIN+ZenbUkH5Ov8AiA9fANSQZxoakk95NldKOWUskZ5HdV/j3+pkyY0sco411sfbO2gDHq8MI3gmj39qZYbGl0p06OpHn07ks0ObYEbfhBW4jq7V8iYb8UNPfm9C84tPhwzy5Izb3dE+3NlHq6jIscJwpR78f7Mi5TabVe0cMTGP7Ri6bi8Udw9C5f5Tv+/D/wBaj+cYuoIvFHcPQvBtPaEIQAhCEAIQhACEIQEe315/7PyQs52RimxwYl7/ABWYrFuPcMTItGb68/8AZ+SFnvJyJrxIx7Q5rsbiQ5pFgg4qTQg7wobpNgh3cvMMT62//k+lPtjcrIZ5BGxrmuNkWAQa1I0Ohr0K5xclsHX4Nh/g2dftUhtPYWHhjL4oIWPBADmsaHCzRogA7lkhqNzSLGo10IbEYpxkMccJlc1oe7psY1rSSG26QgEmju6l4ME916jN9XP4e+zTN8S+bFk+7p7yaRQG37m/bJekP6Q4bu8K4Ry9Ibt49t6VsK64M15a4xsuyJntsAxjQ7wedYCD2gghUbwK/hsvuDvnYlZ9sSXsOf2rv7yFVvAwfuyX3B3zsSEGhbU5ZYeKV0bmucWGiRlq+IFlNmcvMMD628Dr6P0q8YHk9hXta5+Hhc5zbc5zGkkk6kkjUp2OSmD/AEXD/Bs/hWF6nlltR8FfxWODI2uALy4taxrdC5zzTAL0HlSToZ95wf8Ab4er6vG3prtWSn4cDQeq4AK4ATCgFcMK+owBzYrSm+tir0bu3dw46BbitIreDxJzuifGYnhoeBmY8FjiQHNcwkHVpFdib4rarTLzLYnyu0sNodR36UNRZ0GqW2tN98zX6Kz5+VLcg8Sx+JxzbAkZIwGvGEboGFhPCsxk3irDUIGWMxxgAdLhZGNJrNbHC7IIthIBsHQ1dJ1jtqRxQGZ1lgAdpvN1XpCmNvGSPA4j1Y+FzGxPJc0PBNNcQSCaBzbhuzZa1pVHD7TLcDFI4AkxREjhbmtuvKVDU5KsauXZeX2RNwi7n+Vdfp3Jp+IaI2PdGWl4aQzolwzbtQavsSmDxINdEtzDM2wBbbqxXb1qpTYeeXGsOIqMvjpjCNWxtAyZm0Os+Yg6ghTeCwbo5czn5i4Vurq7dw6uqq0WJvUYsyhk7/Tp9VZ6lHf8eL8vftz34dPwZRymf9+3/rTPlsXU0HijuHoXKXKN/wB/X/rTPlsXVsHit7h6FuPJ7QhCAEIQgBCEIAQhCAj2+vP/AGfQFnGwpC1srm724zFEd4xUi0gevP8AJ6Asz2NMGsnJ3DFYsnuGJkJUOq5BPs5SygDSAb9C54I146pLE7blmGRwjAsElhcbrUCyVDQ7SfIAY4c4O+pKLesOtlZhxAJ3hKYPagc7K5mU5S4dIO3ODSDoKNkdazQWG/h/ktljmuojjtmSc7z0OIELyA1wIY4ENJc008EAgk0RrqV4DMb/AO4N95Bfk6Cn8LC2TQk3dAAWSncmx2tFlxob9xrvo6LZtZVTKHypwAh2RPGDmDYx0t9kysJJPWSSqb4GvwyX3B3zkSv/AC/I+p2KAN0wa/8AFjWfeB51YyX3B3zkSgGy4fbksYyjmqaNC8ubx3aGrSv10zcBCfauc4jtq1BzbU+2FjGZnCtM2UmwD0egbABFkkb0nJtV0frsOTcT9sDjRNWBlAdW+rWNrBb4/ct9PJQvtHZ5ljAz825rmvbJerXsdma7XtTNsWNAAGPaANAObgAA7Bk0HcpuJwJomh1qQj2K0gGzru0AvuF6rYlZUkyt7P2e8Sulmn5+QtDLpoDWNJIAawAb3E2ojFclXtxxxeHxMmGlcAHFuUtNACiHCiCAOibGlq34qNrDQdfAg6EJfB7ObIAS42b0AvTt1XpRb4PMnt6lI5QbBxONYGYnHufGCCY2NiYCbJtwY0ZqNnW6JU2/ZLThxCCGhrWhpJ3ZKy6nfVBWOXYbGiy4110K9KinSAEjqv4uKmpQakebU+Cvs2PIJ+efiBI+qskXo0Buo3UAKU1h43E258ZoUA2viA3p7HhmuFizW8jUfJ/1abOmAdQoit4N+Q6BeMv/AKz9SfL6e+xZBuENkehi3KA/f1/60z5bV1fh/Eb3D0Lk7bp+/jv1pvy2rrHDeI32o9CgCiEIQAhCEAIQhACEIQDD8s7yegLJMNLTMQP6zi/7xKtc/Ku7h6AsdwlF04Jyj1XibNXX3RJwG9RJWmiU6aY1BkYwXJK3M4FpDp2hzCLLj0D0iCNNO9PoS5soLs4tri3NzvSZnZkf9sG+jrXWF5dhx0vtsVFwcehLqWhrW9woAVu6KcTPzamSMkDQNjLCbIGprqF7+A8mSOCSkma554yT+YrgcZJ6oe1jhboqjvdnzCxfC2gt7yFO4nHyhuviMzBxMZYC0RVQui5zn3QOo391WD+lvAHEluau4AhLS4t5GssbqGgySX3C9AuxHLBJJoiGXGopNETtrEOdsrE5zbubs/8A2I6+KlUfBS+sVJ7ifnI1b+UR+9+Kv80PnolTPBk6sTJ7kflxrLJ3JsyydttF8lzGZzg54YKzlvO2y2CqyCtTvSTXSOhzF0jmgHO8uncGOLxkF5Q0giwbHHyp6+AW1wlYCLcA5jyQXMykdEU7TTX4l6h0j5sSw5fc3k6mzTnAlYJYJXx76mxaiNK+wbSxbg0Fh1zi+6zYVmZjJunRzCQvLMsZdbcp5sZtzd4BrxcptVWV1bjdHQ1v7wUuzFOAoTRgHeCx+/yXYXWxZIxjTK8WSCjUhTEbQe7FODiCGxsBI3GQNaHkHjqDrx38UvsTFyc5K2y4ZmEMGjiwNdnawjjmLHV/RKjmvJcbIPa0EA9uuqVj0FiSNps6Oa4nsojfx+LrVuPPCM22uGq/b/Rz9ep5P7P344r9Sa2ltSXmHuLOa6JaASXW7TJlsC6Nk9QaBxUTh5nOirVzjG7QAkk82dwGtk9S+OxLn1mmj1Au2PsbtON1r5vImzry6Eg9Y3hNRmhOKUEZ9LjzRk3lr3+gxZylcXOMj5InNzBrA4tbHoWghtA3rfeLvgHmx9pSyAPlBtwrPlLQ/KXURYFmiL/1XrH4OOZwdK6GRzQAHOZPmIG7OQ/U+fvTjEYlznDM9r69hmocKGYmgBwbpqsJuMt2wfv0f1pny2rrLC+I32o9AXJW0j9+D+ss+W1da4X1tvtR6AhIqhCEAIQhACEIQAhCEAx/LO7h6FikUtSYgf1rE/3iRbX+Wd3BYVDjObxUx9jjJz/+h6iT2ps8zltTZLeo5PzUnvHfQvErHMFuY5ve0j0hWCfa7BhYpmvJLnOa/qaRuHYa17b7FBbX5QB8ZZdkkfEViWr+NRa6138mCOui5qFda+55hY595GudW/K0urvoJRuCk/Mye8d9CkOQ0/OnmcxbeZ9gXuDevRW3EbKDWOc2ZzsrXOIyV4oJo66HTdvXY9GKrdKm+ehc8023tjaXzMw5SzA4DEty5S2Gnb7J9URakHdQ0odSpHg9fWJf7kflsVx5U4kvixpIIJhGh0PruHVH5GPqd3uZ+UxZ5x2ycfBohLdFS8mmRxPcLax7h1hpI+IL0cLINTG8D2jvoUpyX2mySJzC4h0cRcxoGri3U0OPXQ7epIHlQ0fjebX0LnT1mzt57+Dn5NfGHVefsRrJS4gAEk7gNSe4BLeoZfzUnvHfQmOyNq5Js/Y7yWtQ+oo4zOB4DJv7tdf3cdF14Y4uCnJ1fy8f9NUs0t22Eb4T6+f+GeyPyZg+MtLgMubM0t1FkDTN1a9aImOeCWxucN1tDnAHTXQfF2p3y3lLH82SSGO8YigbY0mvP8SV5O7SJiY268YDUa0bNC7J1Gm88FZDSuU3FPtfv/JVk1WzGptd6oYeo5fzUnvHfQkGy2aGpOgA1J7AFYcTtKQPdTSGsIa7MWB2YMFjxqodfk3769sTagbjQ87szz3WHfSqdRjWHH6t8c/b37Rfp8jzZPSrnj7+/wCOo4+p835mX4N/0JKdj2eOxzb3Zmlt91hT+2+UuJJYzCOjBcHFz3figFoFA954FMeU22TJg4cxt1sJNbzzRs+UrlY9fCclFdzrZdBPHByfYyHGm9rX/WWfLaut8J62z2o9AXIspvaQP9YZ8tq65wnrbPaj0BbzALIQhACEIQAhCEAIQhAMT687uasGiI9VYrNu9VTDyc+8lbyfXndwWUYnwc44TzOYyBzXzyyNcZywkPkc8W3mjRogb15ktyaPMo7k0wwGNZDeR3Rd4zXRucx1braW0a6969bQxjZpedNZjp0WFoAA7RqfKSnEPJTarQAGQUNw9U6DUnS4e0rzPyP2m826KAn9ZPDuhWLHolCvidJ3XtGHHoYwrl0ndDzY80TQX5nxzA01zW5wWkC2kURe9PJ9tvIc0zOe0ijmjLd+nBvV2qIi5H7Tbuig33+FHf8AApebk5tV4p8cDuOuJ4+SBdiGocUk0n9UesmkU22pNX4ftEByrkb6gxQb+bHX+fi61m3JH8I/ZPxOaVpXK3k7i4Nn4p+IjiYwxgWyYyGzPFQy823SgdbWV7I2lzEhflz20trNl3kG7o9SolJyk2+5rhBQiorsqNWwEjBleHOa9uthrrBveC0KUx21mzRCNwZQdmtsRa5zuJNCrPGqvis2w3hEfH4kRb11Lv8A+RLyeE6RwoxEi79cA9Ea5j0Ke6pOn29owvQRe7l89i/7NERcGzBxjIo5d400OnUp9+2nDxMQ8i9AYasd+RY3H4RC02IT8L/kTuPwrygACM0Nw50Gtb4xLsY8zgtvDXzVl2XTLI7TafydGg47GtdIXk252804dQGh7BwTSFzMxeCWu68riR2tIBo9u8dhoqgP8It/7v8A2v8A217h8JbmeLBR3eu/TGrIaqUZua7qv0Kp6JSxLG5Ph3fF3z8vmaGcYwxuYXaENoBjwBoM1AN3uO88d/FRT8ZQqtBw40P3qqTeFGR4p0RI90H7o00+v7W+Y/tf8ir1WZ6iGyXTnp8y3QaZaPL6sW27T5+TLrEY3udzjpQ1wADQ1zS0WCcrmizdBO9s4uEwtjjJPkcAGhpaBbhqdfiVIHhRlAAEZoCgOcaaHZcSa4jl6X+NDqTd85/21w8f4bDHkjNN8duK/Y7uo/EJ5000lf1/lkOPw9vu7PltXXeE9bZ7UegLkDD4jnMYx9Zc0zDV3XTbxoWuv8H62z2o9AXVOaLIQhACEIQAhCEAIQhARwkueQa6BvAgag7juPkS6TPrru4JRACEIQAglC8PCApnhilrY8+/XINAT+Uada3DTeezrXNS6R8K7fvRiSTr0dL3fbm8O5c3IAQhCAEIQWE6DeUAm7EAdq+slB+hPsHsx4iJbEHuzgajNTcpO7hZ49i+43Yr84IaGW1pI3AOLQTpw667UAzQhCAEIQgHGznVNEeqRh01PjjcBvXY2BdcTD/Qb2HxRwXHmyReIh91j+cauxMJ62z2o9AQCyEIQAhCEAIQhACEIQDHEdGUHg4V5QlEtPAHij/iD1hR887ovGBcOtoJPmAJQDpCjPq+z2Mnwcn8K+HlDH7GT4OT+FASiFFfXHH7GX4OT+FfPrkj9jL8FJ/CgE+W+x/VWz8RC3xnxnL7YC2/GAuUHsIJBBBBog7wRoQe1dZ/XJH7CX4KT+FZry75AYfGSGfD87DK7xhzMjo3nrIDbB7R5jvQGKIVuk8F+MB0DD25Z2/E6IJM+DTGexb/AGn8tAVVemPogjeFZ/sbYz2DfNL/AC19Hg0xvsB5pP5aAb4HacJHSJYeOhI8hH70jtPbDMpbFZJ3vIrTjV632p99jPG+wHmk/lo+xpjfYDzSfy0BVUK1fY0xvsB5pP5aPsaY32A80n8tAVVCtX2NMb7AeaT+WpHZPgexkzwHFsY4ktk/6mtHxoCF5AbEditowRtFhrw9x6msIOveaHlXWbG0AOpVTkH4PYNmxnJ05HePId5+gb/P2km2IAQhCAEIQgBCEIAQhCATlfwG8rw2NeyNV9pAeKRS90ikB4pFL3S+UgPJURisQXHTQenvUrObaUx5hAR/NI5pSHMI9ToCP5pHNKQ5hAw6AYCDsXwwqUESHQ2gIvmkc0pDmEep0BH80vojrcn/AKnR6nQCmzsWbyu8hUkoqOGiO9SoQAhCEAIQhACEIQAhCEB8pFL6hAfKRS+oQHykUvqEB4LNF45pLIQCPNI5pLIQCPNI5lLIQCPMo5lLIQCPNI5pLIQCPNI5pLIQCPNJZCEAIQhACEIQH//Z"/>
          <p:cNvSpPr>
            <a:spLocks noChangeAspect="1" noChangeArrowheads="1"/>
          </p:cNvSpPr>
          <p:nvPr/>
        </p:nvSpPr>
        <p:spPr bwMode="auto">
          <a:xfrm>
            <a:off x="63500" y="-1079500"/>
            <a:ext cx="2047875" cy="2228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http://www.v3.co.uk/IMG/359/167359/apple-logo-blue-370x229.jpg?130191485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972" y="4183344"/>
            <a:ext cx="1965044" cy="138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1.gstatic.com/images?q=tbn:ANd9GcTvBpkzBXGkirfIWwEEfu1fswgFvXc9kEoZFhZg1ZmIXt-nhELU:3.bp.blogspot.com/-mPh7lr-L5kw/URx8FtZsRYI/AAAAAAAAAU8/1Rl4GwVdyhM/s400/microsoft-logo%2B(1)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32985"/>
            <a:ext cx="1977092" cy="185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3.gstatic.com/images?q=tbn:ANd9GcQd0J7948VL8SyTCnoF5gCCTo5UNYsOSL4odxKSLGVA3Dd6lIB2jQ:www.cartype.com/pics/4339/full/nike_logo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" y="4032985"/>
            <a:ext cx="2445023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1.gstatic.com/images?q=tbn:ANd9GcQib82ld61vkGzLg5Mffv5qoBI1WANhUC3pBgKpm0qKBIuQV3n6zQ:netdna.webdesignerdepot.com/uploads/circular_logos/vodafon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091" y="4398259"/>
            <a:ext cx="1594331" cy="129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latin typeface="Comic Sans MS" pitchFamily="66" charset="0"/>
              </a:rPr>
              <a:t>Activity</a:t>
            </a:r>
            <a:endParaRPr lang="en-GB" sz="7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Write down in order what you believe are currently the top ten brands in the world.</a:t>
            </a:r>
            <a:endParaRPr lang="en-GB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2">
              <a:buNone/>
            </a:pPr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580057"/>
              </p:ext>
            </p:extLst>
          </p:nvPr>
        </p:nvGraphicFramePr>
        <p:xfrm>
          <a:off x="1547664" y="2420888"/>
          <a:ext cx="6096000" cy="3536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184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Number</a:t>
                      </a:r>
                      <a:endParaRPr lang="en-GB" sz="1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Brand</a:t>
                      </a:r>
                      <a:endParaRPr lang="en-GB" sz="18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1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2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3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4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5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6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7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8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9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47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itchFamily="66" charset="0"/>
                        </a:rPr>
                        <a:t>10</a:t>
                      </a:r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2389</TotalTime>
  <Words>364</Words>
  <Application>Microsoft Office PowerPoint</Application>
  <PresentationFormat>On-screen Show (4:3)</PresentationFormat>
  <Paragraphs>82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Topic 1.4: Competition</vt:lpstr>
      <vt:lpstr>Learning Objectives</vt:lpstr>
      <vt:lpstr>PowerPoint Presentation</vt:lpstr>
      <vt:lpstr>Starter Activity</vt:lpstr>
      <vt:lpstr>Competition</vt:lpstr>
      <vt:lpstr>Product Range</vt:lpstr>
      <vt:lpstr>Brand</vt:lpstr>
      <vt:lpstr>Activity</vt:lpstr>
      <vt:lpstr>The World’s Top 10 Brands</vt:lpstr>
      <vt:lpstr>In pairs read pages 20-22</vt:lpstr>
      <vt:lpstr>Homework </vt:lpstr>
    </vt:vector>
  </TitlesOfParts>
  <Company>Claremont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1.1: Businesses</dc:title>
  <dc:creator>Tony</dc:creator>
  <cp:lastModifiedBy>administrator</cp:lastModifiedBy>
  <cp:revision>143</cp:revision>
  <cp:lastPrinted>2014-10-06T10:22:46Z</cp:lastPrinted>
  <dcterms:created xsi:type="dcterms:W3CDTF">2012-06-23T12:54:45Z</dcterms:created>
  <dcterms:modified xsi:type="dcterms:W3CDTF">2014-10-06T11:44:16Z</dcterms:modified>
</cp:coreProperties>
</file>