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58" r:id="rId4"/>
    <p:sldId id="270" r:id="rId5"/>
    <p:sldId id="276" r:id="rId6"/>
    <p:sldId id="274" r:id="rId7"/>
    <p:sldId id="278" r:id="rId8"/>
    <p:sldId id="275" r:id="rId9"/>
    <p:sldId id="277" r:id="rId10"/>
    <p:sldId id="279" r:id="rId11"/>
    <p:sldId id="280" r:id="rId12"/>
    <p:sldId id="269" r:id="rId13"/>
  </p:sldIdLst>
  <p:sldSz cx="9144000" cy="6858000" type="screen4x3"/>
  <p:notesSz cx="6907213" cy="1003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2489" y="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/>
          <a:lstStyle>
            <a:lvl1pPr algn="r">
              <a:defRPr sz="1300"/>
            </a:lvl1pPr>
          </a:lstStyle>
          <a:p>
            <a:fld id="{8795FBFB-63C2-4EEF-90AA-0C6B1BAE2708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3564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2489" y="953564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 anchor="b"/>
          <a:lstStyle>
            <a:lvl1pPr algn="r">
              <a:defRPr sz="1300"/>
            </a:lvl1pPr>
          </a:lstStyle>
          <a:p>
            <a:fld id="{C4C590B9-9A5B-4849-89C6-1132F4ACD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3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2489" y="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/>
          <a:lstStyle>
            <a:lvl1pPr algn="r">
              <a:defRPr sz="1300"/>
            </a:lvl1pPr>
          </a:lstStyle>
          <a:p>
            <a:fld id="{3429FD4F-2473-4B14-BBA1-964A4BBCEE9B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52475"/>
            <a:ext cx="5018087" cy="3765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35" tIns="48417" rIns="96835" bIns="484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722" y="4768691"/>
            <a:ext cx="5525770" cy="4517708"/>
          </a:xfrm>
          <a:prstGeom prst="rect">
            <a:avLst/>
          </a:prstGeom>
        </p:spPr>
        <p:txBody>
          <a:bodyPr vert="horz" lIns="96835" tIns="48417" rIns="96835" bIns="484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3564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2489" y="953564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 anchor="b"/>
          <a:lstStyle>
            <a:lvl1pPr algn="r">
              <a:defRPr sz="1300"/>
            </a:lvl1pPr>
          </a:lstStyle>
          <a:p>
            <a:fld id="{3F71DB1B-260B-497C-896B-02E91AC274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5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DB1B-260B-497C-896B-02E91AC274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1.5%20Building%20a%20Successful%20Marketing%20Mix%20Interactive%20Activity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marketing%20mix&amp;source=images&amp;cd=&amp;cad=rja&amp;docid=zaFJ9MlBRo0KmM&amp;tbnid=G6vX9usYsT6XeM:&amp;ved=0CAUQjRw&amp;url=http://www.businessbuilding.com.au/certification/unit/89&amp;ei=NaatUZDpBqen0AWF9YHYDQ&amp;psig=AFQjCNFvSo0PcQ3TxT67_qnBJ9bDpvI2XQ&amp;ust=137042114027374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fast+and+furious+6+poster&amp;source=images&amp;cd=&amp;cad=rja&amp;docid=TZ5ADDaCIIoamM&amp;tbnid=2559oezrfWg2vM:&amp;ved=0CAUQjRw&amp;url=http://fanboygaming.com/new-movies-releasing-this-week/fast-furious-6-poster-570x902-2/&amp;ei=ypitUcfpM62Q0QXlioDoDQ&amp;psig=AFQjCNFHYNlI8SpkeYCR5GNxyACFwp0sEg&amp;ust=13704177323136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1905041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google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fast+and+furious+6+poster&amp;source=images&amp;cd=&amp;cad=rja&amp;docid=TZ5ADDaCIIoamM&amp;tbnid=2559oezrfWg2vM:&amp;ved=0CAUQjRw&amp;url=http://fanboygaming.com/new-movies-releasing-this-week/fast-furious-6-poster-570x902-2/&amp;ei=ypitUcfpM62Q0QXlioDoDQ&amp;psig=AFQjCNFHYNlI8SpkeYCR5GNxyACFwp0sEg&amp;ust=1370417732313662" TargetMode="External"/><Relationship Id="rId5" Type="http://schemas.openxmlformats.org/officeDocument/2006/relationships/hyperlink" Target="http://www.youtube.com/user/fastandfuriousmovie" TargetMode="External"/><Relationship Id="rId4" Type="http://schemas.openxmlformats.org/officeDocument/2006/relationships/hyperlink" Target="http://trailers.apple.com/trailers/universal/fastfurious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Conduct a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Mindmap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of the key content (At least 15 minimum) of the topics we have covered so far: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1.1 Marketing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1.2 Product Trial and Repeat Purchase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1.3 Product Life Cycle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1.4 Branding and Differentiation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2" descr="http://open-tube.com/wp-content/uploads/2009/02/buzan-mindma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933056"/>
            <a:ext cx="4428009" cy="233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" y="116632"/>
            <a:ext cx="9128797" cy="778098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Writing a marketing plan </a:t>
            </a:r>
            <a:endParaRPr lang="en-GB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You’ve just been appointed as Marketing Manager at £65,000 a year and have been asked to come up with a Marketing Plan to refresh/ renew  a well know product  (it could be a product extension)  using the 4 Ps</a:t>
            </a:r>
          </a:p>
          <a:p>
            <a:pPr lvl="2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Choose </a:t>
            </a:r>
            <a:r>
              <a:rPr lang="en-GB" sz="2000" dirty="0" smtClean="0">
                <a:solidFill>
                  <a:srgbClr val="0070C0"/>
                </a:solidFill>
              </a:rPr>
              <a:t>one of the </a:t>
            </a:r>
            <a:r>
              <a:rPr lang="en-GB" sz="2000" dirty="0" smtClean="0">
                <a:solidFill>
                  <a:srgbClr val="0070C0"/>
                </a:solidFill>
              </a:rPr>
              <a:t>products below and write a detailed plan </a:t>
            </a:r>
          </a:p>
          <a:p>
            <a:pPr lvl="2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Target Market </a:t>
            </a:r>
            <a:r>
              <a:rPr lang="en-GB" sz="2000" dirty="0" smtClean="0">
                <a:solidFill>
                  <a:srgbClr val="0070C0"/>
                </a:solidFill>
              </a:rPr>
              <a:t>– age / gender / wealth </a:t>
            </a:r>
          </a:p>
          <a:p>
            <a:pPr lvl="2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Product</a:t>
            </a:r>
            <a:r>
              <a:rPr lang="en-GB" sz="2000" dirty="0" smtClean="0">
                <a:solidFill>
                  <a:srgbClr val="0070C0"/>
                </a:solidFill>
              </a:rPr>
              <a:t> –will you change it / new  features </a:t>
            </a:r>
          </a:p>
          <a:p>
            <a:pPr lvl="2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Promotion </a:t>
            </a:r>
            <a:r>
              <a:rPr lang="en-GB" sz="2000" dirty="0" smtClean="0">
                <a:solidFill>
                  <a:srgbClr val="0070C0"/>
                </a:solidFill>
              </a:rPr>
              <a:t>– how / where / why ?</a:t>
            </a:r>
          </a:p>
          <a:p>
            <a:pPr lvl="2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Price </a:t>
            </a:r>
            <a:r>
              <a:rPr lang="en-GB" sz="2000" dirty="0" smtClean="0">
                <a:solidFill>
                  <a:srgbClr val="0070C0"/>
                </a:solidFill>
              </a:rPr>
              <a:t>– any difference – if so why?</a:t>
            </a:r>
          </a:p>
          <a:p>
            <a:pPr lvl="2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Place </a:t>
            </a:r>
            <a:r>
              <a:rPr lang="en-GB" sz="2000" dirty="0" smtClean="0">
                <a:solidFill>
                  <a:srgbClr val="0070C0"/>
                </a:solidFill>
              </a:rPr>
              <a:t>– where will you sell it and are their new </a:t>
            </a:r>
            <a:r>
              <a:rPr lang="en-GB" sz="2000" dirty="0" err="1" smtClean="0">
                <a:solidFill>
                  <a:srgbClr val="0070C0"/>
                </a:solidFill>
              </a:rPr>
              <a:t>opportunties</a:t>
            </a:r>
            <a:r>
              <a:rPr lang="en-GB" sz="2000" dirty="0" smtClean="0">
                <a:solidFill>
                  <a:srgbClr val="0070C0"/>
                </a:solidFill>
              </a:rPr>
              <a:t>/ places?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goodwoods.com/images/products/detail/heinz_spaghe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3781" r="12425" b="15669"/>
          <a:stretch/>
        </p:blipFill>
        <p:spPr bwMode="auto">
          <a:xfrm>
            <a:off x="7380312" y="4763066"/>
            <a:ext cx="1607128" cy="19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m.website-showcase.co.uk/Sites/2/ContentImages/VIMTO-CORDIAL-Bottle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936104" cy="23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.globalsources.com/IMAGES/PDT/B1053274994/Three-wheel-Bi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2000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nnett-cdn.com/-mm-/3089c730514ed96451c5ddc6ec0c61bb7bb6d9b6/c=0-206-4288-2624&amp;r=x1803&amp;c=3200x1800/local/-/media/USATODAY/USATODAY/2014/06/06/1402079541000-XXX-LEGO-BLOCKS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71" y="4988620"/>
            <a:ext cx="2900859" cy="16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Timed question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You have 20 minutes to read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Over To You on page 33 and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a</a:t>
            </a:r>
            <a:r>
              <a:rPr lang="en-GB" sz="2400" dirty="0" smtClean="0">
                <a:solidFill>
                  <a:srgbClr val="0070C0"/>
                </a:solidFill>
              </a:rPr>
              <a:t>nswer the 4 questions. 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For the last 8 mark question – choose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Two or three elements of the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Marketing mix and explain what they must do e.g. PRICE – must have a similar or lower price than competitors  or use price promotions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  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www.healthwaysfit.com/images/default-source/logos/20-minute-icon.jpg?sfvrsn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18510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activity: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5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9961" t="6300" r="9567" b="14321"/>
          <a:stretch>
            <a:fillRect/>
          </a:stretch>
        </p:blipFill>
        <p:spPr bwMode="auto">
          <a:xfrm>
            <a:off x="1619672" y="2492896"/>
            <a:ext cx="5904656" cy="341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 1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5: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Building a Successful Marketing Mix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Marketing Mix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large businesses builds a successful marketing mix.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a business’s marketing mix.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Marketing Mix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Marketing Mix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combination of factors which help a business take into account customer needs when selling a product, usually summarised as the 4P’s </a:t>
            </a: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Price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Place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Promotion</a:t>
            </a:r>
          </a:p>
        </p:txBody>
      </p:sp>
      <p:pic>
        <p:nvPicPr>
          <p:cNvPr id="5122" name="Picture 2" descr="http://www.businessbuilding.com.au/media/useruploads/images/M6_CH1_PT2_Developing_your_marketing_m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3810000" cy="2524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9361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Product: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fanboygaming.com/wp-content/uploads/2013/05/Fast-Furious-6-Poster-570x90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200" y="3374587"/>
            <a:ext cx="2232459" cy="313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zionsecurityltd.com/wp-content/uploads/2014/10/fast-furious-6-movie-poster-wallpapers_36085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6" y="3383126"/>
            <a:ext cx="5184576" cy="31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62880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You must customer needs. The public likes exciting car chase movies and Vin Diesel as an actor. Take a successful formula  (there have been 5 successful Fast &amp; Furious films)  and make another one.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For packaging . Film posters are the product image so keep the same logo and make sure you have the key features – tough guys and fast cars 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Promotion: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Fast and Furious 6 promoting through a variety of promotion methods.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07947"/>
              </p:ext>
            </p:extLst>
          </p:nvPr>
        </p:nvGraphicFramePr>
        <p:xfrm>
          <a:off x="803997" y="3569717"/>
          <a:ext cx="482453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795"/>
                <a:gridCol w="29287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Promotion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Type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  <a:hlinkClick r:id="rId2"/>
                        </a:rPr>
                        <a:t>Google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Comic Sans MS" pitchFamily="66" charset="0"/>
                        </a:rPr>
                        <a:t>Adwords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 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  <a:hlinkClick r:id="rId3"/>
                        </a:rPr>
                        <a:t>IMDb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Review online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  <a:hlinkClick r:id="rId4"/>
                        </a:rPr>
                        <a:t>iTunes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Stream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film online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  <a:hlinkClick r:id="rId5"/>
                        </a:rPr>
                        <a:t>Youtube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Preview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video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fanboygaming.com/wp-content/uploads/2013/05/Fast-Furious-6-Poster-570x90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132856"/>
            <a:ext cx="23622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803997" y="2348880"/>
            <a:ext cx="4824536" cy="100811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Who did they aim at? How did they promote the film?</a:t>
            </a:r>
            <a:endParaRPr lang="en-GB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Promotion: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They will get the film reviewed in magazines/ online/ TV/ radio and advertise in newspapers</a:t>
            </a:r>
          </a:p>
        </p:txBody>
      </p:sp>
      <p:pic>
        <p:nvPicPr>
          <p:cNvPr id="1030" name="Picture 6" descr="http://media.tumblr.com/tumblr_lbn5idQyay1qdmv0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36" y="2852936"/>
            <a:ext cx="4762500" cy="30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hef.bbci.co.uk/podcasts/artwork/266/kerm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199295" cy="21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mos.totalfilm.com/images/t/total-films-dracula-untold-cover-is-here-166232-a-1406719214-779-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3407"/>
            <a:ext cx="2513459" cy="3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Price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 Cinemas decide on the price of film entry but when Fast and Furious 6 is on DVD they may charge a higher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premium price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as it is a successful film. 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They may add extras to the DVD to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add value 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 they can charge more.  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2579" t="26060" r="3661" b="13461"/>
          <a:stretch>
            <a:fillRect/>
          </a:stretch>
        </p:blipFill>
        <p:spPr bwMode="auto">
          <a:xfrm>
            <a:off x="611560" y="3573016"/>
            <a:ext cx="7992888" cy="302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Place: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04056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r="54602" b="14720"/>
          <a:stretch>
            <a:fillRect/>
          </a:stretch>
        </p:blipFill>
        <p:spPr bwMode="auto">
          <a:xfrm>
            <a:off x="4716016" y="2696146"/>
            <a:ext cx="3923928" cy="37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3.bp.blogspot.com/_yeshp8eGMdU/Ssvqb0DyfSI/AAAAAAAAAPk/bkXvDk2XNnc/s400/Odeon+cinema+toy+story+3D+poster+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96146"/>
            <a:ext cx="4248472" cy="3757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film studio must get the film into national cinema chains like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Vue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Odean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so their product can be seen. Likewise when on DVD they need it to be available online in  Amazon and in the high street in HMV etc.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553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Starter Activity</vt:lpstr>
      <vt:lpstr>Topic 1.5: Building a Successful Marketing Mix</vt:lpstr>
      <vt:lpstr>Learning Objectives</vt:lpstr>
      <vt:lpstr>Marketing Mix</vt:lpstr>
      <vt:lpstr>Product:</vt:lpstr>
      <vt:lpstr>Promotion:</vt:lpstr>
      <vt:lpstr>Promotion:</vt:lpstr>
      <vt:lpstr>Price</vt:lpstr>
      <vt:lpstr>Place:</vt:lpstr>
      <vt:lpstr>Writing a marketing plan </vt:lpstr>
      <vt:lpstr>Timed question 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Malcolm Mcglynn</cp:lastModifiedBy>
  <cp:revision>112</cp:revision>
  <cp:lastPrinted>2014-10-23T17:53:21Z</cp:lastPrinted>
  <dcterms:created xsi:type="dcterms:W3CDTF">2012-06-23T12:54:45Z</dcterms:created>
  <dcterms:modified xsi:type="dcterms:W3CDTF">2014-10-23T18:33:53Z</dcterms:modified>
</cp:coreProperties>
</file>