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6" r:id="rId3"/>
    <p:sldId id="256" r:id="rId4"/>
    <p:sldId id="271" r:id="rId5"/>
    <p:sldId id="269" r:id="rId6"/>
    <p:sldId id="259" r:id="rId7"/>
    <p:sldId id="275" r:id="rId8"/>
    <p:sldId id="264" r:id="rId9"/>
    <p:sldId id="274" r:id="rId10"/>
    <p:sldId id="272" r:id="rId11"/>
    <p:sldId id="273" r:id="rId12"/>
    <p:sldId id="270" r:id="rId13"/>
  </p:sldIdLst>
  <p:sldSz cx="9144000" cy="6858000" type="screen4x3"/>
  <p:notesSz cx="6907213" cy="1003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107" d="100"/>
          <a:sy n="107" d="100"/>
        </p:scale>
        <p:origin x="-8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2489" y="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/>
          <a:lstStyle>
            <a:lvl1pPr algn="r">
              <a:defRPr sz="1300"/>
            </a:lvl1pPr>
          </a:lstStyle>
          <a:p>
            <a:fld id="{F48A1227-4521-49A1-9DAB-B765226DAA12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52475"/>
            <a:ext cx="5018087" cy="3765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835" tIns="48417" rIns="96835" bIns="484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0722" y="4768691"/>
            <a:ext cx="5525770" cy="4517708"/>
          </a:xfrm>
          <a:prstGeom prst="rect">
            <a:avLst/>
          </a:prstGeom>
        </p:spPr>
        <p:txBody>
          <a:bodyPr vert="horz" lIns="96835" tIns="48417" rIns="96835" bIns="484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2489" y="9535640"/>
            <a:ext cx="2993126" cy="501968"/>
          </a:xfrm>
          <a:prstGeom prst="rect">
            <a:avLst/>
          </a:prstGeom>
        </p:spPr>
        <p:txBody>
          <a:bodyPr vert="horz" lIns="96835" tIns="48417" rIns="96835" bIns="48417" rtlCol="0" anchor="b"/>
          <a:lstStyle>
            <a:lvl1pPr algn="r">
              <a:defRPr sz="1300"/>
            </a:lvl1pPr>
          </a:lstStyle>
          <a:p>
            <a:fld id="{BF6233CA-BCA2-43E2-93F9-FFEE9101DE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30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dirty="0" smtClean="0"/>
              <a:t>Stop at 0.26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– What do they get once they reach 200 stores?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Stop at 1m 21s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Stop at 1m 41s –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– How much is Domino’s? (£250,000 on average)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Stop at 2m 12s – </a:t>
            </a:r>
            <a:r>
              <a:rPr lang="en-GB" baseline="0" dirty="0" err="1" smtClean="0"/>
              <a:t>ext</a:t>
            </a:r>
            <a:r>
              <a:rPr lang="en-GB" baseline="0" dirty="0" smtClean="0"/>
              <a:t> – Net or Gross? Explain differences between these.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91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33CA-BCA2-43E2-93F9-FFEE9101DE6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24/10/2013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900" t="16980" r="20170" b="31341"/>
          <a:stretch>
            <a:fillRect/>
          </a:stretch>
        </p:blipFill>
        <p:spPr bwMode="auto">
          <a:xfrm>
            <a:off x="1907704" y="2204864"/>
            <a:ext cx="5256584" cy="356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Franchisee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816899"/>
              </p:ext>
            </p:extLst>
          </p:nvPr>
        </p:nvGraphicFramePr>
        <p:xfrm>
          <a:off x="457200" y="1600201"/>
          <a:ext cx="8229600" cy="2910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6064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Strengths: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Weaknesses: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0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Brand name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Franchise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0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Clearly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defined start-up costs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Royalty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Fee</a:t>
                      </a:r>
                      <a:endParaRPr lang="en-GB" b="1" dirty="0" smtClean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2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Training provided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Lack of Flexibility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40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Extensive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marketing campaign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Over to You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case study on page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31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2050" name="Picture 2" descr="http://184.172.169.98/~whisky1/underthechristmastree.co.uk/wp-content/uploads/2012/04/harry-potter-monster-book-of-monst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80928"/>
            <a:ext cx="3168352" cy="2370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19199" t="16980" r="20857" b="24696"/>
          <a:stretch>
            <a:fillRect/>
          </a:stretch>
        </p:blipFill>
        <p:spPr bwMode="auto">
          <a:xfrm>
            <a:off x="1979712" y="2060848"/>
            <a:ext cx="4932040" cy="383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Comic Sans MS" pitchFamily="66" charset="0"/>
                <a:ea typeface="+mn-ea"/>
                <a:cs typeface="+mn-cs"/>
              </a:rPr>
              <a:t>What do these businesses have in common?</a:t>
            </a:r>
          </a:p>
        </p:txBody>
      </p:sp>
      <p:pic>
        <p:nvPicPr>
          <p:cNvPr id="1026" name="Picture 2" descr="Small Business Franchise Possibilities Follow These 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487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5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28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4800" b="1" dirty="0" smtClean="0">
                <a:solidFill>
                  <a:srgbClr val="0070C0"/>
                </a:solidFill>
                <a:latin typeface="+mj-lt"/>
              </a:rPr>
              <a:t>6:</a:t>
            </a:r>
            <a:r>
              <a:rPr lang="en-GB" sz="4800" b="1" dirty="0" smtClean="0">
                <a:solidFill>
                  <a:srgbClr val="0070C0"/>
                </a:solidFill>
                <a:latin typeface="Comic Sans MS" pitchFamily="66" charset="0"/>
              </a:rPr>
              <a:t> Franchising</a:t>
            </a:r>
            <a:endParaRPr lang="en-GB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1: Introduction to Small Business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smtClean="0">
                <a:solidFill>
                  <a:srgbClr val="FF0000"/>
                </a:solidFill>
                <a:latin typeface="Comic Sans MS" pitchFamily="66" charset="0"/>
              </a:rPr>
              <a:t>Franchise</a:t>
            </a:r>
            <a:endParaRPr lang="en-GB" sz="19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Franchisee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900" b="1" dirty="0" smtClean="0">
                <a:solidFill>
                  <a:srgbClr val="FF0000"/>
                </a:solidFill>
                <a:latin typeface="Comic Sans MS" pitchFamily="66" charset="0"/>
              </a:rPr>
              <a:t>Franchisor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the principles of franchising to small business start ups.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analyse the consequences of a small business operating as a franchise.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4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827584" y="1844824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Franchising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Franchise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right given by one business to another to sell goods or services using its name.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Royalty Fee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Equipment Package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Franchise Fee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upload.wikimedia.org/wikipedia/en/thumb/b/bf/KFC_logo.svg/220px-KFC_logo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1728192" cy="1728193"/>
          </a:xfrm>
          <a:prstGeom prst="rect">
            <a:avLst/>
          </a:prstGeom>
          <a:noFill/>
        </p:spPr>
      </p:pic>
      <p:pic>
        <p:nvPicPr>
          <p:cNvPr id="5124" name="Picture 4" descr="http://4.bp.blogspot.com/-rppLUXWdXYk/TtukLFAeSUI/AAAAAAAACv4/5G7UTPKRipw/s400/mcdonald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2729880" cy="2525140"/>
          </a:xfrm>
          <a:prstGeom prst="rect">
            <a:avLst/>
          </a:prstGeom>
          <a:noFill/>
        </p:spPr>
      </p:pic>
      <p:pic>
        <p:nvPicPr>
          <p:cNvPr id="4" name="Picture 6" descr="http://www.union.ic.ac.uk/blogs/wp-content/uploads/2011/11/TONI_GUY_Hairdressing_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284984"/>
            <a:ext cx="5904656" cy="13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Franchising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Franchisee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business that agrees to manufacture, distribute or provide a branded product, under licence by </a:t>
            </a:r>
            <a:r>
              <a:rPr lang="en-GB" sz="2400" b="1" smtClean="0">
                <a:solidFill>
                  <a:srgbClr val="0070C0"/>
                </a:solidFill>
                <a:latin typeface="Comic Sans MS" pitchFamily="66" charset="0"/>
              </a:rPr>
              <a:t>a franchisor.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Franchisor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The business that gives franchisees the right to sell its product, in return for a fixed sum of money or a royalty payment.</a:t>
            </a: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http://4.bp.blogspot.com/-rppLUXWdXYk/TtukLFAeSUI/AAAAAAAACv4/5G7UTPKRipw/s400/mcdonalds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935766"/>
            <a:ext cx="1224136" cy="1132327"/>
          </a:xfrm>
          <a:prstGeom prst="rect">
            <a:avLst/>
          </a:prstGeom>
          <a:noFill/>
        </p:spPr>
      </p:pic>
      <p:pic>
        <p:nvPicPr>
          <p:cNvPr id="9218" name="Picture 2" descr="http://tntriver.com/content/2012/01/smiling-bo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869160"/>
            <a:ext cx="1152128" cy="113932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4437112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Franchisee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4437112"/>
            <a:ext cx="15841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Franchisor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44824"/>
            <a:ext cx="8435280" cy="4824536"/>
          </a:xfrm>
          <a:solidFill>
            <a:schemeClr val="bg1"/>
          </a:solidFill>
        </p:spPr>
        <p:txBody>
          <a:bodyPr/>
          <a:lstStyle/>
          <a:p>
            <a:r>
              <a:rPr lang="en-GB" sz="1600" dirty="0" smtClean="0"/>
              <a:t>1. What is it Papa John’s need to do to </a:t>
            </a:r>
            <a:r>
              <a:rPr lang="en-GB" sz="1600" b="1" dirty="0" smtClean="0"/>
              <a:t>expand</a:t>
            </a:r>
            <a:r>
              <a:rPr lang="en-GB" sz="1600" dirty="0" smtClean="0"/>
              <a:t>?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2. How do Papa John’s stay </a:t>
            </a:r>
            <a:r>
              <a:rPr lang="en-GB" sz="1600" b="1" dirty="0" smtClean="0"/>
              <a:t>competitive</a:t>
            </a:r>
            <a:r>
              <a:rPr lang="en-GB" sz="1600" dirty="0" smtClean="0"/>
              <a:t>?</a:t>
            </a: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3. How much does the </a:t>
            </a:r>
            <a:r>
              <a:rPr lang="en-GB" sz="1600" b="1" dirty="0" smtClean="0"/>
              <a:t>franchisee</a:t>
            </a:r>
            <a:r>
              <a:rPr lang="en-GB" sz="1600" dirty="0" smtClean="0"/>
              <a:t> have to </a:t>
            </a:r>
            <a:r>
              <a:rPr lang="en-GB" sz="1600" b="1" dirty="0" smtClean="0"/>
              <a:t>pay</a:t>
            </a:r>
            <a:r>
              <a:rPr lang="en-GB" sz="1600" dirty="0" smtClean="0"/>
              <a:t> to open their own Papa John’s?</a:t>
            </a:r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  <a:p>
            <a:r>
              <a:rPr lang="en-GB" sz="1600" dirty="0" smtClean="0"/>
              <a:t>4. What is the total % weekly amount in </a:t>
            </a:r>
            <a:r>
              <a:rPr lang="en-GB" sz="1600" b="1" dirty="0" smtClean="0"/>
              <a:t>fees</a:t>
            </a:r>
            <a:r>
              <a:rPr lang="en-GB" sz="1600" dirty="0" smtClean="0"/>
              <a:t> the </a:t>
            </a:r>
            <a:r>
              <a:rPr lang="en-GB" sz="1600" b="1" dirty="0" smtClean="0"/>
              <a:t>franchisee</a:t>
            </a:r>
            <a:r>
              <a:rPr lang="en-GB" sz="1600" dirty="0" smtClean="0"/>
              <a:t> must pay?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4542" y="470992"/>
            <a:ext cx="4464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200" b="1" dirty="0">
                <a:solidFill>
                  <a:srgbClr val="0070C0"/>
                </a:solidFill>
                <a:latin typeface="Comic Sans MS" pitchFamily="66" charset="0"/>
              </a:rPr>
              <a:t>Papa </a:t>
            </a:r>
            <a:r>
              <a:rPr lang="en-GB" sz="3200" b="1" dirty="0" smtClean="0">
                <a:solidFill>
                  <a:srgbClr val="0070C0"/>
                </a:solidFill>
                <a:latin typeface="Comic Sans MS" pitchFamily="66" charset="0"/>
              </a:rPr>
              <a:t>John’s Activity</a:t>
            </a:r>
            <a:endParaRPr lang="en-GB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8" name="Picture 4" descr="http://www.parkfarmshoppingcentre.co.uk/Userfiles/Papa-John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218059"/>
            <a:ext cx="2449571" cy="15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9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Doing the rounds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McDonald’s Case Study</a:t>
            </a:r>
          </a:p>
          <a:p>
            <a:pPr>
              <a:buFont typeface="Wingdings" pitchFamily="2" charset="2"/>
              <a:buChar char="Ø"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You will be given a number.</a:t>
            </a:r>
          </a:p>
          <a:p>
            <a:pP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If you are labelled a ‘1’, you must find and write down the </a:t>
            </a:r>
            <a:r>
              <a:rPr lang="en-GB" sz="2400" b="1" dirty="0" err="1">
                <a:solidFill>
                  <a:srgbClr val="0070C0"/>
                </a:solidFill>
                <a:latin typeface="Comic Sans MS" pitchFamily="66" charset="0"/>
              </a:rPr>
              <a:t>adv</a:t>
            </a:r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/</a:t>
            </a:r>
            <a:r>
              <a:rPr lang="en-GB" sz="2400" b="1" dirty="0" err="1">
                <a:solidFill>
                  <a:srgbClr val="0070C0"/>
                </a:solidFill>
                <a:latin typeface="Comic Sans MS" pitchFamily="66" charset="0"/>
              </a:rPr>
              <a:t>disadv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for the Franchis</a:t>
            </a:r>
            <a:r>
              <a:rPr lang="en-GB" sz="2400" b="1" u="sng" dirty="0" smtClean="0">
                <a:solidFill>
                  <a:srgbClr val="0070C0"/>
                </a:solidFill>
                <a:latin typeface="Comic Sans MS" pitchFamily="66" charset="0"/>
              </a:rPr>
              <a:t>or,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if you are a ‘2’, you must find the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adv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/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disadv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the Franchis</a:t>
            </a:r>
            <a:r>
              <a:rPr lang="en-GB" sz="2400" b="1" u="sng" dirty="0" smtClean="0">
                <a:solidFill>
                  <a:srgbClr val="0070C0"/>
                </a:solidFill>
                <a:latin typeface="Comic Sans MS" pitchFamily="66" charset="0"/>
              </a:rPr>
              <a:t>ee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When the timer rings, find your partner and swap your findings.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Franchisor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406967"/>
              </p:ext>
            </p:extLst>
          </p:nvPr>
        </p:nvGraphicFramePr>
        <p:xfrm>
          <a:off x="457200" y="1600201"/>
          <a:ext cx="8229600" cy="3645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26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Strengths: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itchFamily="66" charset="0"/>
                        </a:rPr>
                        <a:t>Weaknesses:</a:t>
                      </a:r>
                      <a:endParaRPr lang="en-GB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917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Growth 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Poor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Performance (Less span of control)</a:t>
                      </a:r>
                      <a:endParaRPr lang="en-GB" b="1" dirty="0" smtClean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1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Customer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Awareness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Damaged reputation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>
                          <a:latin typeface="Comic Sans MS" pitchFamily="66" charset="0"/>
                        </a:rPr>
                        <a:t>Less risky due to the spread of costs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Lengthy application process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4292">
                <a:tc>
                  <a:txBody>
                    <a:bodyPr/>
                    <a:lstStyle/>
                    <a:p>
                      <a:r>
                        <a:rPr lang="en-GB" b="1" dirty="0" smtClean="0">
                          <a:latin typeface="Comic Sans MS" pitchFamily="66" charset="0"/>
                        </a:rPr>
                        <a:t>Long Term</a:t>
                      </a:r>
                      <a:r>
                        <a:rPr lang="en-GB" b="1" baseline="0" dirty="0" smtClean="0">
                          <a:latin typeface="Comic Sans MS" pitchFamily="66" charset="0"/>
                        </a:rPr>
                        <a:t> Income – EC’s of scale</a:t>
                      </a:r>
                      <a:endParaRPr lang="en-GB" b="1" dirty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dirty="0" smtClean="0">
                        <a:latin typeface="Comic Sans MS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2640</TotalTime>
  <Words>427</Words>
  <Application>Microsoft Office PowerPoint</Application>
  <PresentationFormat>On-screen Show (4:3)</PresentationFormat>
  <Paragraphs>81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Starter Activity</vt:lpstr>
      <vt:lpstr>What do these businesses have in common?</vt:lpstr>
      <vt:lpstr>Topic 1.6: Franchising</vt:lpstr>
      <vt:lpstr>Learning Objectives</vt:lpstr>
      <vt:lpstr>Franchising</vt:lpstr>
      <vt:lpstr>Franchising</vt:lpstr>
      <vt:lpstr>PowerPoint Presentation</vt:lpstr>
      <vt:lpstr>Doing the rounds</vt:lpstr>
      <vt:lpstr>Franchisor</vt:lpstr>
      <vt:lpstr>Franchisee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mmarks</cp:lastModifiedBy>
  <cp:revision>181</cp:revision>
  <cp:lastPrinted>2013-10-24T07:08:57Z</cp:lastPrinted>
  <dcterms:created xsi:type="dcterms:W3CDTF">2012-06-23T12:54:45Z</dcterms:created>
  <dcterms:modified xsi:type="dcterms:W3CDTF">2013-10-24T10:44:37Z</dcterms:modified>
</cp:coreProperties>
</file>