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4" r:id="rId3"/>
    <p:sldId id="256" r:id="rId4"/>
    <p:sldId id="274" r:id="rId5"/>
    <p:sldId id="276" r:id="rId6"/>
    <p:sldId id="266" r:id="rId7"/>
    <p:sldId id="284" r:id="rId8"/>
    <p:sldId id="285" r:id="rId9"/>
    <p:sldId id="288" r:id="rId10"/>
    <p:sldId id="293" r:id="rId11"/>
    <p:sldId id="286" r:id="rId12"/>
    <p:sldId id="287" r:id="rId13"/>
    <p:sldId id="289" r:id="rId14"/>
    <p:sldId id="290" r:id="rId15"/>
    <p:sldId id="291" r:id="rId16"/>
    <p:sldId id="292" r:id="rId17"/>
    <p:sldId id="26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1480-2D3C-4CE0-86B8-E42C7E8A97B5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8FF5C-B181-4584-9666-85CE0A0C7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2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B94B6-58E6-4BFE-A8FB-3234E529D79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2.4%20Cost-Effective%20Operations%20and%20Competitiveness%20Interactive%20Activity.sw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productivity&amp;source=images&amp;cd=&amp;cad=rja&amp;docid=O2B3n5pqxOITdM&amp;tbnid=FPjOUOwvVc9iSM:&amp;ved=0CAUQjRw&amp;url=https://www.boundless.com/economics/production-growth-inflation/productivity/importance-productivity/&amp;ei=vz2vUcz-FKXP0QXX5IGgCw&amp;psig=AFQjCNG35nYAy3s1-92LHCK72Ls9Wj2Tlg&amp;ust=137052549551779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Uf0Jq9C7Q&amp;safe=active" TargetMode="External"/><Relationship Id="rId2" Type="http://schemas.openxmlformats.org/officeDocument/2006/relationships/hyperlink" Target="http://www.youtube.com/watch?v=FpwwcpubUIw&amp;safe=act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12201"/>
          <a:stretch>
            <a:fillRect/>
          </a:stretch>
        </p:blipFill>
        <p:spPr bwMode="auto">
          <a:xfrm>
            <a:off x="1403648" y="2276872"/>
            <a:ext cx="6264696" cy="339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4001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Till connected to </a:t>
            </a:r>
            <a:r>
              <a:rPr lang="en-GB" sz="2800" dirty="0"/>
              <a:t>o</a:t>
            </a:r>
            <a:r>
              <a:rPr lang="en-GB" sz="2800" dirty="0" smtClean="0"/>
              <a:t>rder screen for each member of staff </a:t>
            </a:r>
          </a:p>
          <a:p>
            <a:r>
              <a:rPr lang="en-GB" sz="2800" dirty="0" smtClean="0"/>
              <a:t>High speed toaster – 11 seconds to toast a bun</a:t>
            </a:r>
          </a:p>
          <a:p>
            <a:r>
              <a:rPr lang="en-GB" sz="2800" dirty="0" err="1" smtClean="0"/>
              <a:t>Mayannoise</a:t>
            </a:r>
            <a:r>
              <a:rPr lang="en-GB" sz="2800" dirty="0" smtClean="0"/>
              <a:t> gun delivers exact amount</a:t>
            </a:r>
          </a:p>
          <a:p>
            <a:r>
              <a:rPr lang="en-GB" sz="2800" dirty="0" smtClean="0"/>
              <a:t>Assembly line so minimal movement</a:t>
            </a:r>
          </a:p>
          <a:p>
            <a:r>
              <a:rPr lang="en-GB" sz="2800" dirty="0" smtClean="0"/>
              <a:t>Heated holding cabinets to store burgers</a:t>
            </a:r>
          </a:p>
          <a:p>
            <a:r>
              <a:rPr lang="en-GB" sz="2800" dirty="0" smtClean="0"/>
              <a:t>PC monitors and predicts orders for best selling items so buffer stock is made</a:t>
            </a:r>
          </a:p>
          <a:p>
            <a:r>
              <a:rPr lang="en-GB" sz="2800" dirty="0" smtClean="0"/>
              <a:t>PC monitors staff productivity </a:t>
            </a:r>
          </a:p>
          <a:p>
            <a:r>
              <a:rPr lang="en-GB" sz="2800" dirty="0" smtClean="0"/>
              <a:t>PC routes orders to free staff</a:t>
            </a:r>
          </a:p>
          <a:p>
            <a:r>
              <a:rPr lang="en-GB" sz="2800" dirty="0" smtClean="0"/>
              <a:t>Whole process from order to food delivered is 15 seconds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18304"/>
            <a:ext cx="7497233" cy="16104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smtClean="0">
                <a:solidFill>
                  <a:srgbClr val="FF0000"/>
                </a:solidFill>
              </a:rPr>
              <a:t>How have MacDonalds used technology to improve productivity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8" descr="http://t0.gstatic.com/images?q=tbn:ANd9GcReQVmmuAbGXYW3uvP9wnD9cCs4xF3lG46iHy0Ous2qaQis88h1Tg:ilikewalls.com/wallpaper/4/3/mcdonalds-log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33" y="0"/>
            <a:ext cx="1646767" cy="16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6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Reducing Costs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You should now be aware of what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Productivity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is and how it is calculated. For the next 5 minutes write down a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MINIMUM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ways in which you can reduce costs.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</a:rPr>
              <a:t>Improved purchasing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</a:rPr>
              <a:t>Relocation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</a:rPr>
              <a:t>Better design</a:t>
            </a:r>
          </a:p>
          <a:p>
            <a:pPr lvl="2">
              <a:buFont typeface="Wingdings" pitchFamily="2" charset="2"/>
              <a:buChar char="Ø"/>
            </a:pPr>
            <a:r>
              <a:rPr lang="en-GB" sz="1800" b="1" dirty="0" smtClean="0">
                <a:solidFill>
                  <a:schemeClr val="tx1"/>
                </a:solidFill>
                <a:latin typeface="Comic Sans MS" pitchFamily="66" charset="0"/>
              </a:rPr>
              <a:t>Cutting overheads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9559" t="31100" r="19165" b="21020"/>
          <a:stretch>
            <a:fillRect/>
          </a:stretch>
        </p:blipFill>
        <p:spPr bwMode="auto">
          <a:xfrm>
            <a:off x="1115616" y="2348880"/>
            <a:ext cx="69203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Over to </a:t>
            </a:r>
            <a:r>
              <a:rPr lang="en-GB" b="1" dirty="0">
                <a:solidFill>
                  <a:srgbClr val="FF0000"/>
                </a:solidFill>
              </a:rPr>
              <a:t>y</a:t>
            </a:r>
            <a:r>
              <a:rPr lang="en-GB" b="1" dirty="0" smtClean="0">
                <a:solidFill>
                  <a:srgbClr val="FF0000"/>
                </a:solidFill>
              </a:rPr>
              <a:t>ou Answers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1. (a) Explain, using an example, what is meant by </a:t>
            </a:r>
            <a:r>
              <a:rPr lang="en-US" sz="2800" b="1" dirty="0" err="1"/>
              <a:t>labour</a:t>
            </a:r>
            <a:r>
              <a:rPr lang="en-US" sz="2800" b="1" dirty="0"/>
              <a:t> productivity. 	</a:t>
            </a:r>
            <a:r>
              <a:rPr lang="en-US" sz="2800" b="1" i="1" dirty="0"/>
              <a:t>(3)</a:t>
            </a:r>
            <a:endParaRPr lang="en-GB" sz="2800" b="1" dirty="0"/>
          </a:p>
          <a:p>
            <a:pPr lvl="0"/>
            <a:r>
              <a:rPr lang="en-US" sz="2800" dirty="0" err="1" smtClean="0"/>
              <a:t>Labour</a:t>
            </a:r>
            <a:r>
              <a:rPr lang="en-US" sz="2800" dirty="0" smtClean="0"/>
              <a:t> </a:t>
            </a:r>
            <a:r>
              <a:rPr lang="en-US" sz="2800" dirty="0"/>
              <a:t>productivity is defined as output per worker per period of time</a:t>
            </a:r>
            <a:endParaRPr lang="en-GB" sz="2800" dirty="0"/>
          </a:p>
          <a:p>
            <a:pPr lvl="0"/>
            <a:r>
              <a:rPr lang="en-US" sz="2800" dirty="0"/>
              <a:t>The time period can be represented as per hour, day, week, etc.</a:t>
            </a:r>
            <a:endParaRPr lang="en-GB" sz="2800" dirty="0"/>
          </a:p>
          <a:p>
            <a:pPr lvl="0"/>
            <a:r>
              <a:rPr lang="en-US" sz="2800" dirty="0"/>
              <a:t>For example, worker A fits eight headlights per hour, or worker B installs 36 radios per day 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8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Over to you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654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sz="2800" b="1" dirty="0"/>
              <a:t>b) Explain why productivity is likely to be higher on larger container ships than on smaller container ships? </a:t>
            </a:r>
            <a:r>
              <a:rPr lang="en-US" sz="2800" b="1" i="1" dirty="0" smtClean="0"/>
              <a:t>(</a:t>
            </a:r>
            <a:r>
              <a:rPr lang="en-US" sz="2800" b="1" i="1" dirty="0"/>
              <a:t>3)</a:t>
            </a:r>
            <a:endParaRPr lang="en-GB" sz="2800" b="1" dirty="0"/>
          </a:p>
          <a:p>
            <a:pPr lvl="0"/>
            <a:r>
              <a:rPr lang="en-US" sz="2800" dirty="0" smtClean="0"/>
              <a:t>More </a:t>
            </a:r>
            <a:r>
              <a:rPr lang="en-US" sz="2800" dirty="0"/>
              <a:t>containers carried per journey</a:t>
            </a:r>
            <a:endParaRPr lang="en-GB" sz="2800" dirty="0"/>
          </a:p>
          <a:p>
            <a:pPr lvl="0"/>
            <a:r>
              <a:rPr lang="en-US" sz="2800" dirty="0"/>
              <a:t>More containers carried in proportion to the fuel used (less fuel per container)</a:t>
            </a:r>
            <a:endParaRPr lang="en-GB" sz="2800" dirty="0"/>
          </a:p>
          <a:p>
            <a:pPr lvl="0"/>
            <a:r>
              <a:rPr lang="en-US" sz="2800" dirty="0"/>
              <a:t>Smaller increase in staff needed compared to the increase in containers carried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243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4949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2. </a:t>
            </a:r>
            <a:r>
              <a:rPr lang="en-US" sz="2800" b="1" dirty="0" err="1" smtClean="0"/>
              <a:t>Analyse</a:t>
            </a:r>
            <a:r>
              <a:rPr lang="en-US" sz="2800" b="1" dirty="0" smtClean="0"/>
              <a:t> </a:t>
            </a:r>
            <a:r>
              <a:rPr lang="en-US" sz="2800" b="1" dirty="0"/>
              <a:t>how RHZ Containers is cutting costs to cope with a slump in demand. 	</a:t>
            </a:r>
            <a:r>
              <a:rPr lang="en-US" sz="2800" b="1" i="1" dirty="0"/>
              <a:t>(6)</a:t>
            </a:r>
            <a:endParaRPr lang="en-GB" sz="2800" b="1" dirty="0"/>
          </a:p>
          <a:p>
            <a:r>
              <a:rPr lang="en-US" sz="2800" dirty="0" smtClean="0"/>
              <a:t>Use </a:t>
            </a:r>
            <a:r>
              <a:rPr lang="en-US" sz="2800" dirty="0"/>
              <a:t>of the case study evidence and students’ own knowledge should be used to access top marks. </a:t>
            </a:r>
            <a:endParaRPr lang="en-GB" sz="2800" dirty="0"/>
          </a:p>
          <a:p>
            <a:pPr lvl="0"/>
            <a:r>
              <a:rPr lang="en-US" sz="2800" dirty="0"/>
              <a:t>Slower speeds save fuel</a:t>
            </a:r>
            <a:endParaRPr lang="en-GB" sz="2800" dirty="0"/>
          </a:p>
          <a:p>
            <a:pPr lvl="0"/>
            <a:r>
              <a:rPr lang="en-US" sz="2800" dirty="0"/>
              <a:t>Use least efficient ships as little as possible</a:t>
            </a:r>
            <a:endParaRPr lang="en-GB" sz="2800" dirty="0"/>
          </a:p>
          <a:p>
            <a:pPr lvl="0"/>
            <a:r>
              <a:rPr lang="en-US" sz="2800" dirty="0"/>
              <a:t>Use modern ships often</a:t>
            </a:r>
            <a:endParaRPr lang="en-GB" sz="2800" dirty="0"/>
          </a:p>
          <a:p>
            <a:pPr lvl="0"/>
            <a:r>
              <a:rPr lang="en-US" sz="2800" dirty="0"/>
              <a:t>Reduce number of crew</a:t>
            </a:r>
            <a:endParaRPr lang="en-GB" sz="2800" dirty="0"/>
          </a:p>
          <a:p>
            <a:pPr lvl="0"/>
            <a:r>
              <a:rPr lang="en-US" sz="2800" dirty="0"/>
              <a:t>Cut head office workforce (30%)</a:t>
            </a:r>
            <a:endParaRPr lang="en-GB" sz="2800" dirty="0"/>
          </a:p>
          <a:p>
            <a:pPr lvl="0"/>
            <a:r>
              <a:rPr lang="en-US" sz="2800" dirty="0"/>
              <a:t>Cancel future investment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75656" y="18864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Over to you Answers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300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 startAt="3"/>
            </a:pPr>
            <a:r>
              <a:rPr lang="en-US" b="1" dirty="0" smtClean="0"/>
              <a:t>Discuss </a:t>
            </a:r>
            <a:r>
              <a:rPr lang="en-US" b="1" dirty="0"/>
              <a:t>whether cutting costs now will make RHZ Containers more competitive in the short term and in the long term. Justify your answer. </a:t>
            </a:r>
            <a:r>
              <a:rPr lang="en-US" dirty="0"/>
              <a:t>	</a:t>
            </a:r>
            <a:r>
              <a:rPr lang="en-US" i="1" dirty="0"/>
              <a:t>(8</a:t>
            </a:r>
            <a:r>
              <a:rPr lang="en-US" i="1" dirty="0" smtClean="0"/>
              <a:t>)</a:t>
            </a:r>
          </a:p>
          <a:p>
            <a:pPr marL="514350" indent="-514350">
              <a:buAutoNum type="arabicPeriod" startAt="3"/>
            </a:pPr>
            <a:endParaRPr lang="en-GB" dirty="0"/>
          </a:p>
          <a:p>
            <a:pPr marL="0" indent="0">
              <a:buNone/>
            </a:pPr>
            <a:r>
              <a:rPr lang="en-US" b="1" dirty="0" smtClean="0"/>
              <a:t>Short </a:t>
            </a:r>
            <a:r>
              <a:rPr lang="en-US" b="1" dirty="0"/>
              <a:t>term: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 +   Save </a:t>
            </a:r>
            <a:r>
              <a:rPr lang="en-US" dirty="0"/>
              <a:t>money now </a:t>
            </a:r>
            <a:r>
              <a:rPr lang="en-US" dirty="0" smtClean="0"/>
              <a:t>will help </a:t>
            </a:r>
            <a:r>
              <a:rPr lang="en-US" dirty="0"/>
              <a:t>day-to-day </a:t>
            </a:r>
            <a:r>
              <a:rPr lang="en-US" dirty="0" smtClean="0"/>
              <a:t>running costs</a:t>
            </a:r>
            <a:endParaRPr lang="en-GB" dirty="0"/>
          </a:p>
          <a:p>
            <a:pPr marL="0" lvl="0" indent="0">
              <a:buNone/>
            </a:pPr>
            <a:r>
              <a:rPr lang="en-GB" dirty="0" smtClean="0"/>
              <a:t> +   </a:t>
            </a:r>
            <a:r>
              <a:rPr lang="en-US" dirty="0" smtClean="0"/>
              <a:t>Cutting </a:t>
            </a:r>
            <a:r>
              <a:rPr lang="en-US" dirty="0"/>
              <a:t>costs can allow RHZ to keep prices </a:t>
            </a:r>
            <a:r>
              <a:rPr lang="en-US" dirty="0" smtClean="0"/>
              <a:t>competitive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 </a:t>
            </a:r>
            <a:r>
              <a:rPr lang="en-GB" dirty="0" smtClean="0"/>
              <a:t>+   </a:t>
            </a:r>
            <a:r>
              <a:rPr lang="en-US" dirty="0" smtClean="0"/>
              <a:t>Short-term </a:t>
            </a:r>
            <a:r>
              <a:rPr lang="en-US" dirty="0"/>
              <a:t>cost reduction means survival in the immediate </a:t>
            </a:r>
            <a:r>
              <a:rPr lang="en-US" dirty="0" smtClean="0"/>
              <a:t>future</a:t>
            </a:r>
            <a:endParaRPr lang="en-GB" dirty="0"/>
          </a:p>
          <a:p>
            <a:pPr marL="0" lvl="0" indent="0">
              <a:buNone/>
            </a:pPr>
            <a:r>
              <a:rPr lang="en-GB" dirty="0"/>
              <a:t> </a:t>
            </a:r>
            <a:r>
              <a:rPr lang="en-GB" dirty="0" smtClean="0"/>
              <a:t>-    </a:t>
            </a:r>
            <a:r>
              <a:rPr lang="en-US" dirty="0" smtClean="0"/>
              <a:t>May </a:t>
            </a:r>
            <a:r>
              <a:rPr lang="en-US" dirty="0"/>
              <a:t>give the business a poor image and reputation (laying-off staff)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Long term: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 +  Survival </a:t>
            </a:r>
            <a:r>
              <a:rPr lang="en-US" dirty="0"/>
              <a:t>means that some competitors may collapse and give RHZ easier access to the market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 +   Business </a:t>
            </a:r>
            <a:r>
              <a:rPr lang="en-US" dirty="0"/>
              <a:t>cycle may pick up and more people will need container shipping again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 +    Cutting </a:t>
            </a:r>
            <a:r>
              <a:rPr lang="en-US" dirty="0"/>
              <a:t>costs may lead to more efficient working practices to use in the future</a:t>
            </a:r>
            <a:endParaRPr lang="en-GB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62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activity.</a:t>
            </a:r>
            <a:endParaRPr lang="en-GB" sz="20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4391" t="5901" r="14735" b="15980"/>
          <a:stretch>
            <a:fillRect/>
          </a:stretch>
        </p:blipFill>
        <p:spPr bwMode="auto">
          <a:xfrm>
            <a:off x="2051720" y="2492896"/>
            <a:ext cx="501733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Rectangle 8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5" name="Rectangle 87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6" name="Rectangle 88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539750" y="801688"/>
            <a:ext cx="2014538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A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541338" y="2019300"/>
            <a:ext cx="201295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B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539750" y="3235325"/>
            <a:ext cx="2014538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C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541338" y="4452938"/>
            <a:ext cx="2014537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D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5" name="AutoShape 67"/>
          <p:cNvSpPr>
            <a:spLocks noChangeArrowheads="1"/>
          </p:cNvSpPr>
          <p:nvPr/>
        </p:nvSpPr>
        <p:spPr bwMode="auto">
          <a:xfrm>
            <a:off x="2038350" y="1423988"/>
            <a:ext cx="2030413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6" name="AutoShape 68"/>
          <p:cNvSpPr>
            <a:spLocks noChangeArrowheads="1"/>
          </p:cNvSpPr>
          <p:nvPr/>
        </p:nvSpPr>
        <p:spPr bwMode="auto">
          <a:xfrm>
            <a:off x="2039938" y="2641600"/>
            <a:ext cx="2028825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F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7" name="AutoShape 69"/>
          <p:cNvSpPr>
            <a:spLocks noChangeArrowheads="1"/>
          </p:cNvSpPr>
          <p:nvPr/>
        </p:nvSpPr>
        <p:spPr bwMode="auto">
          <a:xfrm>
            <a:off x="2038350" y="3857625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G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18" name="AutoShape 70"/>
          <p:cNvSpPr>
            <a:spLocks noChangeArrowheads="1"/>
          </p:cNvSpPr>
          <p:nvPr/>
        </p:nvSpPr>
        <p:spPr bwMode="auto">
          <a:xfrm>
            <a:off x="2039938" y="5075238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H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0" name="AutoShape 72"/>
          <p:cNvSpPr>
            <a:spLocks noChangeArrowheads="1"/>
          </p:cNvSpPr>
          <p:nvPr/>
        </p:nvSpPr>
        <p:spPr bwMode="auto">
          <a:xfrm>
            <a:off x="5110163" y="1423988"/>
            <a:ext cx="2032000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M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1" name="AutoShape 73"/>
          <p:cNvSpPr>
            <a:spLocks noChangeArrowheads="1"/>
          </p:cNvSpPr>
          <p:nvPr/>
        </p:nvSpPr>
        <p:spPr bwMode="auto">
          <a:xfrm>
            <a:off x="5111750" y="2641600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N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2" name="AutoShape 74"/>
          <p:cNvSpPr>
            <a:spLocks noChangeArrowheads="1"/>
          </p:cNvSpPr>
          <p:nvPr/>
        </p:nvSpPr>
        <p:spPr bwMode="auto">
          <a:xfrm>
            <a:off x="5110163" y="3857625"/>
            <a:ext cx="203200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O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3" name="AutoShape 75"/>
          <p:cNvSpPr>
            <a:spLocks noChangeArrowheads="1"/>
          </p:cNvSpPr>
          <p:nvPr/>
        </p:nvSpPr>
        <p:spPr bwMode="auto">
          <a:xfrm>
            <a:off x="5111750" y="5075238"/>
            <a:ext cx="2032000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P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3563938" y="2060575"/>
            <a:ext cx="2030412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J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3575050" y="3235325"/>
            <a:ext cx="2030413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K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28" name="AutoShape 80"/>
          <p:cNvSpPr>
            <a:spLocks noChangeArrowheads="1"/>
          </p:cNvSpPr>
          <p:nvPr/>
        </p:nvSpPr>
        <p:spPr bwMode="auto">
          <a:xfrm>
            <a:off x="3576638" y="4452938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L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0" name="AutoShape 82">
            <a:hlinkHover r:id="" action="ppaction://macro?name=picklozenge"/>
          </p:cNvPr>
          <p:cNvSpPr>
            <a:spLocks noChangeArrowheads="1"/>
          </p:cNvSpPr>
          <p:nvPr/>
        </p:nvSpPr>
        <p:spPr bwMode="auto">
          <a:xfrm>
            <a:off x="6659563" y="801688"/>
            <a:ext cx="2014537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Q</a:t>
            </a:r>
            <a:endParaRPr lang="en-GB" sz="5400" dirty="0">
              <a:solidFill>
                <a:schemeClr val="bg1"/>
              </a:solidFill>
              <a:hlinkMouseOver r:id="" action="ppaction://macro?name=picklozenge"/>
            </a:endParaRPr>
          </a:p>
        </p:txBody>
      </p:sp>
      <p:sp>
        <p:nvSpPr>
          <p:cNvPr id="2131" name="AutoShape 83"/>
          <p:cNvSpPr>
            <a:spLocks noChangeArrowheads="1"/>
          </p:cNvSpPr>
          <p:nvPr/>
        </p:nvSpPr>
        <p:spPr bwMode="auto">
          <a:xfrm>
            <a:off x="6661150" y="2019300"/>
            <a:ext cx="2012950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R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2" name="AutoShape 84"/>
          <p:cNvSpPr>
            <a:spLocks noChangeArrowheads="1"/>
          </p:cNvSpPr>
          <p:nvPr/>
        </p:nvSpPr>
        <p:spPr bwMode="auto">
          <a:xfrm>
            <a:off x="6659563" y="3235325"/>
            <a:ext cx="2014537" cy="1201738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S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33" name="AutoShape 85"/>
          <p:cNvSpPr>
            <a:spLocks noChangeArrowheads="1"/>
          </p:cNvSpPr>
          <p:nvPr/>
        </p:nvSpPr>
        <p:spPr bwMode="auto">
          <a:xfrm>
            <a:off x="6661150" y="4452938"/>
            <a:ext cx="2014538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T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41" name="Rectangle 93">
            <a:hlinkClick r:id="" action="ppaction://macro?name=BLUE"/>
          </p:cNvPr>
          <p:cNvSpPr>
            <a:spLocks noChangeArrowheads="1"/>
          </p:cNvSpPr>
          <p:nvPr/>
        </p:nvSpPr>
        <p:spPr bwMode="auto">
          <a:xfrm>
            <a:off x="7380288" y="836613"/>
            <a:ext cx="576262" cy="288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5" name="Rectangle 97">
            <a:hlinkClick r:id="" action="ppaction://macro?name=YELLOW"/>
          </p:cNvPr>
          <p:cNvSpPr>
            <a:spLocks noChangeArrowheads="1"/>
          </p:cNvSpPr>
          <p:nvPr/>
        </p:nvSpPr>
        <p:spPr bwMode="auto">
          <a:xfrm>
            <a:off x="7380288" y="1628775"/>
            <a:ext cx="576262" cy="2889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6" name="AutoShape 98"/>
          <p:cNvSpPr>
            <a:spLocks noChangeArrowheads="1"/>
          </p:cNvSpPr>
          <p:nvPr/>
        </p:nvSpPr>
        <p:spPr bwMode="auto">
          <a:xfrm>
            <a:off x="3563938" y="836613"/>
            <a:ext cx="2030412" cy="1201737"/>
          </a:xfrm>
          <a:prstGeom prst="octag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I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2148" name="AutoShape 100"/>
          <p:cNvSpPr>
            <a:spLocks noChangeArrowheads="1"/>
          </p:cNvSpPr>
          <p:nvPr/>
        </p:nvSpPr>
        <p:spPr bwMode="auto">
          <a:xfrm>
            <a:off x="1116013" y="0"/>
            <a:ext cx="6985000" cy="692150"/>
          </a:xfrm>
          <a:prstGeom prst="octagon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5400" dirty="0" smtClean="0">
                <a:solidFill>
                  <a:schemeClr val="bg1"/>
                </a:solidFill>
              </a:rPr>
              <a:t>Blockbusters Plenary: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0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1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1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3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1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13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1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20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0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500" fill="hold"/>
                                        <p:tgtEl>
                                          <p:spTgt spid="21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21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21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2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21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2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21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1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2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2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1"/>
                  </p:tgtEl>
                </p:cond>
              </p:nextCondLst>
            </p:seq>
          </p:childTnLst>
        </p:cTn>
      </p:par>
    </p:tnLst>
    <p:bldLst>
      <p:bldP spid="2088" grpId="0"/>
      <p:bldP spid="2089" grpId="0"/>
      <p:bldP spid="2090" grpId="0"/>
      <p:bldP spid="2091" grpId="0"/>
      <p:bldP spid="2115" grpId="0"/>
      <p:bldP spid="2116" grpId="0"/>
      <p:bldP spid="2117" grpId="0"/>
      <p:bldP spid="2118" grpId="0"/>
      <p:bldP spid="2120" grpId="0"/>
      <p:bldP spid="2121" grpId="0"/>
      <p:bldP spid="2122" grpId="0"/>
      <p:bldP spid="2123" grpId="0"/>
      <p:bldP spid="2125" grpId="0"/>
      <p:bldP spid="2127" grpId="0"/>
      <p:bldP spid="2128" grpId="0"/>
      <p:bldP spid="2130" grpId="0"/>
      <p:bldP spid="2131" grpId="0"/>
      <p:bldP spid="2132" grpId="0"/>
      <p:bldP spid="2133" grpId="0"/>
      <p:bldP spid="2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Mini test : Marks and Grades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A* 50 </a:t>
            </a:r>
          </a:p>
          <a:p>
            <a:pPr marL="0" indent="0">
              <a:buNone/>
            </a:pPr>
            <a:r>
              <a:rPr lang="en-GB" dirty="0" smtClean="0"/>
              <a:t>A   44</a:t>
            </a:r>
          </a:p>
          <a:p>
            <a:pPr marL="0" indent="0">
              <a:buNone/>
            </a:pPr>
            <a:r>
              <a:rPr lang="en-GB" dirty="0" smtClean="0"/>
              <a:t>B   39</a:t>
            </a:r>
          </a:p>
          <a:p>
            <a:pPr marL="0" indent="0">
              <a:buNone/>
            </a:pPr>
            <a:r>
              <a:rPr lang="en-GB" dirty="0" smtClean="0"/>
              <a:t>C   34</a:t>
            </a:r>
          </a:p>
          <a:p>
            <a:pPr marL="0" indent="0">
              <a:buNone/>
            </a:pPr>
            <a:r>
              <a:rPr lang="en-GB" smtClean="0"/>
              <a:t>D   28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   23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79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2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4: Cost Effective Operations and Effectiveness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Productivity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businesses manage operations and competitiveness.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a managing operations and competitiveness.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Productivity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Productivity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Productivity is output per worker. It measures how much each worker produces over a period of time.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95" t="26060" r="36145" b="57560"/>
          <a:stretch>
            <a:fillRect/>
          </a:stretch>
        </p:blipFill>
        <p:spPr bwMode="auto">
          <a:xfrm>
            <a:off x="971600" y="3573016"/>
            <a:ext cx="3821963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s://d3r4ecz8hnfnqf.cloudfront.net/50b427bee4b0e6ae69bb45b9/full/increase-productivity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24944"/>
            <a:ext cx="2852936" cy="285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Calculate the total productivity per worker below.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8596" y="2357430"/>
          <a:ext cx="8247860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1965"/>
                <a:gridCol w="2061965"/>
                <a:gridCol w="2061965"/>
                <a:gridCol w="2061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Business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Total Output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of Workers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Productivity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1,500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150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C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400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D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850,000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F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3,500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G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500,000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H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1,670,889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2541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9895" t="26060" r="36145" b="57560"/>
          <a:stretch>
            <a:fillRect/>
          </a:stretch>
        </p:blipFill>
        <p:spPr bwMode="auto">
          <a:xfrm>
            <a:off x="4932040" y="404664"/>
            <a:ext cx="3312367" cy="936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Answers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Calculate the total productivity per worker below.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8596" y="2357430"/>
          <a:ext cx="8247860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61965"/>
                <a:gridCol w="2061965"/>
                <a:gridCol w="2061965"/>
                <a:gridCol w="20619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Business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Total Output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aseline="0" dirty="0" smtClean="0">
                          <a:latin typeface="Comic Sans MS" pitchFamily="66" charset="0"/>
                        </a:rPr>
                        <a:t> of Workers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Productivity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A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5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B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1,500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150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C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400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75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D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36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E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850,000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42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F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3,500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28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G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500,000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62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H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2,000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200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I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1,670,889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2,541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657</a:t>
                      </a:r>
                      <a:endParaRPr lang="en-GB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Activity (5 Minutes)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You should now be aware of what ‘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Productivity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’ is and how it is calculated. For the next 5 minutes write down a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MINIMUM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 of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THREE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 ways in which you can improve a workers ‘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Productivity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’.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Training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Better equipment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More effective work practices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Performance related pay</a:t>
            </a: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chemeClr val="tx1"/>
                </a:solidFill>
                <a:latin typeface="Comic Sans MS" pitchFamily="66" charset="0"/>
              </a:rPr>
              <a:t>Increase motivation</a:t>
            </a:r>
          </a:p>
          <a:p>
            <a:pPr lvl="2">
              <a:buFont typeface="Wingdings" pitchFamily="2" charset="2"/>
              <a:buChar char="Ø"/>
            </a:pPr>
            <a:endParaRPr lang="en-GB" sz="2000" b="1" dirty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Use page 50 &amp; 51 to </a:t>
            </a:r>
            <a:r>
              <a:rPr lang="en-GB" sz="2000" b="1" u="sng" dirty="0" smtClean="0">
                <a:solidFill>
                  <a:srgbClr val="0070C0"/>
                </a:solidFill>
                <a:latin typeface="Comic Sans MS" pitchFamily="66" charset="0"/>
              </a:rPr>
              <a:t>write two sentence </a:t>
            </a:r>
            <a:r>
              <a:rPr lang="en-GB" sz="2000" b="1" dirty="0" smtClean="0">
                <a:solidFill>
                  <a:srgbClr val="0070C0"/>
                </a:solidFill>
                <a:latin typeface="Comic Sans MS" pitchFamily="66" charset="0"/>
              </a:rPr>
              <a:t>for each of the above ways of improving Productivity</a:t>
            </a:r>
            <a:endParaRPr lang="en-GB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304"/>
            <a:ext cx="7497233" cy="161049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How have </a:t>
            </a:r>
            <a:r>
              <a:rPr lang="en-GB" sz="3200" dirty="0" err="1" smtClean="0">
                <a:solidFill>
                  <a:srgbClr val="FF0000"/>
                </a:solidFill>
              </a:rPr>
              <a:t>MacDonalds</a:t>
            </a:r>
            <a:r>
              <a:rPr lang="en-GB" sz="3200" dirty="0" smtClean="0">
                <a:solidFill>
                  <a:srgbClr val="FF0000"/>
                </a:solidFill>
              </a:rPr>
              <a:t> used technology to improve productivity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 smtClean="0">
              <a:hlinkClick r:id="rId2"/>
            </a:endParaRPr>
          </a:p>
          <a:p>
            <a:pPr marL="0" indent="0">
              <a:buNone/>
            </a:pPr>
            <a:endParaRPr lang="en-GB" sz="2400" dirty="0">
              <a:hlinkClick r:id="rId2"/>
            </a:endParaRPr>
          </a:p>
          <a:p>
            <a:pPr marL="0" indent="0">
              <a:buNone/>
            </a:pPr>
            <a:endParaRPr lang="en-GB" sz="2400" dirty="0" smtClean="0">
              <a:hlinkClick r:id="rId3"/>
            </a:endParaRPr>
          </a:p>
          <a:p>
            <a:pPr marL="0" indent="0">
              <a:buNone/>
            </a:pPr>
            <a:endParaRPr lang="en-GB" sz="2400" dirty="0">
              <a:hlinkClick r:id="rId3"/>
            </a:endParaRPr>
          </a:p>
        </p:txBody>
      </p:sp>
      <p:pic>
        <p:nvPicPr>
          <p:cNvPr id="1026" name="Picture 2" descr="http://2.bp.blogspot.com/-LdyjFZ9RJkg/Tm9Y3b5ZCGI/AAAAAAAAAKo/bmbKrwsyr-Q/s1600/DSC046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5" b="10394"/>
          <a:stretch/>
        </p:blipFill>
        <p:spPr bwMode="auto">
          <a:xfrm>
            <a:off x="179512" y="1844821"/>
            <a:ext cx="4176464" cy="331707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uthwestsystemsuk.com/media/catalog/product/cache/1/image/500x500/9df78eab33525d08d6e5fb8d27136e95/a/p/apple_ipad_kitchen_syste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1891"/>
          <a:stretch/>
        </p:blipFill>
        <p:spPr bwMode="auto">
          <a:xfrm>
            <a:off x="4499991" y="1844822"/>
            <a:ext cx="4411009" cy="331707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093296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hlinkClick r:id="rId2"/>
              </a:rPr>
              <a:t>Macdonalds</a:t>
            </a:r>
            <a:r>
              <a:rPr lang="en-GB" sz="1200" dirty="0" smtClean="0">
                <a:hlinkClick r:id="rId2"/>
              </a:rPr>
              <a:t> Made for You</a:t>
            </a:r>
            <a:endParaRPr lang="en-GB" sz="1200" dirty="0"/>
          </a:p>
        </p:txBody>
      </p:sp>
      <p:pic>
        <p:nvPicPr>
          <p:cNvPr id="1032" name="Picture 8" descr="http://t0.gstatic.com/images?q=tbn:ANd9GcReQVmmuAbGXYW3uvP9wnD9cCs4xF3lG46iHy0Ous2qaQis88h1Tg:ilikewalls.com/wallpaper/4/3/mcdonalds-logo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33" y="0"/>
            <a:ext cx="1646767" cy="16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225609"/>
            <a:ext cx="851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Watch the video and look at these photos . List the ways in which </a:t>
            </a:r>
            <a:r>
              <a:rPr lang="en-GB" sz="2400" b="1" dirty="0" err="1" smtClean="0"/>
              <a:t>MacDonalds</a:t>
            </a:r>
            <a:r>
              <a:rPr lang="en-GB" sz="2400" b="1" dirty="0" smtClean="0"/>
              <a:t> have improved productivity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687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612</Words>
  <Application>Microsoft Office PowerPoint</Application>
  <PresentationFormat>On-screen Show (4:3)</PresentationFormat>
  <Paragraphs>192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Starter Activity</vt:lpstr>
      <vt:lpstr>Mini test : Marks and Grades</vt:lpstr>
      <vt:lpstr>Topic 2.4: Cost Effective Operations and Effectiveness</vt:lpstr>
      <vt:lpstr>Learning Objectives</vt:lpstr>
      <vt:lpstr>Productivity</vt:lpstr>
      <vt:lpstr>Activity</vt:lpstr>
      <vt:lpstr>Answers</vt:lpstr>
      <vt:lpstr>Activity (5 Minutes)</vt:lpstr>
      <vt:lpstr>How have MacDonalds used technology to improve productivity</vt:lpstr>
      <vt:lpstr>PowerPoint Presentation</vt:lpstr>
      <vt:lpstr>Reducing Costs</vt:lpstr>
      <vt:lpstr>Activity</vt:lpstr>
      <vt:lpstr>Over to you Answers</vt:lpstr>
      <vt:lpstr>Over to you Answers</vt:lpstr>
      <vt:lpstr>PowerPoint Presentation</vt:lpstr>
      <vt:lpstr>PowerPoint Presentation</vt:lpstr>
      <vt:lpstr>Activity</vt:lpstr>
      <vt:lpstr>PowerPoint Presentation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105</cp:revision>
  <dcterms:created xsi:type="dcterms:W3CDTF">2012-06-23T12:54:45Z</dcterms:created>
  <dcterms:modified xsi:type="dcterms:W3CDTF">2014-11-21T13:29:05Z</dcterms:modified>
</cp:coreProperties>
</file>