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6" r:id="rId3"/>
    <p:sldId id="271" r:id="rId4"/>
    <p:sldId id="264" r:id="rId5"/>
    <p:sldId id="281" r:id="rId6"/>
    <p:sldId id="284" r:id="rId7"/>
    <p:sldId id="285" r:id="rId8"/>
    <p:sldId id="286" r:id="rId9"/>
    <p:sldId id="287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A1227-4521-49A1-9DAB-B765226DAA12}" type="datetimeFigureOut">
              <a:rPr lang="en-GB" smtClean="0"/>
              <a:pPr/>
              <a:t>01/04/2013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33CA-BCA2-43E2-93F9-FFEE9101DE6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01/04/2013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01/04/2013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01/04/2013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01/04/2013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01/04/2013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01/04/2013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01/04/2013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01/04/2013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01/04/2013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01/04/2013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01/04/2013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01/04/2013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On the lined paper provided answer the following:</a:t>
            </a:r>
          </a:p>
          <a:p>
            <a:pP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What does it mean by innovation? Provide 3 examples.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What does it mean by invention? Provide 3 examples.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How do new product ideas comes about?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Plenary: Post It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Using the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Post-It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notes provided answer the following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questions and then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stick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it onto the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sugar paper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What have I learnt?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What have I found easy?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What have I found difficult?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What do I want to know now?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411760" y="4509120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Are you now more confident in your understanding of the learning objectives? 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580112" y="2636912"/>
            <a:ext cx="2304256" cy="720080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3 Minutes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 2.4:</a:t>
            </a:r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 Invention and Innovation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2: Showing Enterprise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Patent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Trademarks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Copyright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a business can protect their ideas.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analyse the impact of a business protecting their ideas.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4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7945" t="26203" r="27227" b="27532"/>
          <a:stretch>
            <a:fillRect/>
          </a:stretch>
        </p:blipFill>
        <p:spPr bwMode="auto">
          <a:xfrm>
            <a:off x="1619672" y="2204864"/>
            <a:ext cx="583264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  <a:latin typeface="Comic Sans MS" pitchFamily="66" charset="0"/>
              </a:rPr>
              <a:t>Patents</a:t>
            </a:r>
            <a:endParaRPr lang="en-GB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Patents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Right of ownership of an invention or process when it is registered with the government.</a:t>
            </a:r>
          </a:p>
        </p:txBody>
      </p:sp>
      <p:pic>
        <p:nvPicPr>
          <p:cNvPr id="8194" name="Picture 2" descr="http://i-cdn.apartmenttherapy.com/uimages/unplggd/012909dreamer-james-dyson-vacuum-02-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7102"/>
            <a:ext cx="4032448" cy="2889922"/>
          </a:xfrm>
          <a:prstGeom prst="rect">
            <a:avLst/>
          </a:prstGeom>
          <a:noFill/>
        </p:spPr>
      </p:pic>
      <p:pic>
        <p:nvPicPr>
          <p:cNvPr id="8196" name="Picture 4" descr="http://eurodroid.com/pics/samsung_galaxy_ace_review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852936"/>
            <a:ext cx="3116610" cy="3116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  <a:latin typeface="Comic Sans MS" pitchFamily="66" charset="0"/>
              </a:rPr>
              <a:t>Copyright</a:t>
            </a:r>
            <a:endParaRPr lang="en-GB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Copyright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Legal ownership of material such as books, music and films which prevents these being copied by others.</a:t>
            </a:r>
          </a:p>
        </p:txBody>
      </p:sp>
      <p:pic>
        <p:nvPicPr>
          <p:cNvPr id="6146" name="Picture 2" descr="http://upload.wikimedia.org/wikipedia/en/a/a9/Harry_Potter_and_the_Deathly_Hallo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68960"/>
            <a:ext cx="1905000" cy="2743201"/>
          </a:xfrm>
          <a:prstGeom prst="rect">
            <a:avLst/>
          </a:prstGeom>
          <a:noFill/>
        </p:spPr>
      </p:pic>
      <p:pic>
        <p:nvPicPr>
          <p:cNvPr id="6148" name="Picture 4" descr="http://cdn.breitbart.com/mediaserver/Breitbart/Big-Hollywood/2012/07/17/dark-knight-rises/tom-hardy-christian-bale-the-dark-knight-ris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69990"/>
            <a:ext cx="4223792" cy="3161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  <a:latin typeface="Comic Sans MS" pitchFamily="66" charset="0"/>
              </a:rPr>
              <a:t>Trademarks</a:t>
            </a:r>
            <a:endParaRPr lang="en-GB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Trademarks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 symbol, sign, or other features of a product or business that can be protected in law.</a:t>
            </a:r>
          </a:p>
        </p:txBody>
      </p:sp>
      <p:pic>
        <p:nvPicPr>
          <p:cNvPr id="5122" name="Picture 2" descr="https://twitter.com/images/resources/twitter-bird-blue-on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2857500" cy="2857500"/>
          </a:xfrm>
          <a:prstGeom prst="rect">
            <a:avLst/>
          </a:prstGeom>
          <a:noFill/>
        </p:spPr>
      </p:pic>
      <p:pic>
        <p:nvPicPr>
          <p:cNvPr id="5124" name="Picture 4" descr="http://www.thinktank.co.za/wp-content/uploads/2012/04/nan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68960"/>
            <a:ext cx="4638675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: Word Scramble!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None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899592" y="4941168"/>
            <a:ext cx="1584176" cy="576064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silence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44208" y="4941168"/>
            <a:ext cx="1584176" cy="576064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latin typeface="Comic Sans MS" pitchFamily="66" charset="0"/>
              </a:rPr>
              <a:t>petant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940152" y="2204864"/>
            <a:ext cx="2016224" cy="576064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latin typeface="Comic Sans MS" pitchFamily="66" charset="0"/>
              </a:rPr>
              <a:t>yitccorph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419872" y="4941168"/>
            <a:ext cx="2160240" cy="576064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latin typeface="Comic Sans MS" pitchFamily="66" charset="0"/>
              </a:rPr>
              <a:t>krdemtara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419872" y="3645024"/>
            <a:ext cx="1944216" cy="576064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latin typeface="Comic Sans MS" pitchFamily="66" charset="0"/>
              </a:rPr>
              <a:t>envnnitio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275856" y="2204864"/>
            <a:ext cx="2088232" cy="576064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latin typeface="Comic Sans MS" pitchFamily="66" charset="0"/>
              </a:rPr>
              <a:t>vnnonatioi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99592" y="3573016"/>
            <a:ext cx="2016224" cy="576064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latin typeface="Comic Sans MS" pitchFamily="66" charset="0"/>
              </a:rPr>
              <a:t>yreivcitat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971600" y="2204864"/>
            <a:ext cx="1584176" cy="576064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latin typeface="Comic Sans MS" pitchFamily="66" charset="0"/>
              </a:rPr>
              <a:t>elatalr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796136" y="3645024"/>
            <a:ext cx="2232248" cy="576064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latin typeface="Comic Sans MS" pitchFamily="66" charset="0"/>
              </a:rPr>
              <a:t>lebu</a:t>
            </a:r>
            <a:r>
              <a:rPr lang="en-GB" sz="2800" b="1" dirty="0" smtClean="0">
                <a:latin typeface="Comic Sans MS" pitchFamily="66" charset="0"/>
              </a:rPr>
              <a:t> </a:t>
            </a:r>
            <a:r>
              <a:rPr lang="en-GB" sz="2800" b="1" dirty="0" err="1" smtClean="0">
                <a:latin typeface="Comic Sans MS" pitchFamily="66" charset="0"/>
              </a:rPr>
              <a:t>sesik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6284" t="29156" r="26121" b="18672"/>
          <a:stretch>
            <a:fillRect/>
          </a:stretch>
        </p:blipFill>
        <p:spPr bwMode="auto">
          <a:xfrm>
            <a:off x="1547664" y="2204864"/>
            <a:ext cx="5976664" cy="368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272</Words>
  <Application>Microsoft Office PowerPoint</Application>
  <PresentationFormat>On-screen Show (4:3)</PresentationFormat>
  <Paragraphs>54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Starter Activity</vt:lpstr>
      <vt:lpstr>Topic 2.4: Invention and Innovation</vt:lpstr>
      <vt:lpstr>Learning Objectives</vt:lpstr>
      <vt:lpstr>Activity</vt:lpstr>
      <vt:lpstr>Patents</vt:lpstr>
      <vt:lpstr>Copyright</vt:lpstr>
      <vt:lpstr>Trademarks</vt:lpstr>
      <vt:lpstr>Activity: Word Scramble!</vt:lpstr>
      <vt:lpstr>Activity</vt:lpstr>
      <vt:lpstr>Plenary: Post It</vt:lpstr>
    </vt:vector>
  </TitlesOfParts>
  <Company>Claremont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Tony</cp:lastModifiedBy>
  <cp:revision>210</cp:revision>
  <dcterms:created xsi:type="dcterms:W3CDTF">2012-06-23T12:54:45Z</dcterms:created>
  <dcterms:modified xsi:type="dcterms:W3CDTF">2013-04-01T17:49:52Z</dcterms:modified>
</cp:coreProperties>
</file>