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1" r:id="rId2"/>
    <p:sldId id="256" r:id="rId3"/>
    <p:sldId id="274" r:id="rId4"/>
    <p:sldId id="290" r:id="rId5"/>
    <p:sldId id="289" r:id="rId6"/>
    <p:sldId id="288" r:id="rId7"/>
    <p:sldId id="268" r:id="rId8"/>
    <p:sldId id="287" r:id="rId9"/>
    <p:sldId id="28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B0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81480-2D3C-4CE0-86B8-E42C7E8A97B5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8FF5C-B181-4584-9666-85CE0A0C72A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1DB1B-260B-497C-896B-02E91AC27403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33CA-BCA2-43E2-93F9-FFEE9101DE63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33CA-BCA2-43E2-93F9-FFEE9101DE63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33CA-BCA2-43E2-93F9-FFEE9101DE63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B94B6-58E6-4BFE-A8FB-3234E529D798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74A0-263A-4037-B228-D32D2C686CC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british+airways&amp;source=images&amp;cd=&amp;cad=rja&amp;docid=3w76H0ZgrnHMAM&amp;tbnid=YANwIFS45gijkM:&amp;ved=0CAUQjRw&amp;url=http://commons.wikimedia.org/wiki/File:British_Airways_Boeing_747-400_leaving_town.jpg&amp;ei=aFmvUbG9BKqr0gX9i4CoAw&amp;psig=AFQjCNF54q2Hc8F-xqN6wOLvYG9CduvzKw&amp;ust=137053257565081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british+airways&amp;source=images&amp;cd=&amp;cad=rja&amp;docid=fVl_DoizbKHnRM&amp;tbnid=h3agU0325_aMJM:&amp;ved=0CAUQjRw&amp;url=http://www.airportsinternational.com/2012/05/ba-future-pilots-commence-course/8091/british-airways-plc-7&amp;ei=u1mvUcGEGLGV0QWttYDgDQ&amp;psig=AFQjCNF54q2Hc8F-xqN6wOLvYG9CduvzKw&amp;ust=137053257565081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british+airways&amp;source=images&amp;cd=&amp;cad=rja&amp;docid=Qoo5S4zKtzxBNM&amp;tbnid=INGpQQxM4s1mEM:&amp;ved=0CAUQjRw&amp;url=http://commons.wikimedia.org/wiki/File:British_Airways_747-400_World_Traveller_cabin.jpg&amp;ei=EFqvUbziE-iS0QW5yIHQCA&amp;psig=AFQjCNF54q2Hc8F-xqN6wOLvYG9CduvzKw&amp;ust=137053257565081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2.5%20Effective%20Customer%20Service%20Interactive%20Activity%20(1).sw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Starter 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Conduct a </a:t>
            </a:r>
            <a:r>
              <a:rPr lang="en-GB" sz="2400" b="1" dirty="0" err="1" smtClean="0">
                <a:solidFill>
                  <a:srgbClr val="0070C0"/>
                </a:solidFill>
                <a:latin typeface="Comic Sans MS" pitchFamily="66" charset="0"/>
              </a:rPr>
              <a:t>Mindmap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 of the key content (At least 15 minimum) of the topics we have covered so far: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2.1 Design and Research Development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2.2 Managing Stock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2.3 Quality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2.4 Cost Effective Operations and Competitiveness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5" name="Picture 2" descr="http://open-tube.com/wp-content/uploads/2009/02/buzan-mindma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3933056"/>
            <a:ext cx="4428009" cy="233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Topic</a:t>
            </a:r>
            <a:r>
              <a:rPr lang="en-GB" sz="4800" b="1" dirty="0" smtClean="0">
                <a:solidFill>
                  <a:srgbClr val="0070C0"/>
                </a:solidFill>
                <a:latin typeface="+mj-lt"/>
              </a:rPr>
              <a:t> 2</a:t>
            </a:r>
            <a:r>
              <a:rPr lang="en-GB" sz="2800" b="1" dirty="0" smtClean="0">
                <a:solidFill>
                  <a:srgbClr val="0070C0"/>
                </a:solidFill>
                <a:latin typeface="+mj-lt"/>
              </a:rPr>
              <a:t>.</a:t>
            </a:r>
            <a:r>
              <a:rPr lang="en-GB" sz="4800" b="1" dirty="0" smtClean="0">
                <a:solidFill>
                  <a:srgbClr val="0070C0"/>
                </a:solidFill>
                <a:latin typeface="+mj-lt"/>
              </a:rPr>
              <a:t>5: Effective Customer Service</a:t>
            </a:r>
            <a:endParaRPr lang="en-GB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78904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Unit 3: Building a Business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Learning Objectives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understand the following key terms (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AO1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):</a:t>
            </a:r>
            <a:endParaRPr lang="en-GB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Customer Service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Innovation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apply how businesses create effective customer service. (</a:t>
            </a:r>
            <a:r>
              <a:rPr lang="en-GB" sz="2400" b="1" dirty="0" smtClean="0">
                <a:solidFill>
                  <a:srgbClr val="A0AB0D"/>
                </a:solidFill>
                <a:latin typeface="Comic Sans MS" pitchFamily="66" charset="0"/>
              </a:rPr>
              <a:t>AO2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evaluate the uses and limitations of customer service levels. (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AO3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 lvl="2">
              <a:buNone/>
            </a:pP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827584" y="1844824"/>
            <a:ext cx="5544616" cy="136815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What are we learning today? By the end of the lesson you should be able...</a:t>
            </a: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5" name="Picture 6" descr="http://ericshepherd.files.wordpress.com/2009/05/image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772816"/>
            <a:ext cx="13075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0070C0"/>
                </a:solidFill>
                <a:latin typeface="Comic Sans MS" pitchFamily="66" charset="0"/>
              </a:rPr>
              <a:t>Activity (3 Minutes)</a:t>
            </a:r>
            <a:endParaRPr lang="en-GB" sz="6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Write down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FIVE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 things you would expect when travelling with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British Airways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2050" name="Picture 2" descr="http://t0.gstatic.com/images?q=tbn:ANd9GcS_IJcqZAawJ22BTB_3l3xMjkB6Fn-XB1HvwaqvQgQfZjLjM4IS:upload.wikimedia.org/wikipedia/commons/7/75/British_Airways_Boeing_747-400_leaving_tow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708920"/>
            <a:ext cx="4362450" cy="2724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Customer Service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Customer Service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The experience that a customer gets when dealing with a business and the extent to which that experience meets and exceeds customer needs and expectations.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4098" name="Picture 2" descr="http://www.airportsinternational.com/wp-content/uploads/2012/05/BA-Pilots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212976"/>
            <a:ext cx="3642370" cy="2735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Effective Customer Service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These are some of examples of effective Customer Service: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Good signage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Helpful staff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Value for money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Clean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Reliable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Quality products</a:t>
            </a:r>
          </a:p>
          <a:p>
            <a:pPr lvl="2">
              <a:buNone/>
            </a:pPr>
            <a:endParaRPr lang="en-GB" dirty="0"/>
          </a:p>
        </p:txBody>
      </p:sp>
      <p:pic>
        <p:nvPicPr>
          <p:cNvPr id="6146" name="Picture 2" descr="http://upload.wikimedia.org/wikipedia/commons/4/49/British_Airways_747-400_World_Traveller_cabi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924944"/>
            <a:ext cx="4362450" cy="290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As a class we are going to complete the following activity.</a:t>
            </a:r>
            <a:endParaRPr lang="en-GB" sz="20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41" name="Picture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14391" t="5040" r="14735" b="13061"/>
          <a:stretch>
            <a:fillRect/>
          </a:stretch>
        </p:blipFill>
        <p:spPr bwMode="auto">
          <a:xfrm>
            <a:off x="2051720" y="2492896"/>
            <a:ext cx="5040560" cy="3412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sz="20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 l="23989" t="31100" r="22856" b="21020"/>
          <a:stretch>
            <a:fillRect/>
          </a:stretch>
        </p:blipFill>
        <p:spPr bwMode="auto">
          <a:xfrm>
            <a:off x="1547664" y="2276872"/>
            <a:ext cx="6139629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Rectangle 8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35" name="Rectangle 87"/>
          <p:cNvSpPr>
            <a:spLocks noChangeArrowheads="1"/>
          </p:cNvSpPr>
          <p:nvPr/>
        </p:nvSpPr>
        <p:spPr bwMode="auto">
          <a:xfrm>
            <a:off x="0" y="0"/>
            <a:ext cx="1116013" cy="68580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36" name="Rectangle 88"/>
          <p:cNvSpPr>
            <a:spLocks noChangeArrowheads="1"/>
          </p:cNvSpPr>
          <p:nvPr/>
        </p:nvSpPr>
        <p:spPr bwMode="auto">
          <a:xfrm>
            <a:off x="8101013" y="0"/>
            <a:ext cx="1042987" cy="68580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88" name="AutoShape 40"/>
          <p:cNvSpPr>
            <a:spLocks noChangeArrowheads="1"/>
          </p:cNvSpPr>
          <p:nvPr/>
        </p:nvSpPr>
        <p:spPr bwMode="auto">
          <a:xfrm>
            <a:off x="539750" y="801688"/>
            <a:ext cx="2014538" cy="1201737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A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>
            <a:off x="541338" y="2019300"/>
            <a:ext cx="2012950" cy="1201738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B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090" name="AutoShape 42"/>
          <p:cNvSpPr>
            <a:spLocks noChangeArrowheads="1"/>
          </p:cNvSpPr>
          <p:nvPr/>
        </p:nvSpPr>
        <p:spPr bwMode="auto">
          <a:xfrm>
            <a:off x="539750" y="3235325"/>
            <a:ext cx="2014538" cy="1201738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C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091" name="AutoShape 43"/>
          <p:cNvSpPr>
            <a:spLocks noChangeArrowheads="1"/>
          </p:cNvSpPr>
          <p:nvPr/>
        </p:nvSpPr>
        <p:spPr bwMode="auto">
          <a:xfrm>
            <a:off x="541338" y="4452938"/>
            <a:ext cx="2014537" cy="1201737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D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115" name="AutoShape 67"/>
          <p:cNvSpPr>
            <a:spLocks noChangeArrowheads="1"/>
          </p:cNvSpPr>
          <p:nvPr/>
        </p:nvSpPr>
        <p:spPr bwMode="auto">
          <a:xfrm>
            <a:off x="2038350" y="1423988"/>
            <a:ext cx="2030413" cy="1201737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E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116" name="AutoShape 68"/>
          <p:cNvSpPr>
            <a:spLocks noChangeArrowheads="1"/>
          </p:cNvSpPr>
          <p:nvPr/>
        </p:nvSpPr>
        <p:spPr bwMode="auto">
          <a:xfrm>
            <a:off x="2039938" y="2641600"/>
            <a:ext cx="2028825" cy="1201738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F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117" name="AutoShape 69"/>
          <p:cNvSpPr>
            <a:spLocks noChangeArrowheads="1"/>
          </p:cNvSpPr>
          <p:nvPr/>
        </p:nvSpPr>
        <p:spPr bwMode="auto">
          <a:xfrm>
            <a:off x="2038350" y="3857625"/>
            <a:ext cx="2030413" cy="1201738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G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118" name="AutoShape 70"/>
          <p:cNvSpPr>
            <a:spLocks noChangeArrowheads="1"/>
          </p:cNvSpPr>
          <p:nvPr/>
        </p:nvSpPr>
        <p:spPr bwMode="auto">
          <a:xfrm>
            <a:off x="2039938" y="5075238"/>
            <a:ext cx="2030412" cy="1201737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H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120" name="AutoShape 72"/>
          <p:cNvSpPr>
            <a:spLocks noChangeArrowheads="1"/>
          </p:cNvSpPr>
          <p:nvPr/>
        </p:nvSpPr>
        <p:spPr bwMode="auto">
          <a:xfrm>
            <a:off x="5110163" y="1423988"/>
            <a:ext cx="2032000" cy="1201737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M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121" name="AutoShape 73"/>
          <p:cNvSpPr>
            <a:spLocks noChangeArrowheads="1"/>
          </p:cNvSpPr>
          <p:nvPr/>
        </p:nvSpPr>
        <p:spPr bwMode="auto">
          <a:xfrm>
            <a:off x="5111750" y="2641600"/>
            <a:ext cx="2030413" cy="1201738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N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122" name="AutoShape 74"/>
          <p:cNvSpPr>
            <a:spLocks noChangeArrowheads="1"/>
          </p:cNvSpPr>
          <p:nvPr/>
        </p:nvSpPr>
        <p:spPr bwMode="auto">
          <a:xfrm>
            <a:off x="5110163" y="3857625"/>
            <a:ext cx="2032000" cy="1201738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O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123" name="AutoShape 75"/>
          <p:cNvSpPr>
            <a:spLocks noChangeArrowheads="1"/>
          </p:cNvSpPr>
          <p:nvPr/>
        </p:nvSpPr>
        <p:spPr bwMode="auto">
          <a:xfrm>
            <a:off x="5111750" y="5075238"/>
            <a:ext cx="2032000" cy="1201737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P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125" name="AutoShape 77"/>
          <p:cNvSpPr>
            <a:spLocks noChangeArrowheads="1"/>
          </p:cNvSpPr>
          <p:nvPr/>
        </p:nvSpPr>
        <p:spPr bwMode="auto">
          <a:xfrm>
            <a:off x="3563938" y="2060575"/>
            <a:ext cx="2030412" cy="1201738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J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127" name="AutoShape 79"/>
          <p:cNvSpPr>
            <a:spLocks noChangeArrowheads="1"/>
          </p:cNvSpPr>
          <p:nvPr/>
        </p:nvSpPr>
        <p:spPr bwMode="auto">
          <a:xfrm>
            <a:off x="3575050" y="3235325"/>
            <a:ext cx="2030413" cy="1201738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K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128" name="AutoShape 80"/>
          <p:cNvSpPr>
            <a:spLocks noChangeArrowheads="1"/>
          </p:cNvSpPr>
          <p:nvPr/>
        </p:nvSpPr>
        <p:spPr bwMode="auto">
          <a:xfrm>
            <a:off x="3576638" y="4452938"/>
            <a:ext cx="2030412" cy="1201737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L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130" name="AutoShape 82">
            <a:hlinkHover r:id="" action="ppaction://macro?name=picklozenge"/>
          </p:cNvPr>
          <p:cNvSpPr>
            <a:spLocks noChangeArrowheads="1"/>
          </p:cNvSpPr>
          <p:nvPr/>
        </p:nvSpPr>
        <p:spPr bwMode="auto">
          <a:xfrm>
            <a:off x="6659563" y="801688"/>
            <a:ext cx="2014537" cy="1201737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Q</a:t>
            </a:r>
            <a:endParaRPr lang="en-GB" sz="5400" dirty="0">
              <a:solidFill>
                <a:schemeClr val="bg1"/>
              </a:solidFill>
              <a:hlinkMouseOver r:id="" action="ppaction://macro?name=picklozenge"/>
            </a:endParaRPr>
          </a:p>
        </p:txBody>
      </p:sp>
      <p:sp>
        <p:nvSpPr>
          <p:cNvPr id="2131" name="AutoShape 83"/>
          <p:cNvSpPr>
            <a:spLocks noChangeArrowheads="1"/>
          </p:cNvSpPr>
          <p:nvPr/>
        </p:nvSpPr>
        <p:spPr bwMode="auto">
          <a:xfrm>
            <a:off x="6661150" y="2019300"/>
            <a:ext cx="2012950" cy="1201738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R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132" name="AutoShape 84"/>
          <p:cNvSpPr>
            <a:spLocks noChangeArrowheads="1"/>
          </p:cNvSpPr>
          <p:nvPr/>
        </p:nvSpPr>
        <p:spPr bwMode="auto">
          <a:xfrm>
            <a:off x="6659563" y="3235325"/>
            <a:ext cx="2014537" cy="1201738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S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133" name="AutoShape 85"/>
          <p:cNvSpPr>
            <a:spLocks noChangeArrowheads="1"/>
          </p:cNvSpPr>
          <p:nvPr/>
        </p:nvSpPr>
        <p:spPr bwMode="auto">
          <a:xfrm>
            <a:off x="6661150" y="4452938"/>
            <a:ext cx="2014538" cy="1201737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T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141" name="Rectangle 93">
            <a:hlinkClick r:id="" action="ppaction://macro?name=BLUE"/>
          </p:cNvPr>
          <p:cNvSpPr>
            <a:spLocks noChangeArrowheads="1"/>
          </p:cNvSpPr>
          <p:nvPr/>
        </p:nvSpPr>
        <p:spPr bwMode="auto">
          <a:xfrm>
            <a:off x="7380288" y="836613"/>
            <a:ext cx="576262" cy="2889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45" name="Rectangle 97">
            <a:hlinkClick r:id="" action="ppaction://macro?name=YELLOW"/>
          </p:cNvPr>
          <p:cNvSpPr>
            <a:spLocks noChangeArrowheads="1"/>
          </p:cNvSpPr>
          <p:nvPr/>
        </p:nvSpPr>
        <p:spPr bwMode="auto">
          <a:xfrm>
            <a:off x="7380288" y="1628775"/>
            <a:ext cx="576262" cy="2889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46" name="AutoShape 98"/>
          <p:cNvSpPr>
            <a:spLocks noChangeArrowheads="1"/>
          </p:cNvSpPr>
          <p:nvPr/>
        </p:nvSpPr>
        <p:spPr bwMode="auto">
          <a:xfrm>
            <a:off x="3563938" y="836613"/>
            <a:ext cx="2030412" cy="1201737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I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148" name="AutoShape 100"/>
          <p:cNvSpPr>
            <a:spLocks noChangeArrowheads="1"/>
          </p:cNvSpPr>
          <p:nvPr/>
        </p:nvSpPr>
        <p:spPr bwMode="auto">
          <a:xfrm>
            <a:off x="1116013" y="0"/>
            <a:ext cx="6985000" cy="692150"/>
          </a:xfrm>
          <a:prstGeom prst="octagon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Blockbusters Plenary: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20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21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21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21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21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21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21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21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20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20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500" fill="hold"/>
                                        <p:tgtEl>
                                          <p:spTgt spid="21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5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5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500" fill="hold"/>
                                        <p:tgtEl>
                                          <p:spTgt spid="21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500" fill="hold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500" fill="hold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500" fill="hold"/>
                                        <p:tgtEl>
                                          <p:spTgt spid="213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21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2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500" fill="hold"/>
                                        <p:tgtEl>
                                          <p:spTgt spid="21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500" fill="hold"/>
                                        <p:tgtEl>
                                          <p:spTgt spid="21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2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1" dur="500" fill="hold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500" fill="hold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500" fill="hold"/>
                                        <p:tgtEl>
                                          <p:spTgt spid="21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6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2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500" fill="hold"/>
                                        <p:tgtEl>
                                          <p:spTgt spid="21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8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2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7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500" fill="hold"/>
                                        <p:tgtEl>
                                          <p:spTgt spid="209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1"/>
                  </p:tgtEl>
                </p:cond>
              </p:nextCondLst>
            </p:seq>
          </p:childTnLst>
        </p:cTn>
      </p:par>
    </p:tnLst>
    <p:bldLst>
      <p:bldP spid="2088" grpId="0"/>
      <p:bldP spid="2089" grpId="0"/>
      <p:bldP spid="2090" grpId="0"/>
      <p:bldP spid="2091" grpId="0"/>
      <p:bldP spid="2115" grpId="0"/>
      <p:bldP spid="2116" grpId="0"/>
      <p:bldP spid="2117" grpId="0"/>
      <p:bldP spid="2118" grpId="0"/>
      <p:bldP spid="2120" grpId="0"/>
      <p:bldP spid="2121" grpId="0"/>
      <p:bldP spid="2122" grpId="0"/>
      <p:bldP spid="2123" grpId="0"/>
      <p:bldP spid="2125" grpId="0"/>
      <p:bldP spid="2127" grpId="0"/>
      <p:bldP spid="2128" grpId="0"/>
      <p:bldP spid="2130" grpId="0"/>
      <p:bldP spid="2131" grpId="0"/>
      <p:bldP spid="2132" grpId="0"/>
      <p:bldP spid="2133" grpId="0"/>
      <p:bldP spid="21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232</Words>
  <Application>Microsoft Office PowerPoint</Application>
  <PresentationFormat>On-screen Show (4:3)</PresentationFormat>
  <Paragraphs>62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Starter Activity</vt:lpstr>
      <vt:lpstr>Topic 2.5: Effective Customer Service</vt:lpstr>
      <vt:lpstr>Learning Objectives</vt:lpstr>
      <vt:lpstr>Activity (3 Minutes)</vt:lpstr>
      <vt:lpstr>Customer Service</vt:lpstr>
      <vt:lpstr>Effective Customer Service</vt:lpstr>
      <vt:lpstr>Activity</vt:lpstr>
      <vt:lpstr>Activity</vt:lpstr>
      <vt:lpstr>Slide 9</vt:lpstr>
    </vt:vector>
  </TitlesOfParts>
  <Company>Claremont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1.1: Businesses</dc:title>
  <dc:creator>Tony</dc:creator>
  <cp:lastModifiedBy>tony.michaelides</cp:lastModifiedBy>
  <cp:revision>100</cp:revision>
  <dcterms:created xsi:type="dcterms:W3CDTF">2012-06-23T12:54:45Z</dcterms:created>
  <dcterms:modified xsi:type="dcterms:W3CDTF">2013-06-05T15:59:42Z</dcterms:modified>
</cp:coreProperties>
</file>