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6" r:id="rId3"/>
    <p:sldId id="274" r:id="rId4"/>
    <p:sldId id="285" r:id="rId5"/>
    <p:sldId id="301" r:id="rId6"/>
    <p:sldId id="291" r:id="rId7"/>
    <p:sldId id="293" r:id="rId8"/>
    <p:sldId id="294" r:id="rId9"/>
    <p:sldId id="295" r:id="rId10"/>
    <p:sldId id="296" r:id="rId11"/>
    <p:sldId id="297" r:id="rId12"/>
    <p:sldId id="305" r:id="rId13"/>
    <p:sldId id="303" r:id="rId14"/>
    <p:sldId id="298" r:id="rId15"/>
    <p:sldId id="279" r:id="rId16"/>
    <p:sldId id="284" r:id="rId17"/>
    <p:sldId id="302" r:id="rId18"/>
    <p:sldId id="299" r:id="rId19"/>
    <p:sldId id="300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B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F4B7B-7BC5-400C-893F-E8ACE857C4CC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583B3-EE04-40CC-9AAA-EE3FE65F19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835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33CA-BCA2-43E2-93F9-FFEE9101DE6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33CA-BCA2-43E2-93F9-FFEE9101DE6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33CA-BCA2-43E2-93F9-FFEE9101DE6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33CA-BCA2-43E2-93F9-FFEE9101DE6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33CA-BCA2-43E2-93F9-FFEE9101DE6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33CA-BCA2-43E2-93F9-FFEE9101DE6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33CA-BCA2-43E2-93F9-FFEE9101DE6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008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35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333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7215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285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277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392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2569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4187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5002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498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F74A0-263A-4037-B228-D32D2C686CC3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1525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3.3%20Break%20Even%20Charts%20and%20Break%20Even%20Analysis%20Video.sw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Comic Sans MS" pitchFamily="66" charset="0"/>
              </a:rPr>
              <a:t>Starter Activity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Complete the worksheet provided by your teacher!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9559" t="31100" r="19165" b="23540"/>
          <a:stretch>
            <a:fillRect/>
          </a:stretch>
        </p:blipFill>
        <p:spPr bwMode="auto">
          <a:xfrm>
            <a:off x="961599" y="2420888"/>
            <a:ext cx="7138793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Comic Sans MS" pitchFamily="66" charset="0"/>
              </a:rPr>
              <a:t>Break Even Chart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2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66559168"/>
              </p:ext>
            </p:extLst>
          </p:nvPr>
        </p:nvGraphicFramePr>
        <p:xfrm>
          <a:off x="467544" y="2057533"/>
          <a:ext cx="8187336" cy="28083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4556"/>
                <a:gridCol w="1364556"/>
                <a:gridCol w="1364556"/>
                <a:gridCol w="1364556"/>
                <a:gridCol w="1364556"/>
                <a:gridCol w="1364556"/>
              </a:tblGrid>
              <a:tr h="92751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Unit Sales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92D050"/>
                          </a:solidFill>
                          <a:latin typeface="Comic Sans MS" pitchFamily="66" charset="0"/>
                        </a:rPr>
                        <a:t>Total Revenue</a:t>
                      </a:r>
                      <a:endParaRPr lang="en-GB" dirty="0">
                        <a:solidFill>
                          <a:srgbClr val="92D05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Fixed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Variable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Total Cost</a:t>
                      </a:r>
                      <a:endParaRPr lang="en-GB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Profit/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Loss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(£90,000)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(£60,000)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(£30,000)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100,000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£170,000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712" y="1680739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A                                                                              B                    A - B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085184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break even point is sales of 80,000 units where </a:t>
            </a:r>
            <a:r>
              <a:rPr lang="en-GB" sz="2000" b="1" dirty="0" smtClean="0"/>
              <a:t>revenue </a:t>
            </a:r>
            <a:r>
              <a:rPr lang="en-GB" sz="2000" dirty="0" smtClean="0"/>
              <a:t>of £160,000 = </a:t>
            </a:r>
            <a:r>
              <a:rPr lang="en-GB" sz="2000" b="1" dirty="0" smtClean="0"/>
              <a:t>total costs  </a:t>
            </a:r>
            <a:r>
              <a:rPr lang="en-GB" sz="2000" dirty="0" smtClean="0"/>
              <a:t>of £160,000</a:t>
            </a:r>
            <a:endParaRPr lang="en-GB" sz="2000" dirty="0"/>
          </a:p>
        </p:txBody>
      </p:sp>
      <p:sp>
        <p:nvSpPr>
          <p:cNvPr id="7" name="Oval 6"/>
          <p:cNvSpPr/>
          <p:nvPr/>
        </p:nvSpPr>
        <p:spPr>
          <a:xfrm>
            <a:off x="611560" y="4094947"/>
            <a:ext cx="108012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05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Comic Sans MS" pitchFamily="66" charset="0"/>
              </a:rPr>
              <a:t>Break Even Chart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2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95517959"/>
              </p:ext>
            </p:extLst>
          </p:nvPr>
        </p:nvGraphicFramePr>
        <p:xfrm>
          <a:off x="467544" y="2057533"/>
          <a:ext cx="8136906" cy="28083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6151"/>
                <a:gridCol w="1356151"/>
                <a:gridCol w="1356151"/>
                <a:gridCol w="1356151"/>
                <a:gridCol w="1356151"/>
                <a:gridCol w="1356151"/>
              </a:tblGrid>
              <a:tr h="92751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Unit Sales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92D050"/>
                          </a:solidFill>
                          <a:latin typeface="Comic Sans MS" pitchFamily="66" charset="0"/>
                        </a:rPr>
                        <a:t>Total Revenue</a:t>
                      </a:r>
                      <a:endParaRPr lang="en-GB" dirty="0">
                        <a:solidFill>
                          <a:srgbClr val="92D05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Fixed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Variable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Total Cost</a:t>
                      </a:r>
                      <a:endParaRPr lang="en-GB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Profit/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Loss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(£90,000)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(£60,000)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(£30,000)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100,000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£170,000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712" y="1680739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A                                                                              B                    A - B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085184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break even point is sales of 80,000 units where </a:t>
            </a:r>
            <a:r>
              <a:rPr lang="en-GB" sz="2000" b="1" dirty="0" smtClean="0"/>
              <a:t>revenue </a:t>
            </a:r>
            <a:r>
              <a:rPr lang="en-GB" sz="2000" dirty="0" smtClean="0"/>
              <a:t>of £160,000 = </a:t>
            </a:r>
            <a:r>
              <a:rPr lang="en-GB" sz="2000" b="1" dirty="0" smtClean="0"/>
              <a:t>total costs  </a:t>
            </a:r>
            <a:r>
              <a:rPr lang="en-GB" sz="2000" dirty="0" smtClean="0"/>
              <a:t>of £160,000</a:t>
            </a:r>
            <a:endParaRPr lang="en-GB" sz="2000" dirty="0"/>
          </a:p>
        </p:txBody>
      </p:sp>
      <p:sp>
        <p:nvSpPr>
          <p:cNvPr id="7" name="Oval 6"/>
          <p:cNvSpPr/>
          <p:nvPr/>
        </p:nvSpPr>
        <p:spPr>
          <a:xfrm>
            <a:off x="611560" y="4094947"/>
            <a:ext cx="108012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05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Drawing a break-even chart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14353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Draw a graph, label the x axis 0-120 (in multiples of 10) and draw the y axis 0-200 (in multiples of 20)</a:t>
            </a:r>
          </a:p>
          <a:p>
            <a:endParaRPr lang="en-GB" dirty="0" smtClean="0"/>
          </a:p>
          <a:p>
            <a:r>
              <a:rPr lang="en-GB" dirty="0" smtClean="0"/>
              <a:t>Draw a line in 1 colour for your fixed costs and label it on the side</a:t>
            </a:r>
          </a:p>
          <a:p>
            <a:r>
              <a:rPr lang="en-GB" dirty="0" smtClean="0"/>
              <a:t>Draw a line in a different colour for your variable costs and label it on the side (you wouldn’t normally include this on your graph)</a:t>
            </a:r>
          </a:p>
          <a:p>
            <a:r>
              <a:rPr lang="en-GB" dirty="0" smtClean="0"/>
              <a:t>Draw a line in a third colour for your total costs and label it on the side</a:t>
            </a:r>
          </a:p>
          <a:p>
            <a:r>
              <a:rPr lang="en-GB" dirty="0" smtClean="0"/>
              <a:t>Draw a line in a fourth colour for your total revenue and label it on the side</a:t>
            </a:r>
          </a:p>
          <a:p>
            <a:r>
              <a:rPr lang="en-GB" dirty="0" smtClean="0"/>
              <a:t>Draw a dotted line across and down from your graph where total costs = total revenue (where these lines meet, label it as your break even point)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1258888" y="1916113"/>
            <a:ext cx="0" cy="381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 flipV="1">
            <a:off x="1258888" y="5734050"/>
            <a:ext cx="63373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1258888" y="4365625"/>
            <a:ext cx="57610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3" name="Line 7"/>
          <p:cNvSpPr>
            <a:spLocks noChangeShapeType="1"/>
          </p:cNvSpPr>
          <p:nvPr/>
        </p:nvSpPr>
        <p:spPr bwMode="auto">
          <a:xfrm flipV="1">
            <a:off x="1258888" y="4508500"/>
            <a:ext cx="5689600" cy="1223963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WordArt 4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82804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Break Even Point by Graph</a:t>
            </a:r>
          </a:p>
          <a:p>
            <a:pPr algn="ctr"/>
            <a:endParaRPr lang="en-GB" sz="3600" kern="10" dirty="0">
              <a:ln w="38100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latin typeface="Impact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4007" y="1687497"/>
            <a:ext cx="15115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latin typeface="Arial" charset="0"/>
                <a:cs typeface="Arial" charset="0"/>
              </a:rPr>
              <a:t>Revenue / Costs £</a:t>
            </a:r>
            <a:endParaRPr lang="en-US" altLang="en-US" sz="1800" dirty="0">
              <a:latin typeface="Arial" charset="0"/>
              <a:cs typeface="Arial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080250" y="4076700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hlink"/>
                </a:solidFill>
                <a:latin typeface="Arial" charset="0"/>
              </a:rPr>
              <a:t>Fixed Costs</a:t>
            </a:r>
            <a:endParaRPr lang="en-GB" altLang="en-US" sz="24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092950" y="4652963"/>
            <a:ext cx="16557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66"/>
                </a:solidFill>
                <a:latin typeface="Arial" charset="0"/>
              </a:rPr>
              <a:t>Variable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66"/>
                </a:solidFill>
                <a:latin typeface="Arial" charset="0"/>
              </a:rPr>
              <a:t>Costs</a:t>
            </a:r>
            <a:endParaRPr lang="en-GB" altLang="en-US" sz="24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32779" name="Line 7"/>
          <p:cNvSpPr>
            <a:spLocks noChangeShapeType="1"/>
          </p:cNvSpPr>
          <p:nvPr/>
        </p:nvSpPr>
        <p:spPr bwMode="auto">
          <a:xfrm flipV="1">
            <a:off x="1182170" y="2939107"/>
            <a:ext cx="5616575" cy="137001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0" name="Line 8"/>
          <p:cNvSpPr>
            <a:spLocks noChangeShapeType="1"/>
          </p:cNvSpPr>
          <p:nvPr/>
        </p:nvSpPr>
        <p:spPr bwMode="auto">
          <a:xfrm flipV="1">
            <a:off x="1315677" y="2164052"/>
            <a:ext cx="5576021" cy="355426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089256" y="1548997"/>
            <a:ext cx="1418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</a:rPr>
              <a:t>Revenue</a:t>
            </a:r>
            <a:endParaRPr lang="en-GB" altLang="en-US" sz="2400" dirty="0">
              <a:latin typeface="Arial" charset="0"/>
            </a:endParaRPr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4797846" y="3119288"/>
            <a:ext cx="504825" cy="504825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948488" y="2708275"/>
            <a:ext cx="17070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9900"/>
                </a:solidFill>
                <a:latin typeface="Arial" charset="0"/>
              </a:rPr>
              <a:t>Total Costs</a:t>
            </a:r>
            <a:endParaRPr lang="en-GB" altLang="en-US" sz="2400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434832" y="2405062"/>
            <a:ext cx="1111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6600"/>
                </a:solidFill>
                <a:latin typeface="Arial" charset="0"/>
              </a:rPr>
              <a:t>B.E.P</a:t>
            </a:r>
            <a:endParaRPr lang="en-GB" altLang="en-US" sz="2800" b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0089" y="840330"/>
            <a:ext cx="3637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Break Even point is when Total Costs = Revenue 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03605" y="586174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                                                  Units in thousands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0655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7" grpId="0"/>
      <p:bldP spid="32778" grpId="0"/>
      <p:bldP spid="32779" grpId="0" animBg="1"/>
      <p:bldP spid="32780" grpId="0" animBg="1"/>
      <p:bldP spid="32781" grpId="0"/>
      <p:bldP spid="32782" grpId="0" animBg="1"/>
      <p:bldP spid="32783" grpId="0"/>
      <p:bldP spid="327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1258888" y="1916113"/>
            <a:ext cx="0" cy="381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 flipV="1">
            <a:off x="1258888" y="5734050"/>
            <a:ext cx="63373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1258888" y="4365625"/>
            <a:ext cx="57610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3" name="Line 7"/>
          <p:cNvSpPr>
            <a:spLocks noChangeShapeType="1"/>
          </p:cNvSpPr>
          <p:nvPr/>
        </p:nvSpPr>
        <p:spPr bwMode="auto">
          <a:xfrm flipV="1">
            <a:off x="1258888" y="4508500"/>
            <a:ext cx="5689600" cy="1223963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WordArt 4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82804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Break Even Point by Graph</a:t>
            </a:r>
          </a:p>
          <a:p>
            <a:pPr algn="ctr"/>
            <a:endParaRPr lang="en-GB" sz="3600" kern="10" dirty="0">
              <a:ln w="38100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latin typeface="Impact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4007" y="1687497"/>
            <a:ext cx="15115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latin typeface="Arial" charset="0"/>
                <a:cs typeface="Arial" charset="0"/>
              </a:rPr>
              <a:t>Revenue / Costs £</a:t>
            </a:r>
            <a:endParaRPr lang="en-US" altLang="en-US" sz="1800" dirty="0">
              <a:latin typeface="Arial" charset="0"/>
              <a:cs typeface="Arial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080250" y="4076700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hlink"/>
                </a:solidFill>
                <a:latin typeface="Arial" charset="0"/>
              </a:rPr>
              <a:t>Fixed Costs</a:t>
            </a:r>
            <a:endParaRPr lang="en-GB" altLang="en-US" sz="24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092950" y="4652963"/>
            <a:ext cx="16557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66"/>
                </a:solidFill>
                <a:latin typeface="Arial" charset="0"/>
              </a:rPr>
              <a:t>Variable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66"/>
                </a:solidFill>
                <a:latin typeface="Arial" charset="0"/>
              </a:rPr>
              <a:t>Costs</a:t>
            </a:r>
            <a:endParaRPr lang="en-GB" altLang="en-US" sz="24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32779" name="Line 7"/>
          <p:cNvSpPr>
            <a:spLocks noChangeShapeType="1"/>
          </p:cNvSpPr>
          <p:nvPr/>
        </p:nvSpPr>
        <p:spPr bwMode="auto">
          <a:xfrm flipV="1">
            <a:off x="1182170" y="2939107"/>
            <a:ext cx="5616575" cy="137001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0" name="Line 8"/>
          <p:cNvSpPr>
            <a:spLocks noChangeShapeType="1"/>
          </p:cNvSpPr>
          <p:nvPr/>
        </p:nvSpPr>
        <p:spPr bwMode="auto">
          <a:xfrm flipV="1">
            <a:off x="1315677" y="2164052"/>
            <a:ext cx="5576021" cy="355426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089256" y="1548997"/>
            <a:ext cx="1418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</a:rPr>
              <a:t>Revenue</a:t>
            </a:r>
            <a:endParaRPr lang="en-GB" altLang="en-US" sz="2400" dirty="0">
              <a:latin typeface="Arial" charset="0"/>
            </a:endParaRPr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4797846" y="3119288"/>
            <a:ext cx="504825" cy="504825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948488" y="2708275"/>
            <a:ext cx="17070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9900"/>
                </a:solidFill>
                <a:latin typeface="Arial" charset="0"/>
              </a:rPr>
              <a:t>Total Costs</a:t>
            </a:r>
            <a:endParaRPr lang="en-GB" altLang="en-US" sz="2400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434832" y="2405062"/>
            <a:ext cx="1111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6600"/>
                </a:solidFill>
                <a:latin typeface="Arial" charset="0"/>
              </a:rPr>
              <a:t>B.E.P</a:t>
            </a:r>
            <a:endParaRPr lang="en-GB" altLang="en-US" sz="2800" b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0089" y="840330"/>
            <a:ext cx="563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Break Even point is when </a:t>
            </a:r>
          </a:p>
          <a:p>
            <a:r>
              <a:rPr lang="en-GB" sz="2000" dirty="0" smtClean="0"/>
              <a:t>Total Costs £160,000 = Revenue of £160,000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66249" y="265738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200,000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83351" y="4353699"/>
            <a:ext cx="97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100,000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03605" y="586174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20            40               60               80              100          Units in thousands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6674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7" grpId="0"/>
      <p:bldP spid="32778" grpId="0"/>
      <p:bldP spid="32779" grpId="0" animBg="1"/>
      <p:bldP spid="32780" grpId="0" animBg="1"/>
      <p:bldP spid="32781" grpId="0"/>
      <p:bldP spid="32782" grpId="0" animBg="1"/>
      <p:bldP spid="32783" grpId="0"/>
      <p:bldP spid="327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Comic Sans MS" pitchFamily="66" charset="0"/>
              </a:rPr>
              <a:t>Activity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We are going to watch the following video.</a:t>
            </a:r>
            <a:endParaRPr lang="en-GB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2">
              <a:buNone/>
            </a:pPr>
            <a:endParaRPr lang="en-GB" dirty="0"/>
          </a:p>
        </p:txBody>
      </p:sp>
      <p:pic>
        <p:nvPicPr>
          <p:cNvPr id="4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6270" t="14720" r="6250" b="8421"/>
          <a:stretch>
            <a:fillRect/>
          </a:stretch>
        </p:blipFill>
        <p:spPr bwMode="auto">
          <a:xfrm>
            <a:off x="1259632" y="2276872"/>
            <a:ext cx="6588224" cy="3391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FF0000"/>
                </a:solidFill>
                <a:latin typeface="Comic Sans MS" pitchFamily="66" charset="0"/>
              </a:rPr>
              <a:t>Activity</a:t>
            </a:r>
            <a:endParaRPr lang="en-GB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Complete the worksheet provided by your teacher!</a:t>
            </a:r>
            <a:endParaRPr lang="en-GB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2">
              <a:buNone/>
            </a:pP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9559" t="31100" r="19165" b="15981"/>
          <a:stretch>
            <a:fillRect/>
          </a:stretch>
        </p:blipFill>
        <p:spPr bwMode="auto">
          <a:xfrm>
            <a:off x="1187624" y="2204864"/>
            <a:ext cx="6830473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Read pages 76 -77 and answer the </a:t>
            </a:r>
            <a:r>
              <a:rPr lang="en-GB" dirty="0" smtClean="0"/>
              <a:t>following </a:t>
            </a:r>
            <a:r>
              <a:rPr lang="en-GB" dirty="0" smtClean="0"/>
              <a:t>questions in your book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</a:t>
            </a:r>
            <a:r>
              <a:rPr lang="en-GB" b="1" dirty="0" smtClean="0"/>
              <a:t>Margin of Safety?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happens to the BEP when costs rise?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happens to the BEP when costs fall?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</a:t>
            </a:r>
            <a:r>
              <a:rPr lang="en-GB" b="1" dirty="0" smtClean="0"/>
              <a:t>Contribution</a:t>
            </a:r>
            <a:r>
              <a:rPr lang="en-GB" dirty="0" smtClean="0"/>
              <a:t> analysis and how can you calculate 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Answer the </a:t>
            </a:r>
            <a:r>
              <a:rPr lang="en-GB" b="1" dirty="0" smtClean="0">
                <a:solidFill>
                  <a:srgbClr val="00B050"/>
                </a:solidFill>
              </a:rPr>
              <a:t>TEST YOURSELF </a:t>
            </a:r>
            <a:r>
              <a:rPr lang="en-GB" dirty="0" smtClean="0"/>
              <a:t>questions on p.78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FF0000"/>
                </a:solidFill>
                <a:latin typeface="Comic Sans MS" pitchFamily="66" charset="0"/>
              </a:rPr>
              <a:t>Activity 2</a:t>
            </a:r>
            <a:endParaRPr lang="en-GB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GB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=             </a:t>
            </a:r>
            <a:r>
              <a:rPr lang="en-GB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TOTAL FIXED COST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SELLING PRICE – VARIABLE COST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468313" y="333374"/>
            <a:ext cx="8280400" cy="13674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Break Even Point</a:t>
            </a:r>
          </a:p>
          <a:p>
            <a:pPr algn="ctr"/>
            <a:r>
              <a:rPr lang="en-GB" sz="3600" kern="10" dirty="0" smtClean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 </a:t>
            </a:r>
            <a:r>
              <a:rPr lang="en-GB" sz="3600" kern="10" dirty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FORMULA</a:t>
            </a:r>
          </a:p>
        </p:txBody>
      </p:sp>
    </p:spTree>
    <p:extLst>
      <p:ext uri="{BB962C8B-B14F-4D97-AF65-F5344CB8AC3E}">
        <p14:creationId xmlns:p14="http://schemas.microsoft.com/office/powerpoint/2010/main" xmlns="" val="3372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540750" cy="490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business selling T-shirts has a fixed cost of </a:t>
            </a:r>
            <a:r>
              <a:rPr lang="en-GB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£100,000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and sells each T-shirt for </a:t>
            </a:r>
            <a:r>
              <a:rPr lang="en-GB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£10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Its variable cost per T-shirt is </a:t>
            </a:r>
            <a:r>
              <a:rPr lang="en-GB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£5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What is the Breakeven point?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B.E.P   =        </a:t>
            </a:r>
            <a:r>
              <a:rPr lang="en-GB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Fixed Costs         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		selling price – variable cost	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		=	</a:t>
            </a:r>
            <a:r>
              <a:rPr lang="en-GB" sz="24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100,000</a:t>
            </a:r>
            <a:r>
              <a:rPr lang="en-GB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</a:t>
            </a:r>
            <a:r>
              <a:rPr lang="en-GB" sz="24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100,000</a:t>
            </a:r>
            <a:r>
              <a:rPr lang="en-GB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= 20,000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			£10 - £5          £5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		=  </a:t>
            </a:r>
            <a:r>
              <a:rPr lang="en-GB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20,000 t-shirts</a:t>
            </a:r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82804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xmlns="" val="44564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itchFamily="66" charset="0"/>
              </a:rPr>
              <a:t>Topic</a:t>
            </a:r>
            <a:r>
              <a:rPr lang="en-GB" sz="4000" b="1" dirty="0" smtClean="0">
                <a:solidFill>
                  <a:srgbClr val="0070C0"/>
                </a:solidFill>
                <a:latin typeface="+mj-lt"/>
              </a:rPr>
              <a:t> 3</a:t>
            </a:r>
            <a:r>
              <a:rPr lang="en-GB" sz="2000" b="1" dirty="0" smtClean="0">
                <a:solidFill>
                  <a:srgbClr val="0070C0"/>
                </a:solidFill>
                <a:latin typeface="+mj-lt"/>
              </a:rPr>
              <a:t>.</a:t>
            </a:r>
            <a:r>
              <a:rPr lang="en-GB" sz="4000" b="1" dirty="0" smtClean="0">
                <a:solidFill>
                  <a:srgbClr val="0070C0"/>
                </a:solidFill>
                <a:latin typeface="+mj-lt"/>
              </a:rPr>
              <a:t>3:</a:t>
            </a:r>
            <a:r>
              <a:rPr lang="en-GB" sz="4000" b="1" dirty="0" smtClean="0">
                <a:solidFill>
                  <a:srgbClr val="0070C0"/>
                </a:solidFill>
                <a:latin typeface="Comic Sans MS" pitchFamily="66" charset="0"/>
              </a:rPr>
              <a:t> Break Even Charts and Break Even Analysis</a:t>
            </a:r>
            <a:endParaRPr lang="en-GB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78904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Unit 3: Building a Business</a:t>
            </a:r>
            <a:endParaRPr lang="en-GB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928" t="33605" r="16652" b="23994"/>
          <a:stretch/>
        </p:blipFill>
        <p:spPr bwMode="auto">
          <a:xfrm>
            <a:off x="323527" y="1772816"/>
            <a:ext cx="839989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7" y="620688"/>
            <a:ext cx="8399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Revise what we’ve learnt using BBC GCSE </a:t>
            </a:r>
            <a:r>
              <a:rPr lang="en-GB" sz="2800" b="1" dirty="0" err="1" smtClean="0">
                <a:solidFill>
                  <a:srgbClr val="FF0000"/>
                </a:solidFill>
              </a:rPr>
              <a:t>Bitesize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66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6600" b="1" dirty="0" smtClean="0">
                <a:solidFill>
                  <a:srgbClr val="0070C0"/>
                </a:solidFill>
                <a:latin typeface="Comic Sans MS" pitchFamily="66" charset="0"/>
              </a:rPr>
              <a:t>Learning Objectives</a:t>
            </a:r>
            <a:endParaRPr lang="en-GB" sz="6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GB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GB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GB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GB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GB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To understand the following key terms (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AO1</a:t>
            </a: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):</a:t>
            </a:r>
            <a:endParaRPr lang="en-GB" sz="28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3">
              <a:buClr>
                <a:srgbClr val="0070C0"/>
              </a:buClr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Break Even Point</a:t>
            </a:r>
          </a:p>
          <a:p>
            <a:pPr lvl="3">
              <a:buClr>
                <a:srgbClr val="0070C0"/>
              </a:buClr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Total Revenue</a:t>
            </a:r>
          </a:p>
          <a:p>
            <a:pPr lvl="3">
              <a:buClr>
                <a:srgbClr val="0070C0"/>
              </a:buClr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Total Costs</a:t>
            </a:r>
          </a:p>
          <a:p>
            <a:pPr lvl="3">
              <a:buClr>
                <a:srgbClr val="0070C0"/>
              </a:buClr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Fixed Costs</a:t>
            </a:r>
          </a:p>
          <a:p>
            <a:pPr lvl="3">
              <a:buClr>
                <a:srgbClr val="0070C0"/>
              </a:buClr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Variable Costs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To calculate the break even point. (</a:t>
            </a:r>
            <a:r>
              <a:rPr lang="en-GB" sz="2400" b="1" dirty="0" smtClean="0">
                <a:solidFill>
                  <a:srgbClr val="A0AB0D"/>
                </a:solidFill>
                <a:latin typeface="Comic Sans MS" pitchFamily="66" charset="0"/>
              </a:rPr>
              <a:t>AO2</a:t>
            </a: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To evaluate the financial performance in a break even chart. (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AO3</a:t>
            </a: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)</a:t>
            </a:r>
          </a:p>
          <a:p>
            <a:pPr lvl="2">
              <a:buNone/>
            </a:pP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827584" y="1844824"/>
            <a:ext cx="5544616" cy="1368152"/>
          </a:xfrm>
          <a:prstGeom prst="wedgeRoundRectCallout">
            <a:avLst>
              <a:gd name="adj1" fmla="val 56819"/>
              <a:gd name="adj2" fmla="val -32346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What are we learning today? By the end of the lesson you should be able...</a:t>
            </a:r>
            <a:endParaRPr lang="en-GB" sz="2800" b="1" dirty="0">
              <a:latin typeface="Comic Sans MS" pitchFamily="66" charset="0"/>
            </a:endParaRPr>
          </a:p>
        </p:txBody>
      </p:sp>
      <p:pic>
        <p:nvPicPr>
          <p:cNvPr id="5" name="Picture 6" descr="http://ericshepherd.files.wordpress.com/2009/05/image14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772816"/>
            <a:ext cx="130759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Comic Sans MS" pitchFamily="66" charset="0"/>
              </a:rPr>
              <a:t>Break Even Point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Break Even Point</a:t>
            </a: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: The level of output where total revenues are equal to total costs; this is where neither a profit or loss is being made.</a:t>
            </a:r>
          </a:p>
          <a:p>
            <a:pPr lvl="2">
              <a:buNone/>
            </a:pPr>
            <a:endParaRPr lang="en-GB" dirty="0"/>
          </a:p>
        </p:txBody>
      </p:sp>
      <p:pic>
        <p:nvPicPr>
          <p:cNvPr id="5" name="Picture 2" descr="http://upload.wikimedia.org/wikipedia/commons/thumb/0/00/Scales_even_icon.svg/600px-Scales_even_icon.svg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20072" y="2924944"/>
            <a:ext cx="3298701" cy="3298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29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 credit stamp sells for £2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dirty="0" smtClean="0"/>
              <a:t>Fixed costs </a:t>
            </a:r>
            <a:r>
              <a:rPr lang="en-GB" sz="2400" dirty="0" smtClean="0"/>
              <a:t>of production equipment are £120,000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 smtClean="0"/>
              <a:t>Variable costs </a:t>
            </a:r>
            <a:r>
              <a:rPr lang="en-GB" sz="2400" dirty="0" smtClean="0"/>
              <a:t>are  50p per stamp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At what number of sales does</a:t>
            </a:r>
          </a:p>
          <a:p>
            <a:pPr marL="0" indent="0">
              <a:buNone/>
            </a:pPr>
            <a:r>
              <a:rPr lang="en-GB" sz="2400" b="1" dirty="0" smtClean="0"/>
              <a:t>Total Revenues = Total costs ?</a:t>
            </a:r>
            <a:endParaRPr lang="en-GB" sz="2400" b="1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  <a:ln w="7620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200" b="1" smtClean="0">
                <a:solidFill>
                  <a:srgbClr val="0070C0"/>
                </a:solidFill>
                <a:latin typeface="Comic Sans MS" pitchFamily="66" charset="0"/>
              </a:rPr>
              <a:t>Break Even Point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thumbs4.ebaystatic.com/d/l225/pict/33104760027100000002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3038"/>
          <a:stretch/>
        </p:blipFill>
        <p:spPr bwMode="auto">
          <a:xfrm>
            <a:off x="6228184" y="2204864"/>
            <a:ext cx="2036912" cy="351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02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Comic Sans MS" pitchFamily="66" charset="0"/>
              </a:rPr>
              <a:t>Break Even Chart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2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51823871"/>
              </p:ext>
            </p:extLst>
          </p:nvPr>
        </p:nvGraphicFramePr>
        <p:xfrm>
          <a:off x="467544" y="2057533"/>
          <a:ext cx="8187336" cy="28083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4556"/>
                <a:gridCol w="1364556"/>
                <a:gridCol w="1364556"/>
                <a:gridCol w="1364556"/>
                <a:gridCol w="1364556"/>
                <a:gridCol w="1364556"/>
              </a:tblGrid>
              <a:tr h="92751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Unit Sales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92D050"/>
                          </a:solidFill>
                          <a:latin typeface="Comic Sans MS" pitchFamily="66" charset="0"/>
                        </a:rPr>
                        <a:t>Total Revenue</a:t>
                      </a:r>
                      <a:endParaRPr lang="en-GB" dirty="0">
                        <a:solidFill>
                          <a:srgbClr val="92D05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Fixed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Variable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Total Cost</a:t>
                      </a:r>
                      <a:endParaRPr lang="en-GB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Profit/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Loss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100,000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£170,000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1680739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Unit Price £2          A                                            50p per unit             B                    A - B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Comic Sans MS" pitchFamily="66" charset="0"/>
              </a:rPr>
              <a:t>Break Even Chart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2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04116638"/>
              </p:ext>
            </p:extLst>
          </p:nvPr>
        </p:nvGraphicFramePr>
        <p:xfrm>
          <a:off x="467544" y="2057533"/>
          <a:ext cx="8187336" cy="28083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4556"/>
                <a:gridCol w="1364556"/>
                <a:gridCol w="1364556"/>
                <a:gridCol w="1364556"/>
                <a:gridCol w="1364556"/>
                <a:gridCol w="1364556"/>
              </a:tblGrid>
              <a:tr h="92751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Unit Sales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92D050"/>
                          </a:solidFill>
                          <a:latin typeface="Comic Sans MS" pitchFamily="66" charset="0"/>
                        </a:rPr>
                        <a:t>Total Revenue</a:t>
                      </a:r>
                      <a:endParaRPr lang="en-GB" dirty="0">
                        <a:solidFill>
                          <a:srgbClr val="92D05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Fixed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Variable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Total Cost</a:t>
                      </a:r>
                      <a:endParaRPr lang="en-GB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Profit/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Loss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(£90,000)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100,000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£170,000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1680739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A                                                                              B                    A - B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5044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Comic Sans MS" pitchFamily="66" charset="0"/>
              </a:rPr>
              <a:t>Break Even Chart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2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53436357"/>
              </p:ext>
            </p:extLst>
          </p:nvPr>
        </p:nvGraphicFramePr>
        <p:xfrm>
          <a:off x="467544" y="2057533"/>
          <a:ext cx="8187336" cy="28083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4556"/>
                <a:gridCol w="1364556"/>
                <a:gridCol w="1364556"/>
                <a:gridCol w="1364556"/>
                <a:gridCol w="1364556"/>
                <a:gridCol w="1364556"/>
              </a:tblGrid>
              <a:tr h="92751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Unit Sales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92D050"/>
                          </a:solidFill>
                          <a:latin typeface="Comic Sans MS" pitchFamily="66" charset="0"/>
                        </a:rPr>
                        <a:t>Total Revenue</a:t>
                      </a:r>
                      <a:endParaRPr lang="en-GB" dirty="0">
                        <a:solidFill>
                          <a:srgbClr val="92D05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Fixed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Variable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Total Cost</a:t>
                      </a:r>
                      <a:endParaRPr lang="en-GB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Profit/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Loss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(£90,000)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(£60,000)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100,000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£170,000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712" y="1680739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A                                                                              B                    A - B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5044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Comic Sans MS" pitchFamily="66" charset="0"/>
              </a:rPr>
              <a:t>Break Even Chart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2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03897411"/>
              </p:ext>
            </p:extLst>
          </p:nvPr>
        </p:nvGraphicFramePr>
        <p:xfrm>
          <a:off x="467544" y="2057533"/>
          <a:ext cx="8187336" cy="28083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4556"/>
                <a:gridCol w="1364556"/>
                <a:gridCol w="1364556"/>
                <a:gridCol w="1364556"/>
                <a:gridCol w="1364556"/>
                <a:gridCol w="1364556"/>
              </a:tblGrid>
              <a:tr h="92751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Unit Sales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92D050"/>
                          </a:solidFill>
                          <a:latin typeface="Comic Sans MS" pitchFamily="66" charset="0"/>
                        </a:rPr>
                        <a:t>Total Revenue</a:t>
                      </a:r>
                      <a:endParaRPr lang="en-GB" dirty="0">
                        <a:solidFill>
                          <a:srgbClr val="92D05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Fixed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Variable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Total Cost</a:t>
                      </a:r>
                      <a:endParaRPr lang="en-GB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Profit/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Loss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(£90,000)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(£60,000)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(£30,000)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100,000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£170,000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712" y="1680739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A                                                                              B                    A - B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5044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1019</Words>
  <Application>Microsoft Office PowerPoint</Application>
  <PresentationFormat>On-screen Show (4:3)</PresentationFormat>
  <Paragraphs>317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Starter Activity</vt:lpstr>
      <vt:lpstr>Topic 3.3: Break Even Charts and Break Even Analysis</vt:lpstr>
      <vt:lpstr>Learning Objectives</vt:lpstr>
      <vt:lpstr>Break Even Point</vt:lpstr>
      <vt:lpstr>Slide 5</vt:lpstr>
      <vt:lpstr>Break Even Chart</vt:lpstr>
      <vt:lpstr>Break Even Chart</vt:lpstr>
      <vt:lpstr>Break Even Chart</vt:lpstr>
      <vt:lpstr>Break Even Chart</vt:lpstr>
      <vt:lpstr>Break Even Chart</vt:lpstr>
      <vt:lpstr>Break Even Chart</vt:lpstr>
      <vt:lpstr>Drawing a break-even chart</vt:lpstr>
      <vt:lpstr>Slide 13</vt:lpstr>
      <vt:lpstr>Slide 14</vt:lpstr>
      <vt:lpstr>Activity</vt:lpstr>
      <vt:lpstr>Activity</vt:lpstr>
      <vt:lpstr>Activity 2</vt:lpstr>
      <vt:lpstr>Slide 18</vt:lpstr>
      <vt:lpstr>Slide 19</vt:lpstr>
      <vt:lpstr>Slide 20</vt:lpstr>
    </vt:vector>
  </TitlesOfParts>
  <Company>Claremont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1.1: Businesses</dc:title>
  <dc:creator>Tony</dc:creator>
  <cp:lastModifiedBy>user</cp:lastModifiedBy>
  <cp:revision>105</cp:revision>
  <dcterms:created xsi:type="dcterms:W3CDTF">2012-06-23T12:54:45Z</dcterms:created>
  <dcterms:modified xsi:type="dcterms:W3CDTF">2016-01-10T09:47:29Z</dcterms:modified>
</cp:coreProperties>
</file>