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56" r:id="rId3"/>
    <p:sldId id="271" r:id="rId4"/>
    <p:sldId id="290" r:id="rId5"/>
    <p:sldId id="291" r:id="rId6"/>
    <p:sldId id="281" r:id="rId7"/>
    <p:sldId id="285" r:id="rId8"/>
    <p:sldId id="264" r:id="rId9"/>
    <p:sldId id="28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B0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A1227-4521-49A1-9DAB-B765226DAA12}" type="datetimeFigureOut">
              <a:rPr lang="en-GB" smtClean="0"/>
              <a:pPr/>
              <a:t>15/09/2012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233CA-BCA2-43E2-93F9-FFEE9101DE6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33CA-BCA2-43E2-93F9-FFEE9101DE63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33CA-BCA2-43E2-93F9-FFEE9101DE63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33CA-BCA2-43E2-93F9-FFEE9101DE63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15/09/2012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15/09/2012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15/09/2012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15/09/2012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15/09/2012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15/09/2012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74A0-263A-4037-B228-D32D2C686CC3}" type="datetimeFigureOut">
              <a:rPr lang="en-GB" smtClean="0"/>
              <a:pPr/>
              <a:t>15/09/2012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Starter 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177" t="25219" r="24460" b="25563"/>
          <a:stretch>
            <a:fillRect/>
          </a:stretch>
        </p:blipFill>
        <p:spPr bwMode="auto">
          <a:xfrm>
            <a:off x="1403648" y="2204864"/>
            <a:ext cx="6336704" cy="3481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Comic Sans MS" pitchFamily="66" charset="0"/>
              </a:rPr>
              <a:t>Topic</a:t>
            </a:r>
            <a:r>
              <a:rPr lang="en-GB" sz="4000" b="1" dirty="0" smtClean="0">
                <a:solidFill>
                  <a:srgbClr val="0070C0"/>
                </a:solidFill>
                <a:latin typeface="+mj-lt"/>
              </a:rPr>
              <a:t> 3.3:</a:t>
            </a:r>
            <a:r>
              <a:rPr lang="en-GB" sz="4000" b="1" dirty="0" smtClean="0">
                <a:solidFill>
                  <a:srgbClr val="0070C0"/>
                </a:solidFill>
                <a:latin typeface="Comic Sans MS" pitchFamily="66" charset="0"/>
              </a:rPr>
              <a:t> Estimating Revenues, Costs and Profits</a:t>
            </a:r>
            <a:endParaRPr lang="en-GB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861048"/>
            <a:ext cx="6984776" cy="478904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Unit 3: Putting a Business Idea into Practice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Learning Objectives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understand the following key terms (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AO1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):</a:t>
            </a:r>
            <a:endParaRPr lang="en-GB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Revenue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Sales Volume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Fixed Costs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Total Costs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Variable Costs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apply 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how businesses work out total cost. 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(</a:t>
            </a:r>
            <a:r>
              <a:rPr lang="en-GB" sz="2400" b="1" dirty="0" smtClean="0">
                <a:solidFill>
                  <a:srgbClr val="A0AB0D"/>
                </a:solidFill>
                <a:latin typeface="Comic Sans MS" pitchFamily="66" charset="0"/>
              </a:rPr>
              <a:t>AO2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analyse and calculate whether a business has made a profit. 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(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AO3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</p:txBody>
      </p:sp>
      <p:pic>
        <p:nvPicPr>
          <p:cNvPr id="4" name="Picture 6" descr="http://ericshepherd.files.wordpress.com/2009/05/image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772816"/>
            <a:ext cx="13075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827584" y="1844824"/>
            <a:ext cx="5544616" cy="136815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What are we learning today? By the end of the lesson you should be able...</a:t>
            </a:r>
            <a:endParaRPr lang="en-GB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Fixed Costs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Fixed Costs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These are costs which do not vary with the number of sales made. These include: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Rent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Insurance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Electricity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Administration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Advertising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Salaries</a:t>
            </a:r>
            <a:endParaRPr lang="en-GB" sz="2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4098" name="Picture 2" descr="http://mamikikeyu.files.wordpress.com/2011/05/ren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564904"/>
            <a:ext cx="3168799" cy="316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Variable Costs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Variable Costs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These are costs which change directly with the number of products sold. These include: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Raw Materials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Overtime Wages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Deliveries</a:t>
            </a:r>
          </a:p>
          <a:p>
            <a:pPr lvl="2">
              <a:buFont typeface="Wingdings" pitchFamily="2" charset="2"/>
              <a:buChar char="Ø"/>
            </a:pPr>
            <a:endParaRPr lang="en-GB" sz="2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2050" name="Picture 2" descr="http://www.seattlepotterysupply.com/Merchant2/graphics/00000001/RawMateria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564904"/>
            <a:ext cx="4286250" cy="321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Calculating Profit or Loss</a:t>
            </a:r>
            <a:endParaRPr lang="en-GB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None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>
              <a:buClr>
                <a:srgbClr val="0070C0"/>
              </a:buClr>
              <a:buNone/>
            </a:pPr>
            <a:endParaRPr lang="en-GB" sz="2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None/>
            </a:pPr>
            <a:endParaRPr lang="en-GB" sz="2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None/>
            </a:pPr>
            <a:endParaRPr lang="en-GB" sz="2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457200" indent="-457200">
              <a:buClr>
                <a:srgbClr val="0070C0"/>
              </a:buClr>
              <a:buAutoNum type="arabicParenR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What is the profit or loss for this business?</a:t>
            </a:r>
          </a:p>
          <a:p>
            <a:pPr marL="1257300" lvl="2" indent="-457200">
              <a:buClr>
                <a:srgbClr val="0070C0"/>
              </a:buClr>
              <a:buFont typeface="Wingdings" pitchFamily="2" charset="2"/>
              <a:buChar char="§"/>
            </a:pPr>
            <a:r>
              <a:rPr lang="en-GB" sz="1800" b="1" dirty="0" smtClean="0">
                <a:solidFill>
                  <a:srgbClr val="0070C0"/>
                </a:solidFill>
                <a:latin typeface="Comic Sans MS" pitchFamily="66" charset="0"/>
              </a:rPr>
              <a:t>What is Revenue = £100</a:t>
            </a:r>
          </a:p>
          <a:p>
            <a:pPr marL="1257300" lvl="2" indent="-457200">
              <a:buClr>
                <a:srgbClr val="0070C0"/>
              </a:buClr>
              <a:buFont typeface="Wingdings" pitchFamily="2" charset="2"/>
              <a:buChar char="§"/>
            </a:pPr>
            <a:r>
              <a:rPr lang="en-GB" sz="1800" b="1" dirty="0" smtClean="0">
                <a:solidFill>
                  <a:srgbClr val="0070C0"/>
                </a:solidFill>
                <a:latin typeface="Comic Sans MS" pitchFamily="66" charset="0"/>
              </a:rPr>
              <a:t>Fixed Cost = £20</a:t>
            </a:r>
          </a:p>
          <a:p>
            <a:pPr marL="1257300" lvl="2" indent="-457200">
              <a:buClr>
                <a:srgbClr val="0070C0"/>
              </a:buClr>
              <a:buFont typeface="Wingdings" pitchFamily="2" charset="2"/>
              <a:buChar char="§"/>
            </a:pPr>
            <a:r>
              <a:rPr lang="en-GB" sz="1800" b="1" dirty="0" smtClean="0">
                <a:solidFill>
                  <a:srgbClr val="0070C0"/>
                </a:solidFill>
                <a:latin typeface="Comic Sans MS" pitchFamily="66" charset="0"/>
              </a:rPr>
              <a:t>Variable Cost = £35</a:t>
            </a:r>
            <a:endParaRPr lang="en-GB" sz="1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11560" y="1700808"/>
            <a:ext cx="7920880" cy="792088"/>
          </a:xfrm>
          <a:prstGeom prst="wedgeRoundRectCallout">
            <a:avLst>
              <a:gd name="adj1" fmla="val 51467"/>
              <a:gd name="adj2" fmla="val -27099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Profit/Loss = Revenues – Total Cost (Fixed + Variable Cost)</a:t>
            </a:r>
            <a:endParaRPr lang="en-GB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Calculating Total Revenue</a:t>
            </a:r>
            <a:endParaRPr lang="en-GB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2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11560" y="1700808"/>
            <a:ext cx="7920880" cy="792088"/>
          </a:xfrm>
          <a:prstGeom prst="wedgeRoundRectCallout">
            <a:avLst>
              <a:gd name="adj1" fmla="val 51467"/>
              <a:gd name="adj2" fmla="val -27099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 smtClean="0">
                <a:latin typeface="Comic Sans MS" pitchFamily="66" charset="0"/>
              </a:rPr>
              <a:t>Total Revenue = Selling Price x Sales Volume</a:t>
            </a:r>
            <a:endParaRPr lang="en-GB" sz="2700" b="1" dirty="0">
              <a:latin typeface="Comic Sans MS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47664" y="3068960"/>
          <a:ext cx="6096000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Selling Price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Sales Volume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Total  Revenue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Comic Sans MS" pitchFamily="66" charset="0"/>
                        </a:rPr>
                        <a:t>£100</a:t>
                      </a:r>
                      <a:endParaRPr lang="en-GB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Comic Sans MS" pitchFamily="66" charset="0"/>
                        </a:rPr>
                        <a:t>10</a:t>
                      </a:r>
                      <a:endParaRPr lang="en-GB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Comic Sans MS" pitchFamily="66" charset="0"/>
                        </a:rPr>
                        <a:t>£1,000</a:t>
                      </a:r>
                      <a:endParaRPr lang="en-GB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Comic Sans MS" pitchFamily="66" charset="0"/>
                        </a:rPr>
                        <a:t>£100</a:t>
                      </a:r>
                      <a:endParaRPr lang="en-GB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Comic Sans MS" pitchFamily="66" charset="0"/>
                        </a:rPr>
                        <a:t>20</a:t>
                      </a:r>
                      <a:endParaRPr lang="en-GB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Comic Sans MS" pitchFamily="66" charset="0"/>
                        </a:rPr>
                        <a:t>£150</a:t>
                      </a:r>
                      <a:endParaRPr lang="en-GB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Comic Sans MS" pitchFamily="66" charset="0"/>
                        </a:rPr>
                        <a:t>20</a:t>
                      </a:r>
                      <a:endParaRPr lang="en-GB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Comic Sans MS" pitchFamily="66" charset="0"/>
                        </a:rPr>
                        <a:t>£200</a:t>
                      </a:r>
                      <a:endParaRPr lang="en-GB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Comic Sans MS" pitchFamily="66" charset="0"/>
                        </a:rPr>
                        <a:t>20</a:t>
                      </a:r>
                      <a:endParaRPr lang="en-GB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Comic Sans MS" pitchFamily="66" charset="0"/>
                        </a:rPr>
                        <a:t>£200</a:t>
                      </a:r>
                      <a:endParaRPr lang="en-GB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Comic Sans MS" pitchFamily="66" charset="0"/>
                        </a:rPr>
                        <a:t>10</a:t>
                      </a:r>
                      <a:endParaRPr lang="en-GB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4624" t="25219" r="24460" b="24578"/>
          <a:stretch>
            <a:fillRect/>
          </a:stretch>
        </p:blipFill>
        <p:spPr bwMode="auto">
          <a:xfrm>
            <a:off x="1259632" y="2204864"/>
            <a:ext cx="6624736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Plenary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understand the following key terms (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AO1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):</a:t>
            </a:r>
            <a:endParaRPr lang="en-GB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Revenue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Sales Volume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Fixed Costs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Total Costs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Variable Costs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apply how businesses work out total cost. (</a:t>
            </a:r>
            <a:r>
              <a:rPr lang="en-GB" sz="2400" b="1" dirty="0" smtClean="0">
                <a:solidFill>
                  <a:srgbClr val="A0AB0D"/>
                </a:solidFill>
                <a:latin typeface="Comic Sans MS" pitchFamily="66" charset="0"/>
              </a:rPr>
              <a:t>AO2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analyse and calculate whether a business has made a profit. (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AO3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</p:txBody>
      </p:sp>
      <p:pic>
        <p:nvPicPr>
          <p:cNvPr id="4" name="Picture 6" descr="http://ericshepherd.files.wordpress.com/2009/05/image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772816"/>
            <a:ext cx="13075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827584" y="1844824"/>
            <a:ext cx="5544616" cy="136815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Are you now more confident in your understanding of the learning objectives?</a:t>
            </a:r>
            <a:endParaRPr lang="en-GB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3818</TotalTime>
  <Words>295</Words>
  <Application>Microsoft Office PowerPoint</Application>
  <PresentationFormat>On-screen Show (4:3)</PresentationFormat>
  <Paragraphs>79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Starter Activity</vt:lpstr>
      <vt:lpstr>Topic 3.3: Estimating Revenues, Costs and Profits</vt:lpstr>
      <vt:lpstr>Learning Objectives</vt:lpstr>
      <vt:lpstr>Fixed Costs</vt:lpstr>
      <vt:lpstr>Variable Costs</vt:lpstr>
      <vt:lpstr>Calculating Profit or Loss</vt:lpstr>
      <vt:lpstr>Calculating Total Revenue</vt:lpstr>
      <vt:lpstr>Activity</vt:lpstr>
      <vt:lpstr>Plenary</vt:lpstr>
    </vt:vector>
  </TitlesOfParts>
  <Company>Claremont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1.1: Businesses</dc:title>
  <dc:creator>Tony</dc:creator>
  <cp:lastModifiedBy>Tony</cp:lastModifiedBy>
  <cp:revision>245</cp:revision>
  <dcterms:created xsi:type="dcterms:W3CDTF">2012-06-23T12:54:45Z</dcterms:created>
  <dcterms:modified xsi:type="dcterms:W3CDTF">2012-09-15T10:38:49Z</dcterms:modified>
</cp:coreProperties>
</file>