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9" r:id="rId2"/>
    <p:sldId id="400" r:id="rId3"/>
    <p:sldId id="401" r:id="rId4"/>
    <p:sldId id="381" r:id="rId5"/>
    <p:sldId id="402" r:id="rId6"/>
    <p:sldId id="351" r:id="rId7"/>
    <p:sldId id="403" r:id="rId8"/>
    <p:sldId id="375" r:id="rId9"/>
    <p:sldId id="395" r:id="rId10"/>
    <p:sldId id="397" r:id="rId11"/>
    <p:sldId id="404" r:id="rId12"/>
    <p:sldId id="399" r:id="rId13"/>
    <p:sldId id="405" r:id="rId14"/>
    <p:sldId id="327" r:id="rId15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7" autoAdjust="0"/>
  </p:normalViewPr>
  <p:slideViewPr>
    <p:cSldViewPr snapToGrid="0" snapToObjects="1"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1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6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7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0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6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4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8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3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1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1.3 Putting a business idea into practice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1.3.1 Business aims and objectives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usiness.co.uk/business-failure-four-ten-small-companies-dont-make-five-years-253398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317277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aims and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Financial objectives – survival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7" y="1430187"/>
            <a:ext cx="5385444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 most important thing for a new business is survival </a:t>
            </a:r>
          </a:p>
          <a:p>
            <a:pPr lvl="0"/>
            <a:r>
              <a:rPr lang="en-GB" dirty="0"/>
              <a:t>Out of new businesses in 2016, 91% survive 1 year</a:t>
            </a:r>
          </a:p>
          <a:p>
            <a:pPr lvl="0"/>
            <a:r>
              <a:rPr lang="en-GB" dirty="0"/>
              <a:t>But only 40% are still trading after 5 years.</a:t>
            </a:r>
          </a:p>
          <a:p>
            <a:r>
              <a:rPr lang="en-GB" dirty="0"/>
              <a:t>Just to keep trading is very important.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5862117" y="2492608"/>
            <a:ext cx="2073244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Small business failures</a:t>
            </a:r>
          </a:p>
        </p:txBody>
      </p:sp>
    </p:spTree>
    <p:extLst>
      <p:ext uri="{BB962C8B-B14F-4D97-AF65-F5344CB8AC3E}">
        <p14:creationId xmlns:p14="http://schemas.microsoft.com/office/powerpoint/2010/main" val="12200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5275" y="1423359"/>
            <a:ext cx="8765785" cy="4702804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 smtClean="0">
                <a:solidFill>
                  <a:srgbClr val="C0504D"/>
                </a:solidFill>
              </a:rPr>
              <a:t>Survival</a:t>
            </a:r>
            <a:r>
              <a:rPr lang="en-GB" sz="4800" dirty="0" smtClean="0"/>
              <a:t> </a:t>
            </a:r>
            <a:endParaRPr lang="en-GB" sz="4800" dirty="0"/>
          </a:p>
          <a:p>
            <a:r>
              <a:rPr lang="en-GB" sz="4800" dirty="0"/>
              <a:t>Keeping the business going, which ultimately depends on determination and cash</a:t>
            </a:r>
          </a:p>
        </p:txBody>
      </p:sp>
    </p:spTree>
    <p:extLst>
      <p:ext uri="{BB962C8B-B14F-4D97-AF65-F5344CB8AC3E}">
        <p14:creationId xmlns:p14="http://schemas.microsoft.com/office/powerpoint/2010/main" val="30836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are financial objectives?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3273"/>
            <a:ext cx="9143999" cy="4695976"/>
          </a:xfrm>
        </p:spPr>
        <p:txBody>
          <a:bodyPr>
            <a:noAutofit/>
          </a:bodyPr>
          <a:lstStyle/>
          <a:p>
            <a:pPr lvl="0"/>
            <a:r>
              <a:rPr lang="en-GB" sz="2200" b="1" dirty="0">
                <a:solidFill>
                  <a:srgbClr val="C0504D"/>
                </a:solidFill>
              </a:rPr>
              <a:t>Profit</a:t>
            </a:r>
            <a:r>
              <a:rPr lang="en-GB" sz="2200" dirty="0"/>
              <a:t> – making enough money to pay bills or satisfy shareholders</a:t>
            </a:r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Sales</a:t>
            </a:r>
            <a:r>
              <a:rPr lang="en-GB" sz="2200" dirty="0"/>
              <a:t> – gaining as many customer purchases as possible –common approach among online businesses such as Facebook</a:t>
            </a:r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Market share </a:t>
            </a:r>
            <a:r>
              <a:rPr lang="en-GB" sz="2200" dirty="0"/>
              <a:t>– claiming as many loyal customers as possible, giving a business power in a market. </a:t>
            </a:r>
            <a:endParaRPr lang="en-GB" sz="2200" dirty="0" smtClean="0"/>
          </a:p>
          <a:p>
            <a:pPr marL="0" lvl="0" indent="0">
              <a:buNone/>
            </a:pPr>
            <a:r>
              <a:rPr lang="en-GB" b="1" dirty="0" smtClean="0">
                <a:solidFill>
                  <a:srgbClr val="C0504D"/>
                </a:solidFill>
              </a:rPr>
              <a:t>Key term – market share</a:t>
            </a:r>
            <a:endParaRPr lang="en-GB" b="1" dirty="0">
              <a:solidFill>
                <a:srgbClr val="C0504D"/>
              </a:solidFill>
            </a:endParaRPr>
          </a:p>
          <a:p>
            <a:pPr lvl="0"/>
            <a:r>
              <a:rPr lang="en-GB" b="1" dirty="0"/>
              <a:t>The percentage of a market held by one company or </a:t>
            </a:r>
            <a:r>
              <a:rPr lang="en-GB" b="1" dirty="0" smtClean="0"/>
              <a:t>brand</a:t>
            </a:r>
            <a:endParaRPr lang="en-GB" b="1" dirty="0"/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Example:</a:t>
            </a:r>
            <a:r>
              <a:rPr lang="en-GB" sz="2200" dirty="0"/>
              <a:t> iPhones captured 48% of the UK </a:t>
            </a:r>
            <a:r>
              <a:rPr lang="en-GB" sz="2200" dirty="0" smtClean="0"/>
              <a:t>mobile </a:t>
            </a:r>
            <a:r>
              <a:rPr lang="en-GB" sz="2200" dirty="0"/>
              <a:t>market – shops want to stock it as they </a:t>
            </a:r>
            <a:r>
              <a:rPr lang="en-GB" sz="2200" dirty="0" smtClean="0"/>
              <a:t>are </a:t>
            </a:r>
            <a:r>
              <a:rPr lang="en-GB" sz="2200" dirty="0"/>
              <a:t>guaranteed to sell</a:t>
            </a:r>
          </a:p>
          <a:p>
            <a:r>
              <a:rPr lang="en-GB" sz="2200" b="1" dirty="0">
                <a:solidFill>
                  <a:srgbClr val="C0504D"/>
                </a:solidFill>
              </a:rPr>
              <a:t>Financial security </a:t>
            </a:r>
            <a:r>
              <a:rPr lang="en-GB" sz="2200" dirty="0"/>
              <a:t>– having enough money to ensure the long-term success of a business – e.g. profit that is kept to invest in future products or expansions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are </a:t>
            </a:r>
            <a:r>
              <a:rPr lang="en-GB" sz="3800" dirty="0" smtClean="0"/>
              <a:t>non-financial </a:t>
            </a:r>
            <a:r>
              <a:rPr lang="en-GB" sz="3800" dirty="0"/>
              <a:t>objectives?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3273"/>
            <a:ext cx="9143999" cy="4695976"/>
          </a:xfrm>
        </p:spPr>
        <p:txBody>
          <a:bodyPr>
            <a:noAutofit/>
          </a:bodyPr>
          <a:lstStyle/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These are targets that are not expressed in monetary terms</a:t>
            </a:r>
          </a:p>
          <a:p>
            <a:pPr lvl="0"/>
            <a:endParaRPr lang="en-GB" sz="2200" b="1" dirty="0">
              <a:solidFill>
                <a:srgbClr val="C0504D"/>
              </a:solidFill>
            </a:endParaRPr>
          </a:p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Social objectives</a:t>
            </a:r>
            <a:r>
              <a:rPr lang="en-GB" sz="2200" dirty="0" smtClean="0"/>
              <a:t> </a:t>
            </a:r>
            <a:r>
              <a:rPr lang="en-GB" sz="2200" dirty="0"/>
              <a:t>– </a:t>
            </a:r>
            <a:r>
              <a:rPr lang="en-GB" sz="2200" dirty="0" smtClean="0"/>
              <a:t>aiming to help a particular area of the community or group of people</a:t>
            </a:r>
            <a:endParaRPr lang="en-GB" sz="2200" dirty="0"/>
          </a:p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Personal satisfaction</a:t>
            </a:r>
            <a:r>
              <a:rPr lang="en-GB" sz="2200" dirty="0" smtClean="0"/>
              <a:t> </a:t>
            </a:r>
            <a:r>
              <a:rPr lang="en-GB" sz="2200" dirty="0"/>
              <a:t>– </a:t>
            </a:r>
            <a:r>
              <a:rPr lang="en-GB" sz="2200" dirty="0" smtClean="0"/>
              <a:t>wanting to feel a </a:t>
            </a:r>
            <a:r>
              <a:rPr lang="en-GB" sz="2200" dirty="0" smtClean="0"/>
              <a:t>sense of achievement through what your business does</a:t>
            </a:r>
            <a:endParaRPr lang="en-GB" sz="2200" dirty="0"/>
          </a:p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Challenge</a:t>
            </a:r>
            <a:r>
              <a:rPr lang="en-GB" sz="2200" b="1" dirty="0" smtClean="0">
                <a:solidFill>
                  <a:srgbClr val="C0504D"/>
                </a:solidFill>
              </a:rPr>
              <a:t> </a:t>
            </a:r>
            <a:r>
              <a:rPr lang="en-GB" sz="2200" dirty="0"/>
              <a:t>– </a:t>
            </a:r>
            <a:r>
              <a:rPr lang="en-GB" sz="2200" dirty="0" smtClean="0"/>
              <a:t>being motivated by being stretched and pushed by the challenges that your business faces</a:t>
            </a:r>
          </a:p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Independence – </a:t>
            </a:r>
            <a:r>
              <a:rPr lang="en-GB" sz="2200" dirty="0" smtClean="0"/>
              <a:t>Wanting to be your own boss and ‘go it alone’</a:t>
            </a:r>
            <a:endParaRPr lang="en-GB" sz="2200" dirty="0" smtClean="0">
              <a:solidFill>
                <a:srgbClr val="C0504D"/>
              </a:solidFill>
            </a:endParaRPr>
          </a:p>
          <a:p>
            <a:pPr lvl="0"/>
            <a:r>
              <a:rPr lang="en-GB" sz="2200" b="1" dirty="0" smtClean="0">
                <a:solidFill>
                  <a:srgbClr val="C0504D"/>
                </a:solidFill>
              </a:rPr>
              <a:t>Control – </a:t>
            </a:r>
            <a:r>
              <a:rPr lang="en-GB" sz="2200" dirty="0" smtClean="0"/>
              <a:t>Wanting control over your business, not wanting other people to tell you what to do or let other people or businesses dictate what your business does</a:t>
            </a:r>
            <a:endParaRPr lang="en-GB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2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400250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Give an aim for your favourite sports club or pop star. </a:t>
            </a:r>
          </a:p>
          <a:p>
            <a:pPr lvl="0"/>
            <a:r>
              <a:rPr lang="en-GB" dirty="0"/>
              <a:t>What do the letters </a:t>
            </a:r>
            <a:r>
              <a:rPr lang="en-GB" b="1" dirty="0">
                <a:solidFill>
                  <a:srgbClr val="C0504D"/>
                </a:solidFill>
              </a:rPr>
              <a:t>SMART</a:t>
            </a:r>
            <a:r>
              <a:rPr lang="en-GB" dirty="0"/>
              <a:t> stand for?</a:t>
            </a:r>
          </a:p>
          <a:p>
            <a:pPr lvl="0"/>
            <a:r>
              <a:rPr lang="en-GB" dirty="0"/>
              <a:t>Give an example of a </a:t>
            </a:r>
            <a:r>
              <a:rPr lang="en-GB" b="1" dirty="0">
                <a:solidFill>
                  <a:srgbClr val="C0504D"/>
                </a:solidFill>
              </a:rPr>
              <a:t>SMART objective </a:t>
            </a:r>
            <a:r>
              <a:rPr lang="en-GB" dirty="0"/>
              <a:t>for Spotify, the music streaming service.</a:t>
            </a:r>
          </a:p>
          <a:p>
            <a:pPr lvl="0"/>
            <a:r>
              <a:rPr lang="en-GB" dirty="0"/>
              <a:t>Give an example of a </a:t>
            </a:r>
            <a:r>
              <a:rPr lang="en-GB" b="1" dirty="0">
                <a:solidFill>
                  <a:srgbClr val="C0504D"/>
                </a:solidFill>
              </a:rPr>
              <a:t>financial objective </a:t>
            </a:r>
            <a:r>
              <a:rPr lang="en-GB" dirty="0"/>
              <a:t>for new business.</a:t>
            </a:r>
          </a:p>
          <a:p>
            <a:r>
              <a:rPr lang="en-GB" dirty="0"/>
              <a:t>Give an example of a </a:t>
            </a:r>
            <a:r>
              <a:rPr lang="en-GB" b="1" dirty="0">
                <a:solidFill>
                  <a:srgbClr val="C0504D"/>
                </a:solidFill>
              </a:rPr>
              <a:t>non-financial objective </a:t>
            </a:r>
            <a:r>
              <a:rPr lang="en-GB" dirty="0"/>
              <a:t>for starting a business.</a:t>
            </a:r>
          </a:p>
        </p:txBody>
      </p:sp>
    </p:spTree>
    <p:extLst>
      <p:ext uri="{BB962C8B-B14F-4D97-AF65-F5344CB8AC3E}">
        <p14:creationId xmlns:p14="http://schemas.microsoft.com/office/powerpoint/2010/main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aims and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8988724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business aims are</a:t>
            </a:r>
          </a:p>
          <a:p>
            <a:pPr lvl="0"/>
            <a:r>
              <a:rPr lang="en-GB" dirty="0"/>
              <a:t>What business objectives are</a:t>
            </a:r>
          </a:p>
          <a:p>
            <a:pPr lvl="0"/>
            <a:r>
              <a:rPr lang="en-GB" dirty="0"/>
              <a:t>Why aims and objectives are different between businesses</a:t>
            </a:r>
          </a:p>
          <a:p>
            <a:pPr lvl="0"/>
            <a:r>
              <a:rPr lang="en-GB" dirty="0"/>
              <a:t>Financial objectives</a:t>
            </a:r>
          </a:p>
          <a:p>
            <a:r>
              <a:rPr lang="en-GB" dirty="0"/>
              <a:t>Non-financial objectives</a:t>
            </a:r>
          </a:p>
        </p:txBody>
      </p:sp>
    </p:spTree>
    <p:extLst>
      <p:ext uri="{BB962C8B-B14F-4D97-AF65-F5344CB8AC3E}">
        <p14:creationId xmlns:p14="http://schemas.microsoft.com/office/powerpoint/2010/main" val="360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6" cy="470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400" b="1" dirty="0">
                <a:solidFill>
                  <a:srgbClr val="C0504D"/>
                </a:solidFill>
              </a:rPr>
              <a:t>Aims</a:t>
            </a:r>
          </a:p>
          <a:p>
            <a:pPr lvl="0"/>
            <a:r>
              <a:rPr lang="en-GB" sz="4400" dirty="0"/>
              <a:t>A general statement of where you’re heading, for example ‘to get to university</a:t>
            </a:r>
            <a:r>
              <a:rPr lang="en-GB" sz="4400" dirty="0" smtClean="0"/>
              <a:t>’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248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Business aims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6743465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Aims</a:t>
            </a:r>
            <a:r>
              <a:rPr lang="en-GB" dirty="0"/>
              <a:t> are the broad targets that a business wishes to achieve.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Example: </a:t>
            </a:r>
            <a:r>
              <a:rPr lang="en-GB" dirty="0"/>
              <a:t>Aston Martin, the luxury sports car manufacturer, aims to broaden its product range to appeal to younger and female customers.</a:t>
            </a:r>
          </a:p>
          <a:p>
            <a:r>
              <a:rPr lang="en-GB" dirty="0"/>
              <a:t>Notice the aim does not say how this will be achieved in any detail.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7428368" y="2512084"/>
            <a:ext cx="1186004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Aston Martin article</a:t>
            </a:r>
          </a:p>
        </p:txBody>
      </p:sp>
    </p:spTree>
    <p:extLst>
      <p:ext uri="{BB962C8B-B14F-4D97-AF65-F5344CB8AC3E}">
        <p14:creationId xmlns:p14="http://schemas.microsoft.com/office/powerpoint/2010/main" val="10495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689622" cy="470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800" b="1" dirty="0" smtClean="0">
                <a:solidFill>
                  <a:srgbClr val="C0504D"/>
                </a:solidFill>
              </a:rPr>
              <a:t>Objectives</a:t>
            </a:r>
            <a:r>
              <a:rPr lang="en-GB" sz="4800" dirty="0" smtClean="0"/>
              <a:t> </a:t>
            </a:r>
            <a:endParaRPr lang="en-GB" sz="4800" dirty="0"/>
          </a:p>
          <a:p>
            <a:pPr lvl="0"/>
            <a:r>
              <a:rPr lang="en-GB" sz="4800" dirty="0"/>
              <a:t>A clear, measurable goal, so success or failure is clear to </a:t>
            </a:r>
            <a:r>
              <a:rPr lang="en-GB" sz="4800" dirty="0" smtClean="0"/>
              <a:t>see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007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Objectives are specific targets that the businesses can create to help achieve their aims.</a:t>
            </a:r>
          </a:p>
          <a:p>
            <a:pPr marL="0" lvl="0" indent="0">
              <a:buNone/>
            </a:pPr>
            <a:r>
              <a:rPr lang="en-GB" dirty="0"/>
              <a:t>A good business objective should be SMART: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S</a:t>
            </a:r>
            <a:r>
              <a:rPr lang="en-GB" dirty="0"/>
              <a:t>pecific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M</a:t>
            </a:r>
            <a:r>
              <a:rPr lang="en-GB" dirty="0"/>
              <a:t>easurable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A</a:t>
            </a:r>
            <a:r>
              <a:rPr lang="en-GB" dirty="0"/>
              <a:t>chievable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R</a:t>
            </a:r>
            <a:r>
              <a:rPr lang="en-GB" dirty="0"/>
              <a:t>ealistic</a:t>
            </a:r>
          </a:p>
          <a:p>
            <a:r>
              <a:rPr lang="en-GB" b="1" dirty="0">
                <a:solidFill>
                  <a:srgbClr val="C0504D"/>
                </a:solidFill>
              </a:rPr>
              <a:t>T</a:t>
            </a:r>
            <a:r>
              <a:rPr lang="en-GB" dirty="0"/>
              <a:t>ime-bound (has a time scale) </a:t>
            </a:r>
          </a:p>
        </p:txBody>
      </p:sp>
    </p:spTree>
    <p:extLst>
      <p:ext uri="{BB962C8B-B14F-4D97-AF65-F5344CB8AC3E}">
        <p14:creationId xmlns:p14="http://schemas.microsoft.com/office/powerpoint/2010/main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5275" y="1423359"/>
            <a:ext cx="8765785" cy="4702804"/>
          </a:xfrm>
        </p:spPr>
        <p:txBody>
          <a:bodyPr/>
          <a:lstStyle/>
          <a:p>
            <a:pPr marL="0" lvl="0" indent="0">
              <a:buNone/>
            </a:pPr>
            <a:r>
              <a:rPr lang="en-GB" sz="4800" b="1" dirty="0">
                <a:solidFill>
                  <a:srgbClr val="C0504D"/>
                </a:solidFill>
              </a:rPr>
              <a:t>SMART objectives </a:t>
            </a:r>
          </a:p>
          <a:p>
            <a:pPr lvl="0"/>
            <a:r>
              <a:rPr lang="en-GB" sz="4800" dirty="0"/>
              <a:t>Targets that are specific, measurable, achievable, realistic, and </a:t>
            </a:r>
            <a:r>
              <a:rPr lang="en-GB" sz="4800" dirty="0" smtClean="0"/>
              <a:t>time-bound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222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business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8765784" cy="4702804"/>
          </a:xfrm>
        </p:spPr>
        <p:txBody>
          <a:bodyPr/>
          <a:lstStyle/>
          <a:p>
            <a:pPr lvl="0"/>
            <a:r>
              <a:rPr lang="en-GB" sz="2000" b="1" dirty="0">
                <a:solidFill>
                  <a:srgbClr val="C0504D"/>
                </a:solidFill>
              </a:rPr>
              <a:t>SMART objectives </a:t>
            </a:r>
            <a:r>
              <a:rPr lang="en-GB" sz="2000" dirty="0"/>
              <a:t>help all parts of the business have a clear idea what they have to achieve, e.g. staff, managers.</a:t>
            </a:r>
          </a:p>
          <a:p>
            <a:pPr lvl="0"/>
            <a:r>
              <a:rPr lang="en-GB" sz="2000" dirty="0"/>
              <a:t>They also help senior managers with decision making.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Higgidy was a business set up to make posh pies.</a:t>
            </a:r>
          </a:p>
          <a:p>
            <a:pPr lvl="0"/>
            <a:r>
              <a:rPr lang="en-GB" sz="2000" dirty="0"/>
              <a:t>Their </a:t>
            </a:r>
            <a:r>
              <a:rPr lang="en-GB" sz="2000" b="1" dirty="0">
                <a:solidFill>
                  <a:srgbClr val="C0504D"/>
                </a:solidFill>
              </a:rPr>
              <a:t>objective</a:t>
            </a:r>
            <a:r>
              <a:rPr lang="en-GB" sz="2000" dirty="0"/>
              <a:t> was to reach everyone with posh pies.</a:t>
            </a:r>
          </a:p>
          <a:p>
            <a:r>
              <a:rPr lang="en-GB" sz="2000" dirty="0"/>
              <a:t>The chart shows they are well on their way to achieving their objective of overtaking Pukka pies.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05751" y="3550515"/>
            <a:ext cx="4702905" cy="2669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39" y="5862074"/>
            <a:ext cx="264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Giddy growth for </a:t>
            </a:r>
            <a:r>
              <a:rPr lang="en-GB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Higgidy</a:t>
            </a:r>
            <a:endParaRPr lang="en-GB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Differing aims and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3973104" cy="4702804"/>
          </a:xfrm>
        </p:spPr>
        <p:txBody>
          <a:bodyPr/>
          <a:lstStyle/>
          <a:p>
            <a:pPr lvl="0"/>
            <a:r>
              <a:rPr lang="en-GB" sz="2000" dirty="0"/>
              <a:t>Aims and objectives differ because business owners want different things from their business.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Examples: </a:t>
            </a:r>
            <a:r>
              <a:rPr lang="en-GB" sz="2000" dirty="0"/>
              <a:t>To make money, to make a product no one offers, to offer a service, to be the best.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Business objective example: </a:t>
            </a:r>
            <a:r>
              <a:rPr lang="en-GB" sz="2000" dirty="0"/>
              <a:t>James Dyson started in business to make a </a:t>
            </a:r>
            <a:r>
              <a:rPr lang="en-GB" sz="2000" dirty="0" err="1"/>
              <a:t>bagless</a:t>
            </a:r>
            <a:r>
              <a:rPr lang="en-GB" sz="2000" dirty="0"/>
              <a:t> vacuum cleaner.</a:t>
            </a:r>
          </a:p>
          <a:p>
            <a:r>
              <a:rPr lang="en-GB" sz="2000" b="1" dirty="0">
                <a:solidFill>
                  <a:srgbClr val="C0504D"/>
                </a:solidFill>
              </a:rPr>
              <a:t>Business as a social objective: </a:t>
            </a:r>
            <a:r>
              <a:rPr lang="en-GB" sz="2000" dirty="0"/>
              <a:t>The Body Shop was set up to create environmentally friendly cosmetics.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8091" y="1521877"/>
            <a:ext cx="4427145" cy="323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845" y="4753370"/>
            <a:ext cx="264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James Dyson</a:t>
            </a:r>
          </a:p>
        </p:txBody>
      </p:sp>
    </p:spTree>
    <p:extLst>
      <p:ext uri="{BB962C8B-B14F-4D97-AF65-F5344CB8AC3E}">
        <p14:creationId xmlns:p14="http://schemas.microsoft.com/office/powerpoint/2010/main" val="26513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5961</TotalTime>
  <Words>715</Words>
  <Application>Microsoft Office PowerPoint</Application>
  <PresentationFormat>On-screen Show (4:3)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Helvetica</vt:lpstr>
      <vt:lpstr>Times New Roman</vt:lpstr>
      <vt:lpstr>Office Theme</vt:lpstr>
      <vt:lpstr>Business aims and objectives</vt:lpstr>
      <vt:lpstr>Business aims and objectives</vt:lpstr>
      <vt:lpstr>Key words</vt:lpstr>
      <vt:lpstr>Business aims</vt:lpstr>
      <vt:lpstr>Key words</vt:lpstr>
      <vt:lpstr>Business objectives</vt:lpstr>
      <vt:lpstr>Key words</vt:lpstr>
      <vt:lpstr>SMART business objectives</vt:lpstr>
      <vt:lpstr>Differing aims and objectives</vt:lpstr>
      <vt:lpstr>Financial objectives – survival </vt:lpstr>
      <vt:lpstr>Key words</vt:lpstr>
      <vt:lpstr>What are financial objectives?</vt:lpstr>
      <vt:lpstr>What are non-financial objectives?</vt:lpstr>
      <vt:lpstr>Summary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Morgan Crump</cp:lastModifiedBy>
  <cp:revision>485</cp:revision>
  <dcterms:created xsi:type="dcterms:W3CDTF">2012-02-07T12:53:50Z</dcterms:created>
  <dcterms:modified xsi:type="dcterms:W3CDTF">2019-01-03T10:26:19Z</dcterms:modified>
</cp:coreProperties>
</file>