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8" r:id="rId3"/>
    <p:sldId id="257" r:id="rId4"/>
    <p:sldId id="261" r:id="rId5"/>
    <p:sldId id="259" r:id="rId6"/>
    <p:sldId id="262" r:id="rId7"/>
    <p:sldId id="263" r:id="rId8"/>
    <p:sldId id="264" r:id="rId9"/>
    <p:sldId id="265" r:id="rId10"/>
    <p:sldId id="266" r:id="rId11"/>
    <p:sldId id="267" r:id="rId12"/>
    <p:sldId id="260" r:id="rId13"/>
    <p:sldId id="268" r:id="rId14"/>
    <p:sldId id="269" r:id="rId15"/>
    <p:sldId id="273" r:id="rId16"/>
    <p:sldId id="274" r:id="rId17"/>
    <p:sldId id="275" r:id="rId18"/>
    <p:sldId id="276" r:id="rId19"/>
    <p:sldId id="277" r:id="rId20"/>
    <p:sldId id="278" r:id="rId21"/>
    <p:sldId id="279" r:id="rId22"/>
    <p:sldId id="280" r:id="rId23"/>
    <p:sldId id="270" r:id="rId24"/>
    <p:sldId id="271" r:id="rId25"/>
    <p:sldId id="272"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308"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41FCA7-D0D9-407B-800A-A1A07E0EB4D8}" type="datetimeFigureOut">
              <a:rPr lang="en-US" smtClean="0"/>
              <a:pPr/>
              <a:t>5/14/2017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8AAEA7-E82D-4995-AB64-B461C287E55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Key question: What do the different assessment objectives mean?</a:t>
            </a:r>
            <a:endParaRPr lang="en-GB" dirty="0"/>
          </a:p>
        </p:txBody>
      </p:sp>
      <p:sp>
        <p:nvSpPr>
          <p:cNvPr id="4" name="Slide Number Placeholder 3"/>
          <p:cNvSpPr>
            <a:spLocks noGrp="1"/>
          </p:cNvSpPr>
          <p:nvPr>
            <p:ph type="sldNum" sz="quarter" idx="10"/>
          </p:nvPr>
        </p:nvSpPr>
        <p:spPr/>
        <p:txBody>
          <a:bodyPr/>
          <a:lstStyle/>
          <a:p>
            <a:fld id="{FE8AAEA7-E82D-4995-AB64-B461C287E55B}" type="slidenum">
              <a:rPr lang="en-GB" smtClean="0"/>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Key question: How many linked sentences will this part of your answer have and why?</a:t>
            </a:r>
            <a:endParaRPr lang="en-GB" dirty="0"/>
          </a:p>
        </p:txBody>
      </p:sp>
      <p:sp>
        <p:nvSpPr>
          <p:cNvPr id="4" name="Slide Number Placeholder 3"/>
          <p:cNvSpPr>
            <a:spLocks noGrp="1"/>
          </p:cNvSpPr>
          <p:nvPr>
            <p:ph type="sldNum" sz="quarter" idx="10"/>
          </p:nvPr>
        </p:nvSpPr>
        <p:spPr/>
        <p:txBody>
          <a:bodyPr/>
          <a:lstStyle/>
          <a:p>
            <a:fld id="{FE8AAEA7-E82D-4995-AB64-B461C287E55B}" type="slidenum">
              <a:rPr lang="en-GB" smtClean="0"/>
              <a:pPr/>
              <a:t>11</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Key question: What are economies of scale?</a:t>
            </a:r>
          </a:p>
          <a:p>
            <a:r>
              <a:rPr lang="en-GB" dirty="0" smtClean="0"/>
              <a:t>Key</a:t>
            </a:r>
            <a:r>
              <a:rPr lang="en-GB" baseline="0" dirty="0" smtClean="0"/>
              <a:t> question: What type of economies of scale are there?</a:t>
            </a:r>
            <a:endParaRPr lang="en-GB" dirty="0"/>
          </a:p>
        </p:txBody>
      </p:sp>
      <p:sp>
        <p:nvSpPr>
          <p:cNvPr id="4" name="Slide Number Placeholder 3"/>
          <p:cNvSpPr>
            <a:spLocks noGrp="1"/>
          </p:cNvSpPr>
          <p:nvPr>
            <p:ph type="sldNum" sz="quarter" idx="10"/>
          </p:nvPr>
        </p:nvSpPr>
        <p:spPr/>
        <p:txBody>
          <a:bodyPr/>
          <a:lstStyle/>
          <a:p>
            <a:fld id="{FE8AAEA7-E82D-4995-AB64-B461C287E55B}" type="slidenum">
              <a:rPr lang="en-GB" smtClean="0"/>
              <a:pPr/>
              <a:t>12</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Key question: How many linked sentences will this part of your answer have and why?</a:t>
            </a:r>
            <a:endParaRPr lang="en-GB" dirty="0"/>
          </a:p>
        </p:txBody>
      </p:sp>
      <p:sp>
        <p:nvSpPr>
          <p:cNvPr id="4" name="Slide Number Placeholder 3"/>
          <p:cNvSpPr>
            <a:spLocks noGrp="1"/>
          </p:cNvSpPr>
          <p:nvPr>
            <p:ph type="sldNum" sz="quarter" idx="10"/>
          </p:nvPr>
        </p:nvSpPr>
        <p:spPr/>
        <p:txBody>
          <a:bodyPr/>
          <a:lstStyle/>
          <a:p>
            <a:fld id="{FE8AAEA7-E82D-4995-AB64-B461C287E55B}" type="slidenum">
              <a:rPr lang="en-GB" smtClean="0"/>
              <a:pPr/>
              <a:t>14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Key question: Why is an evaluation</a:t>
            </a:r>
            <a:r>
              <a:rPr lang="en-GB" baseline="0" dirty="0" smtClean="0"/>
              <a:t> better than a conclusion?</a:t>
            </a:r>
            <a:endParaRPr lang="en-GB" dirty="0"/>
          </a:p>
        </p:txBody>
      </p:sp>
      <p:sp>
        <p:nvSpPr>
          <p:cNvPr id="4" name="Slide Number Placeholder 3"/>
          <p:cNvSpPr>
            <a:spLocks noGrp="1"/>
          </p:cNvSpPr>
          <p:nvPr>
            <p:ph type="sldNum" sz="quarter" idx="10"/>
          </p:nvPr>
        </p:nvSpPr>
        <p:spPr/>
        <p:txBody>
          <a:bodyPr/>
          <a:lstStyle/>
          <a:p>
            <a:fld id="{FE8AAEA7-E82D-4995-AB64-B461C287E55B}" type="slidenum">
              <a:rPr lang="en-GB" smtClean="0"/>
              <a:pPr/>
              <a:t>23</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Key question: What is the difference</a:t>
            </a:r>
            <a:r>
              <a:rPr lang="en-GB" baseline="0" dirty="0" smtClean="0"/>
              <a:t> between a 16 and 20 mark question?</a:t>
            </a:r>
            <a:endParaRPr lang="en-GB" dirty="0"/>
          </a:p>
        </p:txBody>
      </p:sp>
      <p:sp>
        <p:nvSpPr>
          <p:cNvPr id="4" name="Slide Number Placeholder 3"/>
          <p:cNvSpPr>
            <a:spLocks noGrp="1"/>
          </p:cNvSpPr>
          <p:nvPr>
            <p:ph type="sldNum" sz="quarter" idx="10"/>
          </p:nvPr>
        </p:nvSpPr>
        <p:spPr/>
        <p:txBody>
          <a:bodyPr/>
          <a:lstStyle/>
          <a:p>
            <a:fld id="{FE8AAEA7-E82D-4995-AB64-B461C287E55B}" type="slidenum">
              <a:rPr lang="en-GB" smtClean="0"/>
              <a:pPr/>
              <a:t>25</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Key question:</a:t>
            </a:r>
            <a:r>
              <a:rPr lang="en-GB" baseline="0" dirty="0" smtClean="0"/>
              <a:t> Why are their two different </a:t>
            </a:r>
            <a:r>
              <a:rPr lang="en-GB" baseline="0" smtClean="0"/>
              <a:t>colours highlighted here?</a:t>
            </a:r>
            <a:endParaRPr lang="en-GB"/>
          </a:p>
        </p:txBody>
      </p:sp>
      <p:sp>
        <p:nvSpPr>
          <p:cNvPr id="4" name="Slide Number Placeholder 3"/>
          <p:cNvSpPr>
            <a:spLocks noGrp="1"/>
          </p:cNvSpPr>
          <p:nvPr>
            <p:ph type="sldNum" sz="quarter" idx="10"/>
          </p:nvPr>
        </p:nvSpPr>
        <p:spPr/>
        <p:txBody>
          <a:bodyPr/>
          <a:lstStyle/>
          <a:p>
            <a:fld id="{FE8AAEA7-E82D-4995-AB64-B461C287E55B}" type="slidenum">
              <a:rPr lang="en-GB" smtClean="0"/>
              <a:pPr/>
              <a:t>31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3847E97-4BE3-4B35-9487-E6F01D33E25D}" type="datetimeFigureOut">
              <a:rPr lang="en-US" smtClean="0"/>
              <a:pPr/>
              <a:t>5/14/2017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55E29-1E55-4DB8-954B-04DA927F8D9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847E97-4BE3-4B35-9487-E6F01D33E25D}" type="datetimeFigureOut">
              <a:rPr lang="en-US" smtClean="0"/>
              <a:pPr/>
              <a:t>5/14/2017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55E29-1E55-4DB8-954B-04DA927F8D9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847E97-4BE3-4B35-9487-E6F01D33E25D}" type="datetimeFigureOut">
              <a:rPr lang="en-US" smtClean="0"/>
              <a:pPr/>
              <a:t>5/14/2017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55E29-1E55-4DB8-954B-04DA927F8D9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847E97-4BE3-4B35-9487-E6F01D33E25D}" type="datetimeFigureOut">
              <a:rPr lang="en-US" smtClean="0"/>
              <a:pPr/>
              <a:t>5/14/2017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55E29-1E55-4DB8-954B-04DA927F8D9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847E97-4BE3-4B35-9487-E6F01D33E25D}" type="datetimeFigureOut">
              <a:rPr lang="en-US" smtClean="0"/>
              <a:pPr/>
              <a:t>5/14/2017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55E29-1E55-4DB8-954B-04DA927F8D9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3847E97-4BE3-4B35-9487-E6F01D33E25D}" type="datetimeFigureOut">
              <a:rPr lang="en-US" smtClean="0"/>
              <a:pPr/>
              <a:t>5/14/2017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355E29-1E55-4DB8-954B-04DA927F8D9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847E97-4BE3-4B35-9487-E6F01D33E25D}" type="datetimeFigureOut">
              <a:rPr lang="en-US" smtClean="0"/>
              <a:pPr/>
              <a:t>5/14/2017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355E29-1E55-4DB8-954B-04DA927F8D9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3847E97-4BE3-4B35-9487-E6F01D33E25D}" type="datetimeFigureOut">
              <a:rPr lang="en-US" smtClean="0"/>
              <a:pPr/>
              <a:t>5/14/2017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F355E29-1E55-4DB8-954B-04DA927F8D9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847E97-4BE3-4B35-9487-E6F01D33E25D}" type="datetimeFigureOut">
              <a:rPr lang="en-US" smtClean="0"/>
              <a:pPr/>
              <a:t>5/14/2017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355E29-1E55-4DB8-954B-04DA927F8D9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847E97-4BE3-4B35-9487-E6F01D33E25D}" type="datetimeFigureOut">
              <a:rPr lang="en-US" smtClean="0"/>
              <a:pPr/>
              <a:t>5/14/2017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355E29-1E55-4DB8-954B-04DA927F8D9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847E97-4BE3-4B35-9487-E6F01D33E25D}" type="datetimeFigureOut">
              <a:rPr lang="en-US" smtClean="0"/>
              <a:pPr/>
              <a:t>5/14/2017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355E29-1E55-4DB8-954B-04DA927F8D9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47E97-4BE3-4B35-9487-E6F01D33E25D}" type="datetimeFigureOut">
              <a:rPr lang="en-US" smtClean="0"/>
              <a:pPr/>
              <a:t>5/14/2017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355E29-1E55-4DB8-954B-04DA927F8D9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Year 12 Business Studies</a:t>
            </a:r>
            <a:endParaRPr lang="en-GB" dirty="0"/>
          </a:p>
        </p:txBody>
      </p:sp>
      <p:sp>
        <p:nvSpPr>
          <p:cNvPr id="3" name="Subtitle 2"/>
          <p:cNvSpPr>
            <a:spLocks noGrp="1"/>
          </p:cNvSpPr>
          <p:nvPr>
            <p:ph type="subTitle" idx="1"/>
          </p:nvPr>
        </p:nvSpPr>
        <p:spPr/>
        <p:txBody>
          <a:bodyPr/>
          <a:lstStyle/>
          <a:p>
            <a:r>
              <a:rPr lang="en-GB" dirty="0" smtClean="0">
                <a:solidFill>
                  <a:srgbClr val="FF0000"/>
                </a:solidFill>
              </a:rPr>
              <a:t>Structuring </a:t>
            </a:r>
            <a:r>
              <a:rPr lang="en-GB" dirty="0">
                <a:solidFill>
                  <a:srgbClr val="FF0000"/>
                </a:solidFill>
              </a:rPr>
              <a:t>y</a:t>
            </a:r>
            <a:r>
              <a:rPr lang="en-GB" dirty="0" smtClean="0">
                <a:solidFill>
                  <a:srgbClr val="FF0000"/>
                </a:solidFill>
              </a:rPr>
              <a:t>our answers to achieve maximum marks </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So the first half of your answer looks like:</a:t>
            </a:r>
            <a:endParaRPr lang="en-GB" dirty="0"/>
          </a:p>
        </p:txBody>
      </p:sp>
      <p:sp>
        <p:nvSpPr>
          <p:cNvPr id="3" name="Content Placeholder 2"/>
          <p:cNvSpPr>
            <a:spLocks noGrp="1"/>
          </p:cNvSpPr>
          <p:nvPr>
            <p:ph idx="1"/>
          </p:nvPr>
        </p:nvSpPr>
        <p:spPr/>
        <p:txBody>
          <a:bodyPr>
            <a:normAutofit lnSpcReduction="10000"/>
          </a:bodyPr>
          <a:lstStyle/>
          <a:p>
            <a:pPr lvl="0">
              <a:buNone/>
            </a:pPr>
            <a:r>
              <a:rPr lang="en-GB" dirty="0" smtClean="0"/>
              <a:t>	</a:t>
            </a:r>
            <a:r>
              <a:rPr lang="en-GB" u="sng" dirty="0" smtClean="0">
                <a:uFill>
                  <a:solidFill>
                    <a:srgbClr val="FFFF00"/>
                  </a:solidFill>
                </a:uFill>
              </a:rPr>
              <a:t>JIT </a:t>
            </a:r>
            <a:r>
              <a:rPr lang="en-GB" u="sng" dirty="0">
                <a:uFill>
                  <a:solidFill>
                    <a:srgbClr val="FFFF00"/>
                  </a:solidFill>
                </a:uFill>
              </a:rPr>
              <a:t>stock management is a concept that </a:t>
            </a:r>
            <a:r>
              <a:rPr lang="en-GB" u="sng" dirty="0" smtClean="0">
                <a:uFill>
                  <a:solidFill>
                    <a:srgbClr val="FFFF00"/>
                  </a:solidFill>
                </a:uFill>
              </a:rPr>
              <a:t>means ordering </a:t>
            </a:r>
            <a:r>
              <a:rPr lang="en-GB" u="sng" dirty="0">
                <a:uFill>
                  <a:solidFill>
                    <a:srgbClr val="FFFF00"/>
                  </a:solidFill>
                </a:uFill>
              </a:rPr>
              <a:t>stock only as and when it is </a:t>
            </a:r>
            <a:r>
              <a:rPr lang="en-GB" u="sng" dirty="0" smtClean="0">
                <a:uFill>
                  <a:solidFill>
                    <a:srgbClr val="FFFF00"/>
                  </a:solidFill>
                </a:uFill>
              </a:rPr>
              <a:t>needed. A </a:t>
            </a:r>
            <a:r>
              <a:rPr lang="en-GB" u="sng" dirty="0">
                <a:uFill>
                  <a:solidFill>
                    <a:srgbClr val="FFFF00"/>
                  </a:solidFill>
                </a:uFill>
              </a:rPr>
              <a:t>benefit of using this particular method is that it reduces </a:t>
            </a:r>
            <a:r>
              <a:rPr lang="en-GB" u="sng" dirty="0" smtClean="0">
                <a:uFill>
                  <a:solidFill>
                    <a:srgbClr val="FFFF00"/>
                  </a:solidFill>
                </a:uFill>
              </a:rPr>
              <a:t>costs. </a:t>
            </a:r>
            <a:r>
              <a:rPr lang="en-GB" u="sng" dirty="0" smtClean="0">
                <a:uFill>
                  <a:solidFill>
                    <a:srgbClr val="FF00FF"/>
                  </a:solidFill>
                </a:uFill>
              </a:rPr>
              <a:t>This </a:t>
            </a:r>
            <a:r>
              <a:rPr lang="en-GB" u="sng" dirty="0">
                <a:uFill>
                  <a:solidFill>
                    <a:srgbClr val="FF00FF"/>
                  </a:solidFill>
                </a:uFill>
              </a:rPr>
              <a:t>is because a business won’t have to spend money on storing stock that is not being used. This is because the supplier will have it until it is </a:t>
            </a:r>
            <a:r>
              <a:rPr lang="en-GB" u="sng" dirty="0" smtClean="0">
                <a:uFill>
                  <a:solidFill>
                    <a:srgbClr val="FF00FF"/>
                  </a:solidFill>
                </a:uFill>
              </a:rPr>
              <a:t>ordered. </a:t>
            </a:r>
            <a:r>
              <a:rPr lang="en-GB" u="sng" dirty="0" smtClean="0">
                <a:uFill>
                  <a:solidFill>
                    <a:srgbClr val="00B050"/>
                  </a:solidFill>
                </a:uFill>
              </a:rPr>
              <a:t>This </a:t>
            </a:r>
            <a:r>
              <a:rPr lang="en-GB" u="sng" dirty="0">
                <a:uFill>
                  <a:solidFill>
                    <a:srgbClr val="00B050"/>
                  </a:solidFill>
                </a:uFill>
              </a:rPr>
              <a:t>therefore, reduces wastage and could mean a business is able to lower its costs and become more competitive.</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turn</a:t>
            </a:r>
            <a:endParaRPr lang="en-GB" dirty="0"/>
          </a:p>
        </p:txBody>
      </p:sp>
      <p:sp>
        <p:nvSpPr>
          <p:cNvPr id="3" name="Content Placeholder 2"/>
          <p:cNvSpPr>
            <a:spLocks noGrp="1"/>
          </p:cNvSpPr>
          <p:nvPr>
            <p:ph idx="1"/>
          </p:nvPr>
        </p:nvSpPr>
        <p:spPr/>
        <p:txBody>
          <a:bodyPr/>
          <a:lstStyle/>
          <a:p>
            <a:r>
              <a:rPr lang="en-GB" dirty="0" smtClean="0"/>
              <a:t>Using the remaining boxes on your sheet, complete the second half the answer using the same structure as the first half.</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dirty="0"/>
              <a:t>Analyse two possible economies of scale that might occur in a national newspaper publisher. (9 marks</a:t>
            </a:r>
            <a:r>
              <a:rPr lang="en-GB" sz="2800" dirty="0" smtClean="0"/>
              <a:t>)</a:t>
            </a:r>
            <a:endParaRPr lang="en-GB"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8858312" cy="5840435"/>
          </a:xfrm>
        </p:spPr>
        <p:txBody>
          <a:bodyPr>
            <a:normAutofit fontScale="85000" lnSpcReduction="10000"/>
          </a:bodyPr>
          <a:lstStyle/>
          <a:p>
            <a:pPr lvl="0">
              <a:buNone/>
            </a:pPr>
            <a:r>
              <a:rPr lang="en-GB" dirty="0" smtClean="0"/>
              <a:t>	</a:t>
            </a:r>
            <a:r>
              <a:rPr lang="en-GB" u="sng" dirty="0" smtClean="0">
                <a:uFill>
                  <a:solidFill>
                    <a:srgbClr val="FFFF00"/>
                  </a:solidFill>
                </a:uFill>
              </a:rPr>
              <a:t>Economies </a:t>
            </a:r>
            <a:r>
              <a:rPr lang="en-GB" u="sng" dirty="0">
                <a:uFill>
                  <a:solidFill>
                    <a:srgbClr val="FFFF00"/>
                  </a:solidFill>
                </a:uFill>
              </a:rPr>
              <a:t>of scale are when a business benefits from its size, where generally, the bigger the business is, the cheaper unit costs become. There are different types of economies of scale, including technological, purchasing and marketing</a:t>
            </a:r>
            <a:r>
              <a:rPr lang="en-GB" u="sng" dirty="0" smtClean="0">
                <a:uFill>
                  <a:solidFill>
                    <a:srgbClr val="FFFF00"/>
                  </a:solidFill>
                </a:uFill>
              </a:rPr>
              <a:t>. Technological </a:t>
            </a:r>
            <a:r>
              <a:rPr lang="en-GB" u="sng" dirty="0">
                <a:uFill>
                  <a:solidFill>
                    <a:srgbClr val="FFFF00"/>
                  </a:solidFill>
                </a:uFill>
              </a:rPr>
              <a:t>economies of scale are when more expensive, modern equipment can improve the efficiency of a business and lower costs</a:t>
            </a:r>
            <a:r>
              <a:rPr lang="en-GB" u="sng" dirty="0" smtClean="0">
                <a:uFill>
                  <a:solidFill>
                    <a:srgbClr val="FFFF00"/>
                  </a:solidFill>
                </a:uFill>
              </a:rPr>
              <a:t>. </a:t>
            </a:r>
            <a:r>
              <a:rPr lang="en-GB" u="sng" dirty="0" smtClean="0">
                <a:uFill>
                  <a:solidFill>
                    <a:srgbClr val="FF00FF"/>
                  </a:solidFill>
                </a:uFill>
              </a:rPr>
              <a:t>This </a:t>
            </a:r>
            <a:r>
              <a:rPr lang="en-GB" u="sng" dirty="0">
                <a:uFill>
                  <a:solidFill>
                    <a:srgbClr val="FF00FF"/>
                  </a:solidFill>
                </a:uFill>
              </a:rPr>
              <a:t>therefore demonstrates that larger publishers with access to larger funds and therefore more advanced equipment gain an advantage over smaller firms who cannot compete for them on cost grounds because they don’t have equipment that will allow them to lower their unit </a:t>
            </a:r>
            <a:r>
              <a:rPr lang="en-GB" u="sng" dirty="0" smtClean="0">
                <a:uFill>
                  <a:solidFill>
                    <a:srgbClr val="FF00FF"/>
                  </a:solidFill>
                </a:uFill>
              </a:rPr>
              <a:t>costs. </a:t>
            </a:r>
            <a:r>
              <a:rPr lang="en-GB" u="sng" dirty="0" smtClean="0">
                <a:uFill>
                  <a:solidFill>
                    <a:srgbClr val="00B050"/>
                  </a:solidFill>
                </a:uFill>
              </a:rPr>
              <a:t>This </a:t>
            </a:r>
            <a:r>
              <a:rPr lang="en-GB" u="sng" dirty="0">
                <a:uFill>
                  <a:solidFill>
                    <a:srgbClr val="00B050"/>
                  </a:solidFill>
                </a:uFill>
              </a:rPr>
              <a:t>allows them to maximise profit or pass these savings onto the customers and become more competitive – and therefore gain more sales.</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turn</a:t>
            </a:r>
            <a:endParaRPr lang="en-GB" dirty="0"/>
          </a:p>
        </p:txBody>
      </p:sp>
      <p:sp>
        <p:nvSpPr>
          <p:cNvPr id="3" name="Content Placeholder 2"/>
          <p:cNvSpPr>
            <a:spLocks noGrp="1"/>
          </p:cNvSpPr>
          <p:nvPr>
            <p:ph idx="1"/>
          </p:nvPr>
        </p:nvSpPr>
        <p:spPr/>
        <p:txBody>
          <a:bodyPr/>
          <a:lstStyle/>
          <a:p>
            <a:r>
              <a:rPr lang="en-GB" dirty="0" smtClean="0"/>
              <a:t>Using the remaining boxes on your sheet, complete the second half the answer using the same structure as the first half.</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Applying to a case study</a:t>
            </a:r>
            <a:endParaRPr lang="en-GB" dirty="0"/>
          </a:p>
        </p:txBody>
      </p:sp>
      <p:sp>
        <p:nvSpPr>
          <p:cNvPr id="3" name="Content Placeholder 2"/>
          <p:cNvSpPr>
            <a:spLocks noGrp="1"/>
          </p:cNvSpPr>
          <p:nvPr>
            <p:ph idx="1"/>
          </p:nvPr>
        </p:nvSpPr>
        <p:spPr/>
        <p:txBody>
          <a:bodyPr/>
          <a:lstStyle/>
          <a:p>
            <a:r>
              <a:rPr lang="en-GB" dirty="0" smtClean="0"/>
              <a:t>You have answered two 9 mark questions without a case study, now it’s time to use a case study to support your answer.</a:t>
            </a:r>
          </a:p>
          <a:p>
            <a:endParaRPr lang="en-GB" dirty="0" smtClean="0"/>
          </a:p>
          <a:p>
            <a:r>
              <a:rPr lang="en-GB" dirty="0" smtClean="0"/>
              <a:t>Evaluate </a:t>
            </a:r>
            <a:r>
              <a:rPr lang="en-GB" dirty="0"/>
              <a:t>whether Marks and </a:t>
            </a:r>
            <a:r>
              <a:rPr lang="en-GB" dirty="0" smtClean="0"/>
              <a:t>Spencer’s </a:t>
            </a:r>
            <a:r>
              <a:rPr lang="en-GB" dirty="0"/>
              <a:t>method of push production or Zara’s method of pull production is best. (16 marks)</a:t>
            </a:r>
          </a:p>
          <a:p>
            <a:endParaRPr lang="en-GB"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AO1: Define the concept</a:t>
            </a:r>
            <a:endParaRPr lang="en-GB" dirty="0"/>
          </a:p>
        </p:txBody>
      </p:sp>
      <p:sp>
        <p:nvSpPr>
          <p:cNvPr id="3" name="Content Placeholder 2"/>
          <p:cNvSpPr>
            <a:spLocks noGrp="1"/>
          </p:cNvSpPr>
          <p:nvPr>
            <p:ph idx="1"/>
          </p:nvPr>
        </p:nvSpPr>
        <p:spPr/>
        <p:txBody>
          <a:bodyPr/>
          <a:lstStyle/>
          <a:p>
            <a:endParaRPr lang="en-GB" u="sng" dirty="0" smtClean="0">
              <a:uFill>
                <a:solidFill>
                  <a:srgbClr val="FFFF00"/>
                </a:solidFill>
              </a:uFill>
            </a:endParaRPr>
          </a:p>
          <a:p>
            <a:r>
              <a:rPr lang="en-GB" u="sng" dirty="0" smtClean="0">
                <a:uFill>
                  <a:solidFill>
                    <a:srgbClr val="FFFF00"/>
                  </a:solidFill>
                </a:uFill>
              </a:rPr>
              <a:t>Push production is a method of stock management where large scale production is used and products are made in the hope that consumers buy them in large quantities. </a:t>
            </a:r>
            <a:endParaRPr lang="en-GB" u="sng" dirty="0">
              <a:uFill>
                <a:solidFill>
                  <a:srgbClr val="FFFF00"/>
                </a:solidFill>
              </a:u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AO1: State the first advantage</a:t>
            </a:r>
            <a:endParaRPr lang="en-GB" dirty="0"/>
          </a:p>
        </p:txBody>
      </p:sp>
      <p:sp>
        <p:nvSpPr>
          <p:cNvPr id="3" name="Content Placeholder 2"/>
          <p:cNvSpPr>
            <a:spLocks noGrp="1"/>
          </p:cNvSpPr>
          <p:nvPr>
            <p:ph idx="1"/>
          </p:nvPr>
        </p:nvSpPr>
        <p:spPr/>
        <p:txBody>
          <a:bodyPr/>
          <a:lstStyle/>
          <a:p>
            <a:endParaRPr lang="en-GB" dirty="0" smtClean="0"/>
          </a:p>
          <a:p>
            <a:r>
              <a:rPr lang="en-GB" u="sng" dirty="0" smtClean="0">
                <a:uFill>
                  <a:solidFill>
                    <a:srgbClr val="FFFF00"/>
                  </a:solidFill>
                </a:uFill>
              </a:rPr>
              <a:t>Marks and Spencer benefit from the use of push production as it allows them to lower their unit costs.</a:t>
            </a:r>
            <a:endParaRPr lang="en-GB" u="sng" dirty="0">
              <a:uFill>
                <a:solidFill>
                  <a:srgbClr val="FFFF00"/>
                </a:solidFill>
              </a:u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AO2: Apply to the case study</a:t>
            </a:r>
            <a:endParaRPr lang="en-GB" dirty="0"/>
          </a:p>
        </p:txBody>
      </p:sp>
      <p:sp>
        <p:nvSpPr>
          <p:cNvPr id="3" name="Content Placeholder 2"/>
          <p:cNvSpPr>
            <a:spLocks noGrp="1"/>
          </p:cNvSpPr>
          <p:nvPr>
            <p:ph idx="1"/>
          </p:nvPr>
        </p:nvSpPr>
        <p:spPr/>
        <p:txBody>
          <a:bodyPr/>
          <a:lstStyle/>
          <a:p>
            <a:endParaRPr lang="en-GB" dirty="0" smtClean="0"/>
          </a:p>
          <a:p>
            <a:r>
              <a:rPr lang="en-GB" u="sng" dirty="0" smtClean="0">
                <a:uFill>
                  <a:solidFill>
                    <a:srgbClr val="FF00FF"/>
                  </a:solidFill>
                </a:uFill>
              </a:rPr>
              <a:t>The case study states “Marks and Spencer buy in large quantities and are able to enjoy the benefits of economies of scale”.</a:t>
            </a:r>
            <a:endParaRPr lang="en-GB" u="sng" dirty="0">
              <a:uFill>
                <a:solidFill>
                  <a:srgbClr val="FF00FF"/>
                </a:solidFill>
              </a:u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AO3: Analyse what this means</a:t>
            </a:r>
            <a:endParaRPr lang="en-GB" dirty="0"/>
          </a:p>
        </p:txBody>
      </p:sp>
      <p:sp>
        <p:nvSpPr>
          <p:cNvPr id="3" name="Content Placeholder 2"/>
          <p:cNvSpPr>
            <a:spLocks noGrp="1"/>
          </p:cNvSpPr>
          <p:nvPr>
            <p:ph idx="1"/>
          </p:nvPr>
        </p:nvSpPr>
        <p:spPr/>
        <p:txBody>
          <a:bodyPr/>
          <a:lstStyle/>
          <a:p>
            <a:endParaRPr lang="en-GB" dirty="0" smtClean="0"/>
          </a:p>
          <a:p>
            <a:r>
              <a:rPr lang="en-GB" u="sng" dirty="0" smtClean="0">
                <a:uFill>
                  <a:solidFill>
                    <a:srgbClr val="00B050"/>
                  </a:solidFill>
                </a:uFill>
              </a:rPr>
              <a:t>This means that Marks and Spencer will be able to access bulk buying discounts due to the amount of stock they buy in one go.</a:t>
            </a:r>
            <a:endParaRPr lang="en-GB" u="sng" dirty="0">
              <a:uFill>
                <a:solidFill>
                  <a:srgbClr val="00B050"/>
                </a:solidFill>
              </a:u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lstStyle/>
          <a:p>
            <a:r>
              <a:rPr lang="en-GB" dirty="0" smtClean="0"/>
              <a:t>To understand the assessment objectives needed in an analytical question</a:t>
            </a:r>
          </a:p>
          <a:p>
            <a:r>
              <a:rPr lang="en-GB" dirty="0" smtClean="0"/>
              <a:t>To understand the assessment objectives needed in an evaluative question</a:t>
            </a:r>
          </a:p>
          <a:p>
            <a:r>
              <a:rPr lang="en-GB" dirty="0" smtClean="0"/>
              <a:t>To apply this understanding and answer exam questions achieving full marks</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AO3: Explain the impact of this to the business</a:t>
            </a:r>
            <a:endParaRPr lang="en-GB" dirty="0"/>
          </a:p>
        </p:txBody>
      </p:sp>
      <p:sp>
        <p:nvSpPr>
          <p:cNvPr id="3" name="Content Placeholder 2"/>
          <p:cNvSpPr>
            <a:spLocks noGrp="1"/>
          </p:cNvSpPr>
          <p:nvPr>
            <p:ph idx="1"/>
          </p:nvPr>
        </p:nvSpPr>
        <p:spPr/>
        <p:txBody>
          <a:bodyPr>
            <a:normAutofit fontScale="92500"/>
          </a:bodyPr>
          <a:lstStyle/>
          <a:p>
            <a:endParaRPr lang="en-GB" dirty="0" smtClean="0"/>
          </a:p>
          <a:p>
            <a:r>
              <a:rPr lang="en-GB" u="sng" dirty="0" smtClean="0">
                <a:uFill>
                  <a:solidFill>
                    <a:srgbClr val="00B050"/>
                  </a:solidFill>
                </a:uFill>
              </a:rPr>
              <a:t>By taking advantage of bulk buying discount, the individual cost of one particular garment falls. This means that if Marks and Spencer don’t reduce their prices, their profits will increase. Or, if they pass this cost saving on to the consumer in the form of lower prices, they will become more competitive as they may be seen as cheaper than some of their competitors. </a:t>
            </a:r>
            <a:endParaRPr lang="en-GB" u="sng" dirty="0">
              <a:uFill>
                <a:solidFill>
                  <a:srgbClr val="00B050"/>
                </a:solidFill>
              </a:u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858312" cy="6429420"/>
          </a:xfrm>
        </p:spPr>
        <p:txBody>
          <a:bodyPr>
            <a:normAutofit fontScale="85000" lnSpcReduction="10000"/>
          </a:bodyPr>
          <a:lstStyle/>
          <a:p>
            <a:pPr>
              <a:buNone/>
            </a:pPr>
            <a:r>
              <a:rPr lang="en-GB" dirty="0" smtClean="0">
                <a:uFill>
                  <a:solidFill>
                    <a:srgbClr val="FFFF00"/>
                  </a:solidFill>
                </a:uFill>
              </a:rPr>
              <a:t>	</a:t>
            </a:r>
            <a:r>
              <a:rPr lang="en-GB" u="sng" dirty="0" smtClean="0">
                <a:uFill>
                  <a:solidFill>
                    <a:srgbClr val="FFFF00"/>
                  </a:solidFill>
                </a:uFill>
              </a:rPr>
              <a:t>Push production is a method of stock management where large scale production is used and products are made in the hope that consumers buy them in large quantities. Marks and Spencer benefit from the use of push production as it allows them to lower their unit costs. </a:t>
            </a:r>
            <a:r>
              <a:rPr lang="en-GB" u="sng" dirty="0" smtClean="0">
                <a:uFill>
                  <a:solidFill>
                    <a:srgbClr val="FF00FF"/>
                  </a:solidFill>
                </a:uFill>
              </a:rPr>
              <a:t>The case study states “Marks and Spencer buy in large quantities and are able to enjoy the benefits of economies of scale”. </a:t>
            </a:r>
            <a:r>
              <a:rPr lang="en-GB" u="sng" dirty="0" smtClean="0">
                <a:uFill>
                  <a:solidFill>
                    <a:srgbClr val="00B050"/>
                  </a:solidFill>
                </a:uFill>
              </a:rPr>
              <a:t>This means that Marks and Spencer will be able to access bulk buying discounts due to the amount of stock they buy in one go. By taking advantage of bulk buying discount, the individual cost of one particular garment falls. This means that if Marks and Spencer don’t reduce their prices, their profits will increase. Or, if they pass this cost saving on to the consumer in the form of lower prices, they will become more competitive as they may be seen as cheaper than some of their competitors. </a:t>
            </a:r>
          </a:p>
          <a:p>
            <a:endParaRPr lang="en-GB" u="sng" dirty="0" smtClean="0">
              <a:uFill>
                <a:solidFill>
                  <a:srgbClr val="00B050"/>
                </a:solidFill>
              </a:uFill>
            </a:endParaRPr>
          </a:p>
          <a:p>
            <a:endParaRPr lang="en-GB" u="sng" dirty="0" smtClean="0">
              <a:uFill>
                <a:solidFill>
                  <a:srgbClr val="FF00FF"/>
                </a:solidFill>
              </a:uFill>
            </a:endParaRPr>
          </a:p>
          <a:p>
            <a:endParaRPr lang="en-GB" u="sng" dirty="0" smtClean="0">
              <a:uFill>
                <a:solidFill>
                  <a:srgbClr val="FFFF00"/>
                </a:solidFill>
              </a:uFill>
            </a:endParaRPr>
          </a:p>
          <a:p>
            <a:endParaRPr lang="en-GB" u="sng" dirty="0" smtClean="0">
              <a:uFill>
                <a:solidFill>
                  <a:srgbClr val="FFFF00"/>
                </a:solidFill>
              </a:u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turn</a:t>
            </a:r>
            <a:endParaRPr lang="en-GB" dirty="0"/>
          </a:p>
        </p:txBody>
      </p:sp>
      <p:sp>
        <p:nvSpPr>
          <p:cNvPr id="3" name="Content Placeholder 2"/>
          <p:cNvSpPr>
            <a:spLocks noGrp="1"/>
          </p:cNvSpPr>
          <p:nvPr>
            <p:ph idx="1"/>
          </p:nvPr>
        </p:nvSpPr>
        <p:spPr/>
        <p:txBody>
          <a:bodyPr/>
          <a:lstStyle/>
          <a:p>
            <a:r>
              <a:rPr lang="en-GB" dirty="0" smtClean="0"/>
              <a:t>Please complete the second part of the question using the structure provided.</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objective 4</a:t>
            </a:r>
            <a:endParaRPr lang="en-GB" dirty="0"/>
          </a:p>
        </p:txBody>
      </p:sp>
      <p:sp>
        <p:nvSpPr>
          <p:cNvPr id="3" name="Content Placeholder 2"/>
          <p:cNvSpPr>
            <a:spLocks noGrp="1"/>
          </p:cNvSpPr>
          <p:nvPr>
            <p:ph idx="1"/>
          </p:nvPr>
        </p:nvSpPr>
        <p:spPr/>
        <p:txBody>
          <a:bodyPr/>
          <a:lstStyle/>
          <a:p>
            <a:r>
              <a:rPr lang="en-GB" dirty="0" smtClean="0"/>
              <a:t>We know that this means ‘evaluation’.</a:t>
            </a:r>
          </a:p>
          <a:p>
            <a:endParaRPr lang="en-GB" dirty="0"/>
          </a:p>
          <a:p>
            <a:r>
              <a:rPr lang="en-GB" dirty="0" smtClean="0"/>
              <a:t>It does not mean ‘conclusion’</a:t>
            </a:r>
          </a:p>
          <a:p>
            <a:endParaRPr lang="en-GB" dirty="0"/>
          </a:p>
          <a:p>
            <a:r>
              <a:rPr lang="en-GB" dirty="0" smtClean="0"/>
              <a:t>According to the AQA website, to evaluate is to </a:t>
            </a:r>
            <a:r>
              <a:rPr lang="en-GB" b="1" u="sng" dirty="0" smtClean="0"/>
              <a:t>form a judgement based on available evidence</a:t>
            </a:r>
            <a:endParaRPr lang="en-GB" b="1" u="sng"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76"/>
            <a:ext cx="8229600" cy="1143000"/>
          </a:xfrm>
        </p:spPr>
        <p:txBody>
          <a:bodyPr/>
          <a:lstStyle/>
          <a:p>
            <a:r>
              <a:rPr lang="en-GB" dirty="0" smtClean="0"/>
              <a:t>Example:</a:t>
            </a:r>
            <a:endParaRPr lang="en-GB" dirty="0"/>
          </a:p>
        </p:txBody>
      </p:sp>
      <p:sp>
        <p:nvSpPr>
          <p:cNvPr id="3" name="Content Placeholder 2"/>
          <p:cNvSpPr>
            <a:spLocks noGrp="1"/>
          </p:cNvSpPr>
          <p:nvPr>
            <p:ph idx="1"/>
          </p:nvPr>
        </p:nvSpPr>
        <p:spPr>
          <a:xfrm>
            <a:off x="214282" y="857232"/>
            <a:ext cx="8715436" cy="5715040"/>
          </a:xfrm>
        </p:spPr>
        <p:txBody>
          <a:bodyPr>
            <a:normAutofit fontScale="70000" lnSpcReduction="20000"/>
          </a:bodyPr>
          <a:lstStyle/>
          <a:p>
            <a:pPr>
              <a:buNone/>
            </a:pPr>
            <a:r>
              <a:rPr lang="en-GB" dirty="0" smtClean="0"/>
              <a:t>	Mr Crump is dating a super model with rich taste. As it turns out, Mr Crump is also a very good footballer who plays at a very high level (not at Spurs then). Although this woman can be quite high maintenance at times, she has a good heart and enjoys spending time with Mr Crump and has also been known to go out and party with him and his team when they get a good result.</a:t>
            </a:r>
          </a:p>
          <a:p>
            <a:pPr>
              <a:buNone/>
            </a:pPr>
            <a:endParaRPr lang="en-GB" dirty="0"/>
          </a:p>
          <a:p>
            <a:pPr>
              <a:buNone/>
            </a:pPr>
            <a:r>
              <a:rPr lang="en-GB" dirty="0" smtClean="0"/>
              <a:t>	Mr Crump, has a dilemma. At the weekend he has a cup final in which he will be captaining his team at Wembley. He is just coming back from a serious injury that could nearly have finished his career. But, by way of freak coincidence, it is also his girlfriend’s birthday, their anniversary and he missed their last date as he had a modelling shoot in the Caribbean. He knows that if he misses the date with his girlfriend she will be extremely unhappy and also knows that another footballer has been trying to take her out, but this is the only medal missing from his extensive trophy cabinet.</a:t>
            </a:r>
          </a:p>
          <a:p>
            <a:pPr>
              <a:buNone/>
            </a:pPr>
            <a:endParaRPr lang="en-GB" dirty="0"/>
          </a:p>
          <a:p>
            <a:pPr>
              <a:buNone/>
            </a:pPr>
            <a:r>
              <a:rPr lang="en-GB" dirty="0" smtClean="0"/>
              <a:t>	What should Mr Crump do? Play the cup final, or go on the date? </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Evaluation:</a:t>
            </a:r>
            <a:endParaRPr lang="en-GB" dirty="0"/>
          </a:p>
        </p:txBody>
      </p:sp>
      <p:sp>
        <p:nvSpPr>
          <p:cNvPr id="3" name="Content Placeholder 2"/>
          <p:cNvSpPr>
            <a:spLocks noGrp="1"/>
          </p:cNvSpPr>
          <p:nvPr>
            <p:ph idx="1"/>
          </p:nvPr>
        </p:nvSpPr>
        <p:spPr/>
        <p:txBody>
          <a:bodyPr/>
          <a:lstStyle/>
          <a:p>
            <a:r>
              <a:rPr lang="en-GB" dirty="0" smtClean="0"/>
              <a:t>The skills in which you’ve just shown in coming to a decision based on the evidence in front of you, is exactly the same principle you need to use when completing an evaluation question.</a:t>
            </a:r>
          </a:p>
          <a:p>
            <a:endParaRPr lang="en-GB" dirty="0"/>
          </a:p>
          <a:p>
            <a:r>
              <a:rPr lang="en-GB" dirty="0" smtClean="0"/>
              <a:t>An evaluation question will be worth how many marks?</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858312" cy="6572296"/>
          </a:xfrm>
        </p:spPr>
        <p:txBody>
          <a:bodyPr>
            <a:normAutofit fontScale="77500" lnSpcReduction="20000"/>
          </a:bodyPr>
          <a:lstStyle/>
          <a:p>
            <a:r>
              <a:rPr lang="en-GB" dirty="0" smtClean="0">
                <a:uFill>
                  <a:solidFill>
                    <a:srgbClr val="FFFF00"/>
                  </a:solidFill>
                </a:uFill>
              </a:rPr>
              <a:t>You will already have completed the 9 mark outline earlier in the question, but this final evaluative paragraph requires you to form a judgement.</a:t>
            </a:r>
            <a:endParaRPr lang="en-GB" dirty="0" smtClean="0">
              <a:uFill>
                <a:solidFill>
                  <a:srgbClr val="00B050"/>
                </a:solidFill>
              </a:uFill>
            </a:endParaRPr>
          </a:p>
          <a:p>
            <a:endParaRPr lang="en-GB" u="sng" dirty="0" smtClean="0">
              <a:uFill>
                <a:solidFill>
                  <a:srgbClr val="FF00FF"/>
                </a:solidFill>
              </a:uFill>
            </a:endParaRPr>
          </a:p>
          <a:p>
            <a:pPr lvl="0"/>
            <a:r>
              <a:rPr lang="en-GB" b="1" dirty="0"/>
              <a:t>Considering (enter point) </a:t>
            </a:r>
            <a:endParaRPr lang="en-GB" b="1" dirty="0" smtClean="0"/>
          </a:p>
          <a:p>
            <a:pPr lvl="0"/>
            <a:r>
              <a:rPr lang="en-GB" dirty="0" smtClean="0"/>
              <a:t>(</a:t>
            </a:r>
            <a:r>
              <a:rPr lang="en-GB" dirty="0"/>
              <a:t>AO2/AO4 – Here you identify one of the key themes running through the case study. You then choose which of your options is the best argument considering this theme. This demonstrates that you are making a decision based on available evidence.)</a:t>
            </a:r>
          </a:p>
          <a:p>
            <a:pPr lvl="0"/>
            <a:r>
              <a:rPr lang="en-GB" b="1" dirty="0"/>
              <a:t>I believe (state most valid point from above 2 paragraphs) is the best option/argument</a:t>
            </a:r>
            <a:endParaRPr lang="en-GB" dirty="0"/>
          </a:p>
          <a:p>
            <a:pPr lvl="0"/>
            <a:r>
              <a:rPr lang="en-GB" b="1" dirty="0" smtClean="0"/>
              <a:t>I believe this is a better option because:</a:t>
            </a:r>
          </a:p>
          <a:p>
            <a:pPr lvl="0"/>
            <a:r>
              <a:rPr lang="en-GB" dirty="0" smtClean="0"/>
              <a:t>(Explain </a:t>
            </a:r>
            <a:r>
              <a:rPr lang="en-GB" dirty="0"/>
              <a:t>why you have not chosen your other argument (AO4) – Here you are stating the main disadvantage with the option you haven’t </a:t>
            </a:r>
            <a:r>
              <a:rPr lang="en-GB" dirty="0" smtClean="0"/>
              <a:t>chosen)</a:t>
            </a:r>
            <a:endParaRPr lang="en-GB" dirty="0"/>
          </a:p>
          <a:p>
            <a:pPr lvl="0"/>
            <a:r>
              <a:rPr lang="en-GB" b="1" dirty="0"/>
              <a:t>However, to what extent my decision is valid, depends upon </a:t>
            </a:r>
            <a:r>
              <a:rPr lang="en-GB" dirty="0"/>
              <a:t>(explain the main problem or issue associated with your chosen option) (AO3/AO4)</a:t>
            </a:r>
          </a:p>
          <a:p>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Considering:</a:t>
            </a:r>
            <a:endParaRPr lang="en-GB" dirty="0"/>
          </a:p>
        </p:txBody>
      </p:sp>
      <p:sp>
        <p:nvSpPr>
          <p:cNvPr id="3" name="Content Placeholder 2"/>
          <p:cNvSpPr>
            <a:spLocks noGrp="1"/>
          </p:cNvSpPr>
          <p:nvPr>
            <p:ph idx="1"/>
          </p:nvPr>
        </p:nvSpPr>
        <p:spPr/>
        <p:txBody>
          <a:bodyPr/>
          <a:lstStyle/>
          <a:p>
            <a:r>
              <a:rPr lang="en-GB" u="sng" dirty="0" smtClean="0">
                <a:uFill>
                  <a:solidFill>
                    <a:srgbClr val="FF00FF"/>
                  </a:solidFill>
                </a:uFill>
              </a:rPr>
              <a:t>That the fashion market is extremely fast paced and tastes and trends change continuously (AO2)</a:t>
            </a:r>
            <a:endParaRPr lang="en-GB" u="sng" dirty="0">
              <a:uFill>
                <a:solidFill>
                  <a:srgbClr val="FF00FF"/>
                </a:solidFill>
              </a:u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 believe that the best option is:</a:t>
            </a:r>
            <a:endParaRPr lang="en-GB" dirty="0"/>
          </a:p>
        </p:txBody>
      </p:sp>
      <p:sp>
        <p:nvSpPr>
          <p:cNvPr id="3" name="Content Placeholder 2"/>
          <p:cNvSpPr>
            <a:spLocks noGrp="1"/>
          </p:cNvSpPr>
          <p:nvPr>
            <p:ph idx="1"/>
          </p:nvPr>
        </p:nvSpPr>
        <p:spPr/>
        <p:txBody>
          <a:bodyPr/>
          <a:lstStyle/>
          <a:p>
            <a:r>
              <a:rPr lang="en-GB" u="sng" dirty="0" smtClean="0">
                <a:uFill>
                  <a:solidFill>
                    <a:srgbClr val="0070C0"/>
                  </a:solidFill>
                </a:uFill>
              </a:rPr>
              <a:t>Zara’s method of pull production (AO4)</a:t>
            </a:r>
            <a:endParaRPr lang="en-GB" u="sng" dirty="0">
              <a:uFill>
                <a:solidFill>
                  <a:srgbClr val="0070C0"/>
                </a:solidFill>
              </a:u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I believe this is a better option because:</a:t>
            </a:r>
            <a:endParaRPr lang="en-GB" dirty="0"/>
          </a:p>
        </p:txBody>
      </p:sp>
      <p:sp>
        <p:nvSpPr>
          <p:cNvPr id="3" name="Content Placeholder 2"/>
          <p:cNvSpPr>
            <a:spLocks noGrp="1"/>
          </p:cNvSpPr>
          <p:nvPr>
            <p:ph idx="1"/>
          </p:nvPr>
        </p:nvSpPr>
        <p:spPr/>
        <p:txBody>
          <a:bodyPr/>
          <a:lstStyle/>
          <a:p>
            <a:r>
              <a:rPr lang="en-GB" u="sng" dirty="0" smtClean="0">
                <a:uFill>
                  <a:solidFill>
                    <a:srgbClr val="0070C0"/>
                  </a:solidFill>
                </a:uFill>
              </a:rPr>
              <a:t>Marks and Spencer rely on the fact that they hope consumers will buy the designs that they make. </a:t>
            </a:r>
            <a:r>
              <a:rPr lang="en-GB" u="sng" dirty="0" smtClean="0">
                <a:uFill>
                  <a:solidFill>
                    <a:srgbClr val="FF00FF"/>
                  </a:solidFill>
                </a:uFill>
              </a:rPr>
              <a:t>It takes them longer to bring their designs to market</a:t>
            </a:r>
            <a:r>
              <a:rPr lang="en-GB" dirty="0" smtClean="0"/>
              <a:t> </a:t>
            </a:r>
            <a:r>
              <a:rPr lang="en-GB" u="sng" dirty="0" smtClean="0">
                <a:uFill>
                  <a:solidFill>
                    <a:srgbClr val="0070C0"/>
                  </a:solidFill>
                </a:uFill>
              </a:rPr>
              <a:t>and they risk their designs going out of fashion before they hit the high street. It also takes them longer to bring new designs out meaning that if they have clothes that people don’t want, it takes them longer to change these and they risk falling sales</a:t>
            </a:r>
            <a:endParaRPr lang="en-GB" u="sng" dirty="0">
              <a:uFill>
                <a:solidFill>
                  <a:srgbClr val="0070C0"/>
                </a:solidFill>
              </a:u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 Activity</a:t>
            </a:r>
            <a:endParaRPr lang="en-GB" dirty="0"/>
          </a:p>
        </p:txBody>
      </p:sp>
      <p:sp>
        <p:nvSpPr>
          <p:cNvPr id="3" name="Content Placeholder 2"/>
          <p:cNvSpPr>
            <a:spLocks noGrp="1"/>
          </p:cNvSpPr>
          <p:nvPr>
            <p:ph idx="1"/>
          </p:nvPr>
        </p:nvSpPr>
        <p:spPr/>
        <p:txBody>
          <a:bodyPr/>
          <a:lstStyle/>
          <a:p>
            <a:r>
              <a:rPr lang="en-GB" dirty="0" smtClean="0"/>
              <a:t>You have two questions in front of you and you have the first halves to both of these questions.</a:t>
            </a:r>
          </a:p>
          <a:p>
            <a:endParaRPr lang="en-GB" dirty="0"/>
          </a:p>
          <a:p>
            <a:r>
              <a:rPr lang="en-GB" dirty="0" smtClean="0"/>
              <a:t>Cut out the answers and construct them in order to complete the first half of each question.</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However, to what extent my decision is valid, depends upon:</a:t>
            </a:r>
            <a:endParaRPr lang="en-GB" dirty="0"/>
          </a:p>
        </p:txBody>
      </p:sp>
      <p:sp>
        <p:nvSpPr>
          <p:cNvPr id="3" name="Content Placeholder 2"/>
          <p:cNvSpPr>
            <a:spLocks noGrp="1"/>
          </p:cNvSpPr>
          <p:nvPr>
            <p:ph idx="1"/>
          </p:nvPr>
        </p:nvSpPr>
        <p:spPr/>
        <p:txBody>
          <a:bodyPr/>
          <a:lstStyle/>
          <a:p>
            <a:r>
              <a:rPr lang="en-GB" u="sng" dirty="0" smtClean="0">
                <a:uFill>
                  <a:solidFill>
                    <a:srgbClr val="0070C0"/>
                  </a:solidFill>
                </a:uFill>
              </a:rPr>
              <a:t>How satisfied customers are with the customer service at Zara. </a:t>
            </a:r>
            <a:r>
              <a:rPr lang="en-GB" u="sng" dirty="0" smtClean="0">
                <a:uFill>
                  <a:solidFill>
                    <a:srgbClr val="FF00FF"/>
                  </a:solidFill>
                </a:uFill>
              </a:rPr>
              <a:t>Not only are they lower quality</a:t>
            </a:r>
            <a:r>
              <a:rPr lang="en-GB" dirty="0" smtClean="0"/>
              <a:t> </a:t>
            </a:r>
            <a:r>
              <a:rPr lang="en-GB" u="sng" dirty="0" smtClean="0">
                <a:uFill>
                  <a:solidFill>
                    <a:srgbClr val="0070C0"/>
                  </a:solidFill>
                </a:uFill>
              </a:rPr>
              <a:t>– risking damaging their brand image, but they may also be at risk of customers not being able to get the sizes they want </a:t>
            </a:r>
            <a:r>
              <a:rPr lang="en-GB" dirty="0" smtClean="0"/>
              <a:t> </a:t>
            </a:r>
            <a:r>
              <a:rPr lang="en-GB" u="sng" dirty="0" smtClean="0">
                <a:uFill>
                  <a:solidFill>
                    <a:srgbClr val="FF00FF"/>
                  </a:solidFill>
                </a:uFill>
              </a:rPr>
              <a:t>as only a few of each size are delivered to each store, </a:t>
            </a:r>
            <a:r>
              <a:rPr lang="en-GB" u="sng" dirty="0" smtClean="0">
                <a:uFill>
                  <a:solidFill>
                    <a:srgbClr val="0070C0"/>
                  </a:solidFill>
                </a:uFill>
              </a:rPr>
              <a:t>meaning they are less likely to revisit the store. However, this does reduce wastage within store, thus reducing costs.</a:t>
            </a:r>
            <a:endParaRPr lang="en-GB" u="sng" dirty="0">
              <a:uFill>
                <a:solidFill>
                  <a:srgbClr val="0070C0"/>
                </a:solidFill>
              </a:u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858312" cy="6572296"/>
          </a:xfrm>
        </p:spPr>
        <p:txBody>
          <a:bodyPr>
            <a:normAutofit fontScale="85000" lnSpcReduction="20000"/>
          </a:bodyPr>
          <a:lstStyle/>
          <a:p>
            <a:pPr>
              <a:buNone/>
            </a:pPr>
            <a:r>
              <a:rPr lang="en-GB" dirty="0" smtClean="0"/>
              <a:t>	Considering t</a:t>
            </a:r>
            <a:r>
              <a:rPr lang="en-GB" u="sng" dirty="0" smtClean="0">
                <a:uFill>
                  <a:solidFill>
                    <a:srgbClr val="FF00FF"/>
                  </a:solidFill>
                </a:uFill>
              </a:rPr>
              <a:t>hat the fashion market is extremely fast paced and tastes and trends change continuously,</a:t>
            </a:r>
            <a:r>
              <a:rPr lang="en-GB" dirty="0" smtClean="0"/>
              <a:t> I believe that the best option is </a:t>
            </a:r>
            <a:r>
              <a:rPr lang="en-GB" u="sng" dirty="0" smtClean="0">
                <a:uFill>
                  <a:solidFill>
                    <a:srgbClr val="0070C0"/>
                  </a:solidFill>
                </a:uFill>
              </a:rPr>
              <a:t>Zara’s method of pull production.</a:t>
            </a:r>
            <a:r>
              <a:rPr lang="en-GB" dirty="0" smtClean="0"/>
              <a:t> I believe this is a better option because </a:t>
            </a:r>
            <a:r>
              <a:rPr lang="en-GB" u="sng" dirty="0" smtClean="0">
                <a:uFill>
                  <a:solidFill>
                    <a:srgbClr val="0070C0"/>
                  </a:solidFill>
                </a:uFill>
              </a:rPr>
              <a:t>Marks and Spencer rely on the fact that they hope consumers will buy the designs that they make. </a:t>
            </a:r>
            <a:r>
              <a:rPr lang="en-GB" u="sng" dirty="0" smtClean="0">
                <a:uFill>
                  <a:solidFill>
                    <a:srgbClr val="FF00FF"/>
                  </a:solidFill>
                </a:uFill>
              </a:rPr>
              <a:t>It takes them longer to bring their designs to market</a:t>
            </a:r>
            <a:r>
              <a:rPr lang="en-GB" dirty="0" smtClean="0"/>
              <a:t> </a:t>
            </a:r>
            <a:r>
              <a:rPr lang="en-GB" u="sng" dirty="0" smtClean="0">
                <a:uFill>
                  <a:solidFill>
                    <a:srgbClr val="0070C0"/>
                  </a:solidFill>
                </a:uFill>
              </a:rPr>
              <a:t>and they risk their designs going out of fashion before they hit the high street. It also takes them longer to bring new designs out meaning that if they have clothes that people don’t want, it takes them longer to change these and they risk falling sales. </a:t>
            </a:r>
            <a:r>
              <a:rPr lang="en-GB" dirty="0" smtClean="0"/>
              <a:t>However, to what extent my decision is valid, depends upon h</a:t>
            </a:r>
            <a:r>
              <a:rPr lang="en-GB" u="sng" dirty="0" smtClean="0">
                <a:uFill>
                  <a:solidFill>
                    <a:srgbClr val="0070C0"/>
                  </a:solidFill>
                </a:uFill>
              </a:rPr>
              <a:t>ow satisfied customers are with the customer service at Zara. </a:t>
            </a:r>
            <a:r>
              <a:rPr lang="en-GB" u="sng" dirty="0" smtClean="0">
                <a:uFill>
                  <a:solidFill>
                    <a:srgbClr val="FF00FF"/>
                  </a:solidFill>
                </a:uFill>
              </a:rPr>
              <a:t>Not only are they lower quality</a:t>
            </a:r>
            <a:r>
              <a:rPr lang="en-GB" dirty="0" smtClean="0"/>
              <a:t> </a:t>
            </a:r>
            <a:r>
              <a:rPr lang="en-GB" u="sng" dirty="0" smtClean="0">
                <a:uFill>
                  <a:solidFill>
                    <a:srgbClr val="0070C0"/>
                  </a:solidFill>
                </a:uFill>
              </a:rPr>
              <a:t>– risking damaging their brand image, but they may also be at risk of customers not being able to get the sizes they want </a:t>
            </a:r>
            <a:r>
              <a:rPr lang="en-GB" dirty="0" smtClean="0"/>
              <a:t> </a:t>
            </a:r>
            <a:r>
              <a:rPr lang="en-GB" u="sng" dirty="0" smtClean="0">
                <a:uFill>
                  <a:solidFill>
                    <a:srgbClr val="FF00FF"/>
                  </a:solidFill>
                </a:uFill>
              </a:rPr>
              <a:t>as only a few of each size are delivered to each store, </a:t>
            </a:r>
            <a:r>
              <a:rPr lang="en-GB" u="sng" dirty="0" smtClean="0">
                <a:uFill>
                  <a:solidFill>
                    <a:srgbClr val="0070C0"/>
                  </a:solidFill>
                </a:uFill>
              </a:rPr>
              <a:t>meaning they are less likely to revisit the store. However, this does reduce wastage within store, thus reducing costs.</a:t>
            </a:r>
          </a:p>
          <a:p>
            <a:endParaRPr lang="en-GB" u="sng" dirty="0" smtClean="0">
              <a:uFill>
                <a:solidFill>
                  <a:srgbClr val="0070C0"/>
                </a:solidFill>
              </a:uFill>
            </a:endParaRPr>
          </a:p>
          <a:p>
            <a:endParaRPr lang="en-GB" u="sng" dirty="0" smtClean="0">
              <a:uFill>
                <a:solidFill>
                  <a:srgbClr val="0070C0"/>
                </a:solidFill>
              </a:uFill>
            </a:endParaRPr>
          </a:p>
          <a:p>
            <a:pPr>
              <a:buNone/>
            </a:pPr>
            <a:endParaRPr lang="en-GB" u="sng" dirty="0" smtClean="0">
              <a:uFill>
                <a:solidFill>
                  <a:srgbClr val="FF00FF"/>
                </a:solidFill>
              </a:uFill>
            </a:endParaRPr>
          </a:p>
          <a:p>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a:t>
            </a:r>
            <a:endParaRPr lang="en-GB" dirty="0"/>
          </a:p>
        </p:txBody>
      </p:sp>
      <p:sp>
        <p:nvSpPr>
          <p:cNvPr id="3" name="Content Placeholder 2"/>
          <p:cNvSpPr>
            <a:spLocks noGrp="1"/>
          </p:cNvSpPr>
          <p:nvPr>
            <p:ph idx="1"/>
          </p:nvPr>
        </p:nvSpPr>
        <p:spPr/>
        <p:txBody>
          <a:bodyPr>
            <a:normAutofit fontScale="92500"/>
          </a:bodyPr>
          <a:lstStyle/>
          <a:p>
            <a:pPr>
              <a:buNone/>
            </a:pPr>
            <a:r>
              <a:rPr lang="en-GB" dirty="0" smtClean="0"/>
              <a:t>Please answer the following questions:</a:t>
            </a:r>
          </a:p>
          <a:p>
            <a:pPr>
              <a:buNone/>
            </a:pPr>
            <a:endParaRPr lang="en-GB" dirty="0" smtClean="0"/>
          </a:p>
          <a:p>
            <a:r>
              <a:rPr lang="en-GB" dirty="0" smtClean="0"/>
              <a:t>What does each assessment objective require?</a:t>
            </a:r>
          </a:p>
          <a:p>
            <a:r>
              <a:rPr lang="en-GB" dirty="0" smtClean="0"/>
              <a:t>What should you do at the start of each 9/16/20 mark question?</a:t>
            </a:r>
          </a:p>
          <a:p>
            <a:r>
              <a:rPr lang="en-GB" dirty="0" smtClean="0"/>
              <a:t>If you have a case study, what should you do for your second point?</a:t>
            </a:r>
          </a:p>
          <a:p>
            <a:r>
              <a:rPr lang="en-GB" dirty="0" smtClean="0"/>
              <a:t>What does an evaluation require you to do?</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9 mark structure</a:t>
            </a:r>
            <a:endParaRPr lang="en-GB" dirty="0"/>
          </a:p>
        </p:txBody>
      </p:sp>
      <p:sp>
        <p:nvSpPr>
          <p:cNvPr id="3" name="Content Placeholder 2"/>
          <p:cNvSpPr>
            <a:spLocks noGrp="1"/>
          </p:cNvSpPr>
          <p:nvPr>
            <p:ph idx="1"/>
          </p:nvPr>
        </p:nvSpPr>
        <p:spPr>
          <a:xfrm>
            <a:off x="142844" y="1600200"/>
            <a:ext cx="8858312" cy="5043510"/>
          </a:xfrm>
        </p:spPr>
        <p:txBody>
          <a:bodyPr>
            <a:normAutofit fontScale="70000" lnSpcReduction="20000"/>
          </a:bodyPr>
          <a:lstStyle/>
          <a:p>
            <a:r>
              <a:rPr lang="en-GB" dirty="0"/>
              <a:t>A 9 mark question </a:t>
            </a:r>
            <a:r>
              <a:rPr lang="en-GB" dirty="0" smtClean="0"/>
              <a:t>will </a:t>
            </a:r>
            <a:r>
              <a:rPr lang="en-GB" dirty="0"/>
              <a:t>usually ask you to analyse 2 different points and these could both be advantages or disadvantages or a mixture of both. It will also </a:t>
            </a:r>
            <a:r>
              <a:rPr lang="en-GB" dirty="0" smtClean="0"/>
              <a:t>sometimes </a:t>
            </a:r>
            <a:r>
              <a:rPr lang="en-GB" dirty="0"/>
              <a:t>ask you to refer to a case study text so be ready to analyse and apply your knowledge</a:t>
            </a:r>
            <a:r>
              <a:rPr lang="en-GB" dirty="0" smtClean="0"/>
              <a:t>.</a:t>
            </a:r>
          </a:p>
          <a:p>
            <a:endParaRPr lang="en-GB" dirty="0"/>
          </a:p>
          <a:p>
            <a:r>
              <a:rPr lang="en-GB" u="sng" dirty="0" smtClean="0">
                <a:uFill>
                  <a:solidFill>
                    <a:srgbClr val="FFFF00"/>
                  </a:solidFill>
                </a:uFill>
              </a:rPr>
              <a:t>Define the theory or concept the question asks you about (AO1)</a:t>
            </a:r>
            <a:endParaRPr lang="en-GB" u="sng" dirty="0">
              <a:uFill>
                <a:solidFill>
                  <a:srgbClr val="FFFF00"/>
                </a:solidFill>
              </a:uFill>
            </a:endParaRPr>
          </a:p>
          <a:p>
            <a:pPr lvl="0"/>
            <a:r>
              <a:rPr lang="en-GB" u="sng" dirty="0">
                <a:uFill>
                  <a:solidFill>
                    <a:srgbClr val="FFFF00"/>
                  </a:solidFill>
                </a:uFill>
              </a:rPr>
              <a:t>Make your first point/state your theory (AO1</a:t>
            </a:r>
            <a:r>
              <a:rPr lang="en-GB" u="sng" dirty="0" smtClean="0">
                <a:uFill>
                  <a:solidFill>
                    <a:srgbClr val="FFFF00"/>
                  </a:solidFill>
                </a:uFill>
              </a:rPr>
              <a:t>)</a:t>
            </a:r>
          </a:p>
          <a:p>
            <a:pPr lvl="0"/>
            <a:endParaRPr lang="en-GB" u="sng" dirty="0">
              <a:uFill>
                <a:solidFill>
                  <a:srgbClr val="FFFF00"/>
                </a:solidFill>
              </a:uFill>
            </a:endParaRPr>
          </a:p>
          <a:p>
            <a:pPr lvl="0"/>
            <a:r>
              <a:rPr lang="en-GB" u="sng" dirty="0" smtClean="0">
                <a:uFill>
                  <a:solidFill>
                    <a:srgbClr val="FF00FF"/>
                  </a:solidFill>
                </a:uFill>
              </a:rPr>
              <a:t>Analyse/explain the impact of this point or find </a:t>
            </a:r>
            <a:r>
              <a:rPr lang="en-GB" u="sng" dirty="0">
                <a:uFill>
                  <a:solidFill>
                    <a:srgbClr val="FF00FF"/>
                  </a:solidFill>
                </a:uFill>
              </a:rPr>
              <a:t>and quote evidence from the case study if applicable (AO2</a:t>
            </a:r>
            <a:r>
              <a:rPr lang="en-GB" u="sng" dirty="0" smtClean="0">
                <a:uFill>
                  <a:solidFill>
                    <a:srgbClr val="FF00FF"/>
                  </a:solidFill>
                </a:uFill>
              </a:rPr>
              <a:t>)</a:t>
            </a:r>
          </a:p>
          <a:p>
            <a:pPr lvl="0"/>
            <a:endParaRPr lang="en-GB" u="sng" dirty="0">
              <a:uFill>
                <a:solidFill>
                  <a:srgbClr val="FF00FF"/>
                </a:solidFill>
              </a:uFill>
            </a:endParaRPr>
          </a:p>
          <a:p>
            <a:pPr lvl="0"/>
            <a:r>
              <a:rPr lang="en-GB" u="sng" dirty="0" smtClean="0">
                <a:uFill>
                  <a:solidFill>
                    <a:srgbClr val="00B050"/>
                  </a:solidFill>
                </a:uFill>
              </a:rPr>
              <a:t>Analyse the impact of this point on the business or analyse </a:t>
            </a:r>
            <a:r>
              <a:rPr lang="en-GB" u="sng" dirty="0">
                <a:uFill>
                  <a:solidFill>
                    <a:srgbClr val="00B050"/>
                  </a:solidFill>
                </a:uFill>
              </a:rPr>
              <a:t>your answer in context to the evidence, explaining the impact it will have on the business (AO3</a:t>
            </a:r>
            <a:r>
              <a:rPr lang="en-GB" u="sng" dirty="0" smtClean="0">
                <a:uFill>
                  <a:solidFill>
                    <a:srgbClr val="00B050"/>
                  </a:solidFill>
                </a:uFill>
              </a:rPr>
              <a:t>)</a:t>
            </a:r>
          </a:p>
          <a:p>
            <a:pPr lvl="0"/>
            <a:endParaRPr lang="en-GB" dirty="0"/>
          </a:p>
          <a:p>
            <a:pPr lvl="0"/>
            <a:r>
              <a:rPr lang="en-GB" dirty="0"/>
              <a:t>Repeat this for the second paragraph, dependent on the question</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100" dirty="0"/>
              <a:t>Analyse one benefit and one problem of using JIT stock management. (9 marks</a:t>
            </a:r>
            <a:r>
              <a:rPr lang="en-GB" sz="3100" dirty="0" smtClean="0"/>
              <a:t>)</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We start by explaining what JIT stock management is:</a:t>
            </a:r>
            <a:endParaRPr lang="en-GB" dirty="0"/>
          </a:p>
        </p:txBody>
      </p:sp>
      <p:sp>
        <p:nvSpPr>
          <p:cNvPr id="3" name="Content Placeholder 2"/>
          <p:cNvSpPr>
            <a:spLocks noGrp="1"/>
          </p:cNvSpPr>
          <p:nvPr>
            <p:ph idx="1"/>
          </p:nvPr>
        </p:nvSpPr>
        <p:spPr/>
        <p:txBody>
          <a:bodyPr/>
          <a:lstStyle/>
          <a:p>
            <a:pPr lvl="0"/>
            <a:endParaRPr lang="en-GB" dirty="0" smtClean="0"/>
          </a:p>
          <a:p>
            <a:pPr lvl="0"/>
            <a:r>
              <a:rPr lang="en-GB" u="sng" dirty="0" smtClean="0">
                <a:uFill>
                  <a:solidFill>
                    <a:srgbClr val="FFFF00"/>
                  </a:solidFill>
                </a:uFill>
              </a:rPr>
              <a:t>JIT </a:t>
            </a:r>
            <a:r>
              <a:rPr lang="en-GB" u="sng" dirty="0">
                <a:uFill>
                  <a:solidFill>
                    <a:srgbClr val="FFFF00"/>
                  </a:solidFill>
                </a:uFill>
              </a:rPr>
              <a:t>stock management is a concept that means ordering stock only as and when it is </a:t>
            </a:r>
            <a:r>
              <a:rPr lang="en-GB" u="sng" dirty="0" smtClean="0">
                <a:uFill>
                  <a:solidFill>
                    <a:srgbClr val="FFFF00"/>
                  </a:solidFill>
                </a:uFill>
              </a:rPr>
              <a:t>needed (AO1)</a:t>
            </a:r>
            <a:endParaRPr lang="en-GB" u="sng" dirty="0">
              <a:uFill>
                <a:solidFill>
                  <a:srgbClr val="FFFF00"/>
                </a:solidFill>
              </a:uFill>
            </a:endParaRP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We now give our first advantage of using JIT:</a:t>
            </a:r>
            <a:endParaRPr lang="en-GB" dirty="0"/>
          </a:p>
        </p:txBody>
      </p:sp>
      <p:sp>
        <p:nvSpPr>
          <p:cNvPr id="3" name="Content Placeholder 2"/>
          <p:cNvSpPr>
            <a:spLocks noGrp="1"/>
          </p:cNvSpPr>
          <p:nvPr>
            <p:ph idx="1"/>
          </p:nvPr>
        </p:nvSpPr>
        <p:spPr/>
        <p:txBody>
          <a:bodyPr/>
          <a:lstStyle/>
          <a:p>
            <a:pPr lvl="0"/>
            <a:endParaRPr lang="en-GB" dirty="0" smtClean="0"/>
          </a:p>
          <a:p>
            <a:pPr lvl="0"/>
            <a:r>
              <a:rPr lang="en-GB" u="sng" dirty="0" smtClean="0">
                <a:uFill>
                  <a:solidFill>
                    <a:srgbClr val="FFFF00"/>
                  </a:solidFill>
                </a:uFill>
              </a:rPr>
              <a:t>A </a:t>
            </a:r>
            <a:r>
              <a:rPr lang="en-GB" u="sng" dirty="0">
                <a:uFill>
                  <a:solidFill>
                    <a:srgbClr val="FFFF00"/>
                  </a:solidFill>
                </a:uFill>
              </a:rPr>
              <a:t>benefit of using this particular method is that it reduces </a:t>
            </a:r>
            <a:r>
              <a:rPr lang="en-GB" u="sng" dirty="0" smtClean="0">
                <a:uFill>
                  <a:solidFill>
                    <a:srgbClr val="FFFF00"/>
                  </a:solidFill>
                </a:uFill>
              </a:rPr>
              <a:t>costs (AO1)</a:t>
            </a:r>
            <a:endParaRPr lang="en-GB" u="sng" dirty="0">
              <a:uFill>
                <a:solidFill>
                  <a:srgbClr val="FFFF00"/>
                </a:solidFill>
              </a:uFill>
            </a:endParaRP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We now apply why this is an advantage:</a:t>
            </a:r>
            <a:endParaRPr lang="en-GB" dirty="0"/>
          </a:p>
        </p:txBody>
      </p:sp>
      <p:sp>
        <p:nvSpPr>
          <p:cNvPr id="3" name="Content Placeholder 2"/>
          <p:cNvSpPr>
            <a:spLocks noGrp="1"/>
          </p:cNvSpPr>
          <p:nvPr>
            <p:ph idx="1"/>
          </p:nvPr>
        </p:nvSpPr>
        <p:spPr/>
        <p:txBody>
          <a:bodyPr/>
          <a:lstStyle/>
          <a:p>
            <a:endParaRPr lang="en-GB" dirty="0" smtClean="0"/>
          </a:p>
          <a:p>
            <a:r>
              <a:rPr lang="en-GB" u="sng" dirty="0" smtClean="0">
                <a:uFill>
                  <a:solidFill>
                    <a:srgbClr val="FF00FF"/>
                  </a:solidFill>
                </a:uFill>
              </a:rPr>
              <a:t>This </a:t>
            </a:r>
            <a:r>
              <a:rPr lang="en-GB" u="sng" dirty="0">
                <a:uFill>
                  <a:solidFill>
                    <a:srgbClr val="FF00FF"/>
                  </a:solidFill>
                </a:uFill>
              </a:rPr>
              <a:t>is because a business won’t have to spend money on storing stock that is not being used. This is because the supplier will have it until it is </a:t>
            </a:r>
            <a:r>
              <a:rPr lang="en-GB" u="sng" dirty="0" smtClean="0">
                <a:uFill>
                  <a:solidFill>
                    <a:srgbClr val="FF00FF"/>
                  </a:solidFill>
                </a:uFill>
              </a:rPr>
              <a:t>ordered (AO2)</a:t>
            </a:r>
            <a:endParaRPr lang="en-GB" u="sng" dirty="0">
              <a:uFill>
                <a:solidFill>
                  <a:srgbClr val="FF00FF"/>
                </a:solidFill>
              </a:u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We now analyse the impact of this point to a business:</a:t>
            </a:r>
            <a:endParaRPr lang="en-GB" dirty="0"/>
          </a:p>
        </p:txBody>
      </p:sp>
      <p:sp>
        <p:nvSpPr>
          <p:cNvPr id="3" name="Content Placeholder 2"/>
          <p:cNvSpPr>
            <a:spLocks noGrp="1"/>
          </p:cNvSpPr>
          <p:nvPr>
            <p:ph idx="1"/>
          </p:nvPr>
        </p:nvSpPr>
        <p:spPr/>
        <p:txBody>
          <a:bodyPr/>
          <a:lstStyle/>
          <a:p>
            <a:pPr lvl="0"/>
            <a:endParaRPr lang="en-GB" dirty="0" smtClean="0"/>
          </a:p>
          <a:p>
            <a:pPr lvl="0"/>
            <a:r>
              <a:rPr lang="en-GB" u="sng" dirty="0" smtClean="0">
                <a:uFill>
                  <a:solidFill>
                    <a:srgbClr val="00B050"/>
                  </a:solidFill>
                </a:uFill>
              </a:rPr>
              <a:t>This </a:t>
            </a:r>
            <a:r>
              <a:rPr lang="en-GB" u="sng" dirty="0">
                <a:uFill>
                  <a:solidFill>
                    <a:srgbClr val="00B050"/>
                  </a:solidFill>
                </a:uFill>
              </a:rPr>
              <a:t>therefore, reduces wastage and could mean a business is able to lower its costs and become more competitive</a:t>
            </a:r>
            <a:r>
              <a:rPr lang="en-GB" u="sng" dirty="0" smtClean="0">
                <a:uFill>
                  <a:solidFill>
                    <a:srgbClr val="00B050"/>
                  </a:solidFill>
                </a:uFill>
              </a:rPr>
              <a:t>. (AO3)</a:t>
            </a:r>
            <a:endParaRPr lang="en-GB" u="sng" dirty="0">
              <a:uFill>
                <a:solidFill>
                  <a:srgbClr val="00B050"/>
                </a:solidFill>
              </a:uFill>
            </a:endParaRP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1341</Words>
  <Application>Microsoft Office PowerPoint</Application>
  <PresentationFormat>On-screen Show (4:3)</PresentationFormat>
  <Paragraphs>123</Paragraphs>
  <Slides>32</Slides>
  <Notes>7</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Year 12 Business Studies</vt:lpstr>
      <vt:lpstr>Learning Objectives</vt:lpstr>
      <vt:lpstr>Starter Activity</vt:lpstr>
      <vt:lpstr>9 mark structure</vt:lpstr>
      <vt:lpstr>Analyse one benefit and one problem of using JIT stock management. (9 marks)</vt:lpstr>
      <vt:lpstr>We start by explaining what JIT stock management is:</vt:lpstr>
      <vt:lpstr>We now give our first advantage of using JIT:</vt:lpstr>
      <vt:lpstr>We now apply why this is an advantage:</vt:lpstr>
      <vt:lpstr>We now analyse the impact of this point to a business:</vt:lpstr>
      <vt:lpstr>So the first half of your answer looks like:</vt:lpstr>
      <vt:lpstr>Your turn</vt:lpstr>
      <vt:lpstr>Analyse two possible economies of scale that might occur in a national newspaper publisher. (9 marks)</vt:lpstr>
      <vt:lpstr>Slide 13</vt:lpstr>
      <vt:lpstr>Your turn</vt:lpstr>
      <vt:lpstr>Applying to a case study</vt:lpstr>
      <vt:lpstr>AO1: Define the concept</vt:lpstr>
      <vt:lpstr>AO1: State the first advantage</vt:lpstr>
      <vt:lpstr>AO2: Apply to the case study</vt:lpstr>
      <vt:lpstr>AO3: Analyse what this means</vt:lpstr>
      <vt:lpstr>AO3: Explain the impact of this to the business</vt:lpstr>
      <vt:lpstr>Slide 21</vt:lpstr>
      <vt:lpstr>Your turn</vt:lpstr>
      <vt:lpstr>Assessment objective 4</vt:lpstr>
      <vt:lpstr>Example:</vt:lpstr>
      <vt:lpstr>Evaluation:</vt:lpstr>
      <vt:lpstr>Slide 26</vt:lpstr>
      <vt:lpstr>Considering:</vt:lpstr>
      <vt:lpstr>I believe that the best option is:</vt:lpstr>
      <vt:lpstr>I believe this is a better option because:</vt:lpstr>
      <vt:lpstr>However, to what extent my decision is valid, depends upon:</vt:lpstr>
      <vt:lpstr>Slide 31</vt:lpstr>
      <vt:lpstr>Plenary: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12 Business Studies</dc:title>
  <dc:creator>user</dc:creator>
  <cp:lastModifiedBy>user</cp:lastModifiedBy>
  <cp:revision>25</cp:revision>
  <dcterms:created xsi:type="dcterms:W3CDTF">2017-05-13T10:40:04Z</dcterms:created>
  <dcterms:modified xsi:type="dcterms:W3CDTF">2017-05-14T16:32:08Z</dcterms:modified>
</cp:coreProperties>
</file>