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028" y="-7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BEF35A-D11A-426E-AE4A-E30EA8EB2346}" type="datetimeFigureOut">
              <a:rPr lang="en-US" smtClean="0"/>
              <a:t>10/15/2016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EF35A-D11A-426E-AE4A-E30EA8EB2346}" type="datetimeFigureOut">
              <a:rPr lang="en-US" smtClean="0"/>
              <a:t>10/15/2016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EF35A-D11A-426E-AE4A-E30EA8EB2346}" type="datetimeFigureOut">
              <a:rPr lang="en-US" smtClean="0"/>
              <a:t>10/15/2016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EF35A-D11A-426E-AE4A-E30EA8EB2346}" type="datetimeFigureOut">
              <a:rPr lang="en-US" smtClean="0"/>
              <a:t>10/15/2016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EF35A-D11A-426E-AE4A-E30EA8EB2346}" type="datetimeFigureOut">
              <a:rPr lang="en-US" smtClean="0"/>
              <a:t>10/15/2016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BEF35A-D11A-426E-AE4A-E30EA8EB2346}" type="datetimeFigureOut">
              <a:rPr lang="en-US" smtClean="0"/>
              <a:t>10/15/2016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BEF35A-D11A-426E-AE4A-E30EA8EB2346}" type="datetimeFigureOut">
              <a:rPr lang="en-US" smtClean="0"/>
              <a:t>10/15/2016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BEF35A-D11A-426E-AE4A-E30EA8EB2346}" type="datetimeFigureOut">
              <a:rPr lang="en-US" smtClean="0"/>
              <a:t>10/15/2016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EF35A-D11A-426E-AE4A-E30EA8EB2346}" type="datetimeFigureOut">
              <a:rPr lang="en-US" smtClean="0"/>
              <a:t>10/15/2016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EF35A-D11A-426E-AE4A-E30EA8EB2346}" type="datetimeFigureOut">
              <a:rPr lang="en-US" smtClean="0"/>
              <a:t>10/15/2016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EF35A-D11A-426E-AE4A-E30EA8EB2346}" type="datetimeFigureOut">
              <a:rPr lang="en-US" smtClean="0"/>
              <a:t>10/15/2016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3C2A99-6CD6-4E9F-B6BF-4CC6E149786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EF35A-D11A-426E-AE4A-E30EA8EB2346}" type="datetimeFigureOut">
              <a:rPr lang="en-US" smtClean="0"/>
              <a:t>10/15/2016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C2A99-6CD6-4E9F-B6BF-4CC6E149786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Answer Technique</a:t>
            </a:r>
            <a:endParaRPr lang="en-GB" dirty="0"/>
          </a:p>
        </p:txBody>
      </p:sp>
      <p:sp>
        <p:nvSpPr>
          <p:cNvPr id="3" name="Subtitle 2"/>
          <p:cNvSpPr>
            <a:spLocks noGrp="1"/>
          </p:cNvSpPr>
          <p:nvPr>
            <p:ph type="subTitle" idx="1"/>
          </p:nvPr>
        </p:nvSpPr>
        <p:spPr/>
        <p:txBody>
          <a:bodyPr/>
          <a:lstStyle/>
          <a:p>
            <a:r>
              <a:rPr lang="en-GB" dirty="0" smtClean="0"/>
              <a:t>Structuring your answers </a:t>
            </a:r>
          </a:p>
          <a:p>
            <a:r>
              <a:rPr lang="en-GB" dirty="0" smtClean="0"/>
              <a:t>to achieve full marks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mark structure</a:t>
            </a:r>
            <a:endParaRPr lang="en-GB" dirty="0"/>
          </a:p>
        </p:txBody>
      </p:sp>
      <p:sp>
        <p:nvSpPr>
          <p:cNvPr id="3" name="Content Placeholder 2"/>
          <p:cNvSpPr>
            <a:spLocks noGrp="1"/>
          </p:cNvSpPr>
          <p:nvPr>
            <p:ph idx="1"/>
          </p:nvPr>
        </p:nvSpPr>
        <p:spPr/>
        <p:txBody>
          <a:bodyPr>
            <a:normAutofit fontScale="70000" lnSpcReduction="20000"/>
          </a:bodyPr>
          <a:lstStyle/>
          <a:p>
            <a:r>
              <a:rPr lang="en-GB" dirty="0"/>
              <a:t>A 9 mark question is different. Although it is similar to a 6 mark question, it will usually ask you to analyse 2 different points and these could both be advantages or disadvantages or a mixture of both. It will also usually ask you to refer to a case study text so be ready to analyse and apply your knowledge.</a:t>
            </a:r>
          </a:p>
          <a:p>
            <a:endParaRPr lang="en-GB" dirty="0"/>
          </a:p>
          <a:p>
            <a:pPr lvl="0"/>
            <a:r>
              <a:rPr lang="en-GB" dirty="0"/>
              <a:t>Make your first point/state your theory (AO1)</a:t>
            </a:r>
          </a:p>
          <a:p>
            <a:pPr lvl="0"/>
            <a:r>
              <a:rPr lang="en-GB" dirty="0"/>
              <a:t>Find and quote evidence from the case study if applicable (AO2)</a:t>
            </a:r>
          </a:p>
          <a:p>
            <a:pPr lvl="0"/>
            <a:r>
              <a:rPr lang="en-GB" dirty="0"/>
              <a:t>Analyse your answer in context to the evidence, explaining the impact it will have on the business (AO3)</a:t>
            </a:r>
          </a:p>
          <a:p>
            <a:pPr lvl="0"/>
            <a:r>
              <a:rPr lang="en-GB" dirty="0"/>
              <a:t>Repeat this for the second paragraph, dependent on the question</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6250" t="27858" r="42410" b="42857"/>
          <a:stretch>
            <a:fillRect/>
          </a:stretch>
        </p:blipFill>
        <p:spPr bwMode="auto">
          <a:xfrm>
            <a:off x="55724" y="357166"/>
            <a:ext cx="9016870" cy="485778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Analyse the advantages and disadvantages of using patents within the research and development of innovation for Dyson. (9 marks)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en-GB" dirty="0" smtClean="0"/>
              <a:t>We start by explaining what a patent is.</a:t>
            </a:r>
            <a:endParaRPr lang="en-GB" dirty="0"/>
          </a:p>
          <a:p>
            <a:endParaRPr lang="en-GB" dirty="0" smtClean="0"/>
          </a:p>
          <a:p>
            <a:r>
              <a:rPr lang="en-GB" u="sng" dirty="0" smtClean="0">
                <a:uFill>
                  <a:solidFill>
                    <a:srgbClr val="FFFF00"/>
                  </a:solidFill>
                </a:uFill>
              </a:rPr>
              <a:t>AO1: A patent is a legal document giving a business the right to be the only user or producer of a newly invented product or process.</a:t>
            </a:r>
            <a:endParaRPr lang="en-GB" u="sng" dirty="0">
              <a:uFill>
                <a:solidFill>
                  <a:srgbClr val="FFFF00"/>
                </a:solidFill>
              </a:u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en-GB" dirty="0" smtClean="0"/>
              <a:t>AO2 - We now need to identify and apply the advantages of using patents to Dyson. We need to use evidence from the case study to support our answer.</a:t>
            </a:r>
            <a:endParaRPr lang="en-GB" dirty="0"/>
          </a:p>
          <a:p>
            <a:endParaRPr lang="en-GB" dirty="0" smtClean="0"/>
          </a:p>
          <a:p>
            <a:r>
              <a:rPr lang="en-GB" u="sng" dirty="0" smtClean="0">
                <a:uFill>
                  <a:solidFill>
                    <a:srgbClr val="FF00FF"/>
                  </a:solidFill>
                </a:uFill>
              </a:rPr>
              <a:t>AO2: The case study states that Hoover was found guilty of stealing ideas from Dyson. An advantage of a patent it that it gives you legal protection from other businesses stealing and then using your ideas.</a:t>
            </a:r>
            <a:endParaRPr lang="en-GB" u="sng" dirty="0">
              <a:uFill>
                <a:solidFill>
                  <a:srgbClr val="FF00FF"/>
                </a:solidFill>
              </a:u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en-GB" dirty="0" smtClean="0"/>
              <a:t>AO3 - We now need to analyse our point in relation to the question.</a:t>
            </a:r>
            <a:endParaRPr lang="en-GB" dirty="0"/>
          </a:p>
          <a:p>
            <a:endParaRPr lang="en-GB" dirty="0" smtClean="0"/>
          </a:p>
          <a:p>
            <a:r>
              <a:rPr lang="en-GB" u="sng" dirty="0" smtClean="0">
                <a:uFill>
                  <a:solidFill>
                    <a:srgbClr val="00B050"/>
                  </a:solidFill>
                </a:uFill>
              </a:rPr>
              <a:t>AO3: The benefit to Dyson of preventing other businesses from copying their ideas is that it gives them a competitive advantage, and a USP with their products. If they have market leading technology that cannot be copied, this will be appealing to consumers and also means they will be willing to pay more, which in turn leads to higher revenue for Dyson.</a:t>
            </a:r>
            <a:endParaRPr lang="en-GB" u="sng" dirty="0">
              <a:uFill>
                <a:solidFill>
                  <a:srgbClr val="00B050"/>
                </a:solidFill>
              </a:u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715148"/>
          </a:xfrm>
        </p:spPr>
        <p:txBody>
          <a:bodyPr>
            <a:normAutofit fontScale="92500"/>
          </a:bodyPr>
          <a:lstStyle/>
          <a:p>
            <a:r>
              <a:rPr lang="en-GB" u="sng" dirty="0" smtClean="0">
                <a:uFill>
                  <a:solidFill>
                    <a:srgbClr val="FFFF00"/>
                  </a:solidFill>
                </a:uFill>
              </a:rPr>
              <a:t>AO1: A patent is a legal document giving a business the right to be the only user or producer of a newly invented product or process.</a:t>
            </a:r>
          </a:p>
          <a:p>
            <a:r>
              <a:rPr lang="en-GB" u="sng" dirty="0" smtClean="0">
                <a:uFill>
                  <a:solidFill>
                    <a:srgbClr val="FF00FF"/>
                  </a:solidFill>
                </a:uFill>
              </a:rPr>
              <a:t>AO2: The case study states that Hoover was found guilty of stealing ideas from Dyson. An advantage of a patent it that it gives you legal protection from other businesses stealing and then using your ideas.</a:t>
            </a:r>
          </a:p>
          <a:p>
            <a:r>
              <a:rPr lang="en-GB" u="sng" dirty="0" smtClean="0">
                <a:uFill>
                  <a:solidFill>
                    <a:srgbClr val="00B050"/>
                  </a:solidFill>
                </a:uFill>
              </a:rPr>
              <a:t>AO3: The benefit to Dyson of preventing other businesses from copying their ideas is that it gives them a competitive advantage, and a USP with their products. If they have market leading technology that cannot be copied, this will be appealing to consumers and also means they will be willing to pay more, which in turn leads to higher revenue for Dyson.</a:t>
            </a:r>
          </a:p>
          <a:p>
            <a:endParaRPr lang="en-GB" u="sng" dirty="0" smtClean="0">
              <a:uFill>
                <a:solidFill>
                  <a:srgbClr val="FF00FF"/>
                </a:solidFill>
              </a:uFill>
            </a:endParaRP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You need to now answer the second half of the question.</a:t>
            </a:r>
          </a:p>
          <a:p>
            <a:endParaRPr lang="en-GB" dirty="0"/>
          </a:p>
          <a:p>
            <a:r>
              <a:rPr lang="en-GB" dirty="0" smtClean="0"/>
              <a:t>Start your answer by explaining a disadvantage of using patents and then link it to Dyson, using evidence from the case study.</a:t>
            </a:r>
          </a:p>
          <a:p>
            <a:endParaRPr lang="en-GB" dirty="0"/>
          </a:p>
          <a:p>
            <a:r>
              <a:rPr lang="en-GB" dirty="0" smtClean="0"/>
              <a:t>When you have finished your answers, highlight in yellow to show knowledge (AO1), pink to show application (AO2) and green (AO3) to show analysis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16 and 20 mark structure</a:t>
            </a:r>
            <a:endParaRPr lang="en-GB" dirty="0"/>
          </a:p>
        </p:txBody>
      </p:sp>
      <p:sp>
        <p:nvSpPr>
          <p:cNvPr id="3" name="Content Placeholder 2"/>
          <p:cNvSpPr>
            <a:spLocks noGrp="1"/>
          </p:cNvSpPr>
          <p:nvPr>
            <p:ph idx="1"/>
          </p:nvPr>
        </p:nvSpPr>
        <p:spPr/>
        <p:txBody>
          <a:bodyPr>
            <a:normAutofit lnSpcReduction="10000"/>
          </a:bodyPr>
          <a:lstStyle/>
          <a:p>
            <a:r>
              <a:rPr lang="en-GB" dirty="0"/>
              <a:t>A 16 mark question and a 20 mark question are quite similar to each other, with a 20 mark question requiring more analysis and evaluation.</a:t>
            </a:r>
          </a:p>
          <a:p>
            <a:endParaRPr lang="en-GB" dirty="0"/>
          </a:p>
          <a:p>
            <a:r>
              <a:rPr lang="en-GB" dirty="0"/>
              <a:t>Both if these questions will usually ask you to decide on the best option between two arguments and come to a decision on which one is best.</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Evaluate whether Dyson should continue to use patents to protect its innovation through research and development. (16 marks)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mark structure</a:t>
            </a:r>
            <a:endParaRPr lang="en-GB" dirty="0"/>
          </a:p>
        </p:txBody>
      </p:sp>
      <p:sp>
        <p:nvSpPr>
          <p:cNvPr id="3" name="Content Placeholder 2"/>
          <p:cNvSpPr>
            <a:spLocks noGrp="1"/>
          </p:cNvSpPr>
          <p:nvPr>
            <p:ph idx="1"/>
          </p:nvPr>
        </p:nvSpPr>
        <p:spPr/>
        <p:txBody>
          <a:bodyPr/>
          <a:lstStyle/>
          <a:p>
            <a:pPr lvl="0"/>
            <a:r>
              <a:rPr lang="en-GB" dirty="0"/>
              <a:t>Make a point or state an answer and explain the theory in the question (AO1)</a:t>
            </a:r>
          </a:p>
          <a:p>
            <a:pPr lvl="0"/>
            <a:r>
              <a:rPr lang="en-GB" dirty="0"/>
              <a:t>Apply with evidence to the case study or use an example OR expand on your first point (AO2)</a:t>
            </a:r>
          </a:p>
          <a:p>
            <a:pPr lvl="0"/>
            <a:r>
              <a:rPr lang="en-GB" dirty="0"/>
              <a:t>Explain/analyse your answer (AO3)</a:t>
            </a:r>
          </a:p>
          <a:p>
            <a:pPr>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6250" t="27858" r="42410" b="42857"/>
          <a:stretch>
            <a:fillRect/>
          </a:stretch>
        </p:blipFill>
        <p:spPr bwMode="auto">
          <a:xfrm>
            <a:off x="55724" y="357166"/>
            <a:ext cx="9016870" cy="485778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txBody>
          <a:bodyPr>
            <a:normAutofit fontScale="85000" lnSpcReduction="20000"/>
          </a:bodyPr>
          <a:lstStyle/>
          <a:p>
            <a:r>
              <a:rPr lang="en-GB" dirty="0" smtClean="0">
                <a:uFill>
                  <a:solidFill>
                    <a:srgbClr val="FFFF00"/>
                  </a:solidFill>
                </a:uFill>
              </a:rPr>
              <a:t>You will already have completed the 9 mark outline earlier in the question, but this final evaluative paragraph requires you to form a judgement.</a:t>
            </a:r>
            <a:endParaRPr lang="en-GB" dirty="0" smtClean="0">
              <a:uFill>
                <a:solidFill>
                  <a:srgbClr val="00B050"/>
                </a:solidFill>
              </a:uFill>
            </a:endParaRPr>
          </a:p>
          <a:p>
            <a:endParaRPr lang="en-GB" u="sng" dirty="0" smtClean="0">
              <a:uFill>
                <a:solidFill>
                  <a:srgbClr val="FF00FF"/>
                </a:solidFill>
              </a:uFill>
            </a:endParaRPr>
          </a:p>
          <a:p>
            <a:pPr lvl="0"/>
            <a:r>
              <a:rPr lang="en-GB" b="1" dirty="0"/>
              <a:t>Considering (enter point) is an important issue facing the business</a:t>
            </a:r>
            <a:r>
              <a:rPr lang="en-GB" dirty="0"/>
              <a:t> (AO2/AO4 – Here you identify one of the key themes running through the case study. You then choose which of your options is the best argument considering this theme. This demonstrates that you are making a decision based on available evidence.)</a:t>
            </a:r>
          </a:p>
          <a:p>
            <a:pPr lvl="0"/>
            <a:r>
              <a:rPr lang="en-GB" b="1" dirty="0"/>
              <a:t>I believe (state most valid point from above 2 paragraphs) is the best option/argument</a:t>
            </a:r>
            <a:endParaRPr lang="en-GB" dirty="0"/>
          </a:p>
          <a:p>
            <a:pPr lvl="0"/>
            <a:r>
              <a:rPr lang="en-GB" dirty="0"/>
              <a:t>Explain why you have not chosen your other argument (AO4) – Here you are stating the main disadvantage with the option you haven’t chosen</a:t>
            </a:r>
          </a:p>
          <a:p>
            <a:pPr lvl="0"/>
            <a:r>
              <a:rPr lang="en-GB" dirty="0"/>
              <a:t>However, to what extent my decision is valid, depends upon (explain the main problem or issue associated with your chosen option) (AO3/AO4)</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txBody>
          <a:bodyPr>
            <a:normAutofit fontScale="92500" lnSpcReduction="10000"/>
          </a:bodyPr>
          <a:lstStyle/>
          <a:p>
            <a:r>
              <a:rPr lang="en-GB" b="1" dirty="0" smtClean="0"/>
              <a:t>Considering </a:t>
            </a:r>
            <a:r>
              <a:rPr lang="en-GB" b="1" dirty="0"/>
              <a:t>(enter point) is an important issue facing the business</a:t>
            </a:r>
            <a:r>
              <a:rPr lang="en-GB" dirty="0"/>
              <a:t> (AO2/AO4 – Here you identify one of the key themes running through the case study. You then choose which of your options is the best argument considering this theme. This demonstrates that you are making a decision based on available evidence</a:t>
            </a:r>
            <a:r>
              <a:rPr lang="en-GB" dirty="0" smtClean="0"/>
              <a:t>.) </a:t>
            </a:r>
            <a:r>
              <a:rPr lang="en-GB" b="1" dirty="0" smtClean="0"/>
              <a:t>I believe (state most valid point from above 2 paragraphs) is the best option/argument</a:t>
            </a:r>
            <a:endParaRPr lang="en-GB" b="1" dirty="0"/>
          </a:p>
          <a:p>
            <a:endParaRPr lang="en-GB" b="1" dirty="0"/>
          </a:p>
          <a:p>
            <a:pPr lvl="0">
              <a:buNone/>
            </a:pPr>
            <a:r>
              <a:rPr lang="en-GB" dirty="0" smtClean="0"/>
              <a:t>	Considering Dyson is in a </a:t>
            </a:r>
            <a:r>
              <a:rPr lang="en-GB" u="sng" dirty="0" smtClean="0">
                <a:uFill>
                  <a:solidFill>
                    <a:srgbClr val="FF00FF"/>
                  </a:solidFill>
                </a:uFill>
              </a:rPr>
              <a:t>highly competitive market that relies on constant innovation in order to stay ahead of its rivals</a:t>
            </a:r>
            <a:r>
              <a:rPr lang="en-GB" dirty="0" smtClean="0"/>
              <a:t>, </a:t>
            </a:r>
            <a:r>
              <a:rPr lang="en-GB" u="sng" dirty="0" smtClean="0">
                <a:uFill>
                  <a:solidFill>
                    <a:srgbClr val="0070C0"/>
                  </a:solidFill>
                </a:uFill>
              </a:rPr>
              <a:t>I believe that they should continue to use patents as part of their research and development programme.</a:t>
            </a:r>
            <a:endParaRPr lang="en-GB" u="sng" dirty="0">
              <a:uFill>
                <a:solidFill>
                  <a:srgbClr val="0070C0"/>
                </a:solidFill>
              </a:u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txBody>
          <a:bodyPr>
            <a:normAutofit fontScale="77500" lnSpcReduction="20000"/>
          </a:bodyPr>
          <a:lstStyle/>
          <a:p>
            <a:pPr lvl="0"/>
            <a:r>
              <a:rPr lang="en-GB" dirty="0" smtClean="0"/>
              <a:t>Explain </a:t>
            </a:r>
            <a:r>
              <a:rPr lang="en-GB" dirty="0"/>
              <a:t>why you have not chosen your other argument (AO4) – Here you are stating the main disadvantage with the option you haven’t chosen</a:t>
            </a:r>
          </a:p>
          <a:p>
            <a:pPr lvl="0"/>
            <a:r>
              <a:rPr lang="en-GB" dirty="0"/>
              <a:t>However, to what extent my decision is valid, depends upon (explain the main problem or issue associated with your chosen option) (AO3/AO4)</a:t>
            </a:r>
          </a:p>
          <a:p>
            <a:endParaRPr lang="en-GB" dirty="0" smtClean="0"/>
          </a:p>
          <a:p>
            <a:r>
              <a:rPr lang="en-GB" dirty="0" smtClean="0"/>
              <a:t>I believe it is better for them to use patents, because </a:t>
            </a:r>
            <a:r>
              <a:rPr lang="en-GB" u="sng" dirty="0" smtClean="0">
                <a:uFill>
                  <a:solidFill>
                    <a:srgbClr val="FF00FF"/>
                  </a:solidFill>
                </a:uFill>
              </a:rPr>
              <a:t>even though they lost a court battle to </a:t>
            </a:r>
            <a:r>
              <a:rPr lang="en-GB" u="sng" dirty="0" err="1" smtClean="0">
                <a:uFill>
                  <a:solidFill>
                    <a:srgbClr val="FF00FF"/>
                  </a:solidFill>
                </a:uFill>
              </a:rPr>
              <a:t>Vax</a:t>
            </a:r>
            <a:r>
              <a:rPr lang="en-GB" u="sng" dirty="0" smtClean="0">
                <a:uFill>
                  <a:solidFill>
                    <a:srgbClr val="FF00FF"/>
                  </a:solidFill>
                </a:uFill>
              </a:rPr>
              <a:t> in 2011</a:t>
            </a:r>
            <a:r>
              <a:rPr lang="en-GB" dirty="0" smtClean="0"/>
              <a:t>, </a:t>
            </a:r>
            <a:r>
              <a:rPr lang="en-GB" u="sng" dirty="0" smtClean="0">
                <a:uFill>
                  <a:solidFill>
                    <a:srgbClr val="0070C0"/>
                  </a:solidFill>
                </a:uFill>
              </a:rPr>
              <a:t>the money they retained from not losing sales to Hoover would have far outweighed the money they had to spend on legal fees against </a:t>
            </a:r>
            <a:r>
              <a:rPr lang="en-GB" u="sng" dirty="0" err="1" smtClean="0">
                <a:uFill>
                  <a:solidFill>
                    <a:srgbClr val="0070C0"/>
                  </a:solidFill>
                </a:uFill>
              </a:rPr>
              <a:t>Vax</a:t>
            </a:r>
            <a:r>
              <a:rPr lang="en-GB" u="sng" dirty="0" smtClean="0">
                <a:uFill>
                  <a:solidFill>
                    <a:srgbClr val="0070C0"/>
                  </a:solidFill>
                </a:uFill>
              </a:rPr>
              <a:t>.</a:t>
            </a:r>
          </a:p>
          <a:p>
            <a:r>
              <a:rPr lang="en-GB" u="sng" dirty="0" smtClean="0">
                <a:uFill>
                  <a:solidFill>
                    <a:srgbClr val="0070C0"/>
                  </a:solidFill>
                </a:uFill>
              </a:rPr>
              <a:t>However, to what extent my decision is valid</a:t>
            </a:r>
            <a:r>
              <a:rPr lang="en-GB" dirty="0" smtClean="0"/>
              <a:t>, depends upon the </a:t>
            </a:r>
            <a:r>
              <a:rPr lang="en-GB" u="sng" dirty="0" smtClean="0">
                <a:uFill>
                  <a:solidFill>
                    <a:srgbClr val="FF00FF"/>
                  </a:solidFill>
                </a:uFill>
              </a:rPr>
              <a:t>“future protection of British design”. </a:t>
            </a:r>
            <a:r>
              <a:rPr lang="en-GB" u="sng" dirty="0" smtClean="0">
                <a:uFill>
                  <a:solidFill>
                    <a:srgbClr val="FFFF00"/>
                  </a:solidFill>
                </a:uFill>
              </a:rPr>
              <a:t>A patent only lasts for 20 years</a:t>
            </a:r>
            <a:r>
              <a:rPr lang="en-GB" dirty="0" smtClean="0"/>
              <a:t> </a:t>
            </a:r>
            <a:r>
              <a:rPr lang="en-GB" u="sng" dirty="0" smtClean="0">
                <a:uFill>
                  <a:solidFill>
                    <a:srgbClr val="0070C0"/>
                  </a:solidFill>
                </a:uFill>
              </a:rPr>
              <a:t>and if this does not change, Dyson might actually be better off spending money on continuing research and development to stay ahead of its rivals, rather than spending it in court protecting designs that will become obsolete within a few years anyway.</a:t>
            </a:r>
            <a:endParaRPr lang="en-GB" u="sng" dirty="0">
              <a:uFill>
                <a:solidFill>
                  <a:srgbClr val="0070C0"/>
                </a:solidFill>
              </a:u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500858"/>
          </a:xfrm>
        </p:spPr>
        <p:txBody>
          <a:bodyPr>
            <a:normAutofit fontScale="85000" lnSpcReduction="10000"/>
          </a:bodyPr>
          <a:lstStyle/>
          <a:p>
            <a:pPr lvl="0"/>
            <a:r>
              <a:rPr lang="en-GB" dirty="0" smtClean="0"/>
              <a:t>Considering Dyson is in a </a:t>
            </a:r>
            <a:r>
              <a:rPr lang="en-GB" u="sng" dirty="0" smtClean="0">
                <a:uFill>
                  <a:solidFill>
                    <a:srgbClr val="FF00FF"/>
                  </a:solidFill>
                </a:uFill>
              </a:rPr>
              <a:t>highly competitive market that relies on constant innovation in order to stay ahead of its rivals</a:t>
            </a:r>
            <a:r>
              <a:rPr lang="en-GB" dirty="0" smtClean="0"/>
              <a:t>, </a:t>
            </a:r>
            <a:r>
              <a:rPr lang="en-GB" u="sng" dirty="0" smtClean="0">
                <a:uFill>
                  <a:solidFill>
                    <a:srgbClr val="0070C0"/>
                  </a:solidFill>
                </a:uFill>
              </a:rPr>
              <a:t>I believe that they should continue to use patents as part of their research and development programme.</a:t>
            </a:r>
          </a:p>
          <a:p>
            <a:r>
              <a:rPr lang="en-GB" dirty="0" smtClean="0"/>
              <a:t>I believe it is better for them to use patents, because </a:t>
            </a:r>
            <a:r>
              <a:rPr lang="en-GB" u="sng" dirty="0" smtClean="0">
                <a:uFill>
                  <a:solidFill>
                    <a:srgbClr val="FF00FF"/>
                  </a:solidFill>
                </a:uFill>
              </a:rPr>
              <a:t>even though they lost a court battle to </a:t>
            </a:r>
            <a:r>
              <a:rPr lang="en-GB" u="sng" dirty="0" err="1" smtClean="0">
                <a:uFill>
                  <a:solidFill>
                    <a:srgbClr val="FF00FF"/>
                  </a:solidFill>
                </a:uFill>
              </a:rPr>
              <a:t>Vax</a:t>
            </a:r>
            <a:r>
              <a:rPr lang="en-GB" u="sng" dirty="0" smtClean="0">
                <a:uFill>
                  <a:solidFill>
                    <a:srgbClr val="FF00FF"/>
                  </a:solidFill>
                </a:uFill>
              </a:rPr>
              <a:t> in 2011</a:t>
            </a:r>
            <a:r>
              <a:rPr lang="en-GB" dirty="0" smtClean="0"/>
              <a:t>, </a:t>
            </a:r>
            <a:r>
              <a:rPr lang="en-GB" u="sng" dirty="0" smtClean="0">
                <a:uFill>
                  <a:solidFill>
                    <a:srgbClr val="0070C0"/>
                  </a:solidFill>
                </a:uFill>
              </a:rPr>
              <a:t>the money they retained from not losing sales to Hoover would have far outweighed the money they had to spend on legal fees against </a:t>
            </a:r>
            <a:r>
              <a:rPr lang="en-GB" u="sng" dirty="0" err="1" smtClean="0">
                <a:uFill>
                  <a:solidFill>
                    <a:srgbClr val="0070C0"/>
                  </a:solidFill>
                </a:uFill>
              </a:rPr>
              <a:t>Vax</a:t>
            </a:r>
            <a:r>
              <a:rPr lang="en-GB" u="sng" dirty="0" smtClean="0">
                <a:uFill>
                  <a:solidFill>
                    <a:srgbClr val="0070C0"/>
                  </a:solidFill>
                </a:uFill>
              </a:rPr>
              <a:t>.</a:t>
            </a:r>
          </a:p>
          <a:p>
            <a:r>
              <a:rPr lang="en-GB" u="sng" dirty="0" smtClean="0">
                <a:uFill>
                  <a:solidFill>
                    <a:srgbClr val="0070C0"/>
                  </a:solidFill>
                </a:uFill>
              </a:rPr>
              <a:t>However, to what extent my decision is valid</a:t>
            </a:r>
            <a:r>
              <a:rPr lang="en-GB" dirty="0" smtClean="0"/>
              <a:t>, depends upon the </a:t>
            </a:r>
            <a:r>
              <a:rPr lang="en-GB" u="sng" dirty="0" smtClean="0">
                <a:uFill>
                  <a:solidFill>
                    <a:srgbClr val="FF00FF"/>
                  </a:solidFill>
                </a:uFill>
              </a:rPr>
              <a:t>“future protection of British design”. </a:t>
            </a:r>
            <a:r>
              <a:rPr lang="en-GB" u="sng" dirty="0" smtClean="0">
                <a:uFill>
                  <a:solidFill>
                    <a:srgbClr val="FFFF00"/>
                  </a:solidFill>
                </a:uFill>
              </a:rPr>
              <a:t>A patent only lasts for 20 years</a:t>
            </a:r>
            <a:r>
              <a:rPr lang="en-GB" dirty="0" smtClean="0"/>
              <a:t> </a:t>
            </a:r>
            <a:r>
              <a:rPr lang="en-GB" u="sng" dirty="0" smtClean="0">
                <a:uFill>
                  <a:solidFill>
                    <a:srgbClr val="0070C0"/>
                  </a:solidFill>
                </a:uFill>
              </a:rPr>
              <a:t>and if this does not change, Dyson might actually be better off spending money on continuing research and development to stay ahead of its rivals, rather than spending it in court protecting designs that will become obsolete within a few years anyway.</a:t>
            </a:r>
          </a:p>
          <a:p>
            <a:pPr lvl="0"/>
            <a:endParaRPr lang="en-GB" u="sng" dirty="0" smtClean="0">
              <a:uFill>
                <a:solidFill>
                  <a:srgbClr val="0070C0"/>
                </a:solidFill>
              </a:uFill>
            </a:endParaRP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lstStyle/>
          <a:p>
            <a:r>
              <a:rPr lang="en-GB" dirty="0" smtClean="0"/>
              <a:t>Complete the 20 mark question on AstraZeneca.</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Analyse one advantage and one disadvantage of innovation. (6 marks)</a:t>
            </a:r>
          </a:p>
          <a:p>
            <a:endParaRPr lang="en-GB" dirty="0"/>
          </a:p>
          <a:p>
            <a:r>
              <a:rPr lang="en-GB" dirty="0" smtClean="0"/>
              <a:t>How would we structure this question?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GB" dirty="0" smtClean="0"/>
              <a:t>We start by explaining what innovation is.</a:t>
            </a:r>
          </a:p>
          <a:p>
            <a:endParaRPr lang="en-GB" dirty="0"/>
          </a:p>
          <a:p>
            <a:r>
              <a:rPr lang="en-GB" u="sng" dirty="0" smtClean="0">
                <a:uFill>
                  <a:solidFill>
                    <a:srgbClr val="FFFF00"/>
                  </a:solidFill>
                </a:uFill>
              </a:rPr>
              <a:t>AO1: Innovation is the successful exploitation of new ideas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GB" dirty="0" smtClean="0"/>
              <a:t>AO2: We now identify the advantages of innovation in relation to the question (</a:t>
            </a:r>
            <a:r>
              <a:rPr lang="en-GB" dirty="0" err="1" smtClean="0"/>
              <a:t>aplication</a:t>
            </a:r>
            <a:r>
              <a:rPr lang="en-GB" dirty="0" smtClean="0"/>
              <a:t>)</a:t>
            </a:r>
          </a:p>
          <a:p>
            <a:pPr lvl="1"/>
            <a:r>
              <a:rPr lang="en-GB" dirty="0" smtClean="0"/>
              <a:t>Improves quality</a:t>
            </a:r>
          </a:p>
          <a:p>
            <a:pPr lvl="1"/>
            <a:r>
              <a:rPr lang="en-GB" dirty="0" smtClean="0"/>
              <a:t>Increase market share</a:t>
            </a:r>
          </a:p>
          <a:p>
            <a:pPr lvl="1"/>
            <a:r>
              <a:rPr lang="en-GB" dirty="0" smtClean="0"/>
              <a:t>Increase product range</a:t>
            </a:r>
          </a:p>
          <a:p>
            <a:pPr lvl="1"/>
            <a:r>
              <a:rPr lang="en-GB" dirty="0" smtClean="0"/>
              <a:t>Increase value added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GB" dirty="0" smtClean="0"/>
              <a:t>So lets take the first point: Improves quality</a:t>
            </a:r>
          </a:p>
          <a:p>
            <a:endParaRPr lang="en-GB" dirty="0"/>
          </a:p>
          <a:p>
            <a:r>
              <a:rPr lang="en-GB" u="sng" dirty="0" smtClean="0">
                <a:uFill>
                  <a:solidFill>
                    <a:srgbClr val="FF00FF"/>
                  </a:solidFill>
                </a:uFill>
              </a:rPr>
              <a:t>AO2: An advantage of innovation is that it improves the quality of a business’s products or services.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GB" dirty="0" smtClean="0"/>
              <a:t>We now need to analyse our point in relation to the question.</a:t>
            </a:r>
          </a:p>
          <a:p>
            <a:endParaRPr lang="en-GB" u="sng" dirty="0">
              <a:uFill>
                <a:solidFill>
                  <a:srgbClr val="FF00FF"/>
                </a:solidFill>
              </a:uFill>
            </a:endParaRPr>
          </a:p>
          <a:p>
            <a:r>
              <a:rPr lang="en-GB" u="sng" dirty="0" smtClean="0">
                <a:uFill>
                  <a:solidFill>
                    <a:srgbClr val="00B050"/>
                  </a:solidFill>
                </a:uFill>
              </a:rPr>
              <a:t>AO3: The benefit to a business of improving the quality of its products or services is that it allows them to charge a higher price. Customers will be more willing to pay a higher price for a product they perceive to be of higher quality. This is turn leads to higher revenues for the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r>
              <a:rPr lang="en-GB" dirty="0" smtClean="0"/>
              <a:t>So the first half of our answer looks like this.</a:t>
            </a:r>
          </a:p>
          <a:p>
            <a:endParaRPr lang="en-GB" u="sng" dirty="0">
              <a:uFill>
                <a:solidFill>
                  <a:srgbClr val="FF00FF"/>
                </a:solidFill>
              </a:uFill>
            </a:endParaRPr>
          </a:p>
          <a:p>
            <a:r>
              <a:rPr lang="en-GB" u="sng" dirty="0" smtClean="0">
                <a:uFill>
                  <a:solidFill>
                    <a:srgbClr val="FFFF00"/>
                  </a:solidFill>
                </a:uFill>
              </a:rPr>
              <a:t>AO1: Innovation is the successful exploitation of new ideas.</a:t>
            </a:r>
          </a:p>
          <a:p>
            <a:r>
              <a:rPr lang="en-GB" u="sng" dirty="0" smtClean="0">
                <a:uFill>
                  <a:solidFill>
                    <a:srgbClr val="FF00FF"/>
                  </a:solidFill>
                </a:uFill>
              </a:rPr>
              <a:t>AO2: An advantage of innovation is that it improves the quality of a business’s products or services.</a:t>
            </a:r>
            <a:endParaRPr lang="en-GB" u="sng" dirty="0" smtClean="0">
              <a:uFill>
                <a:solidFill>
                  <a:srgbClr val="FFFF00"/>
                </a:solidFill>
              </a:uFill>
            </a:endParaRPr>
          </a:p>
          <a:p>
            <a:r>
              <a:rPr lang="en-GB" u="sng" dirty="0" smtClean="0">
                <a:uFill>
                  <a:solidFill>
                    <a:srgbClr val="00B050"/>
                  </a:solidFill>
                </a:uFill>
              </a:rPr>
              <a:t>AO3: The benefit to a business of improving the quality of its products or services is that it allows them to charge a higher price. Customers will be more willing to pay a higher price for a product they perceive to be of higher quality. This is turn leads to higher revenues for the business.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You need to now answer the second half of the question.</a:t>
            </a:r>
          </a:p>
          <a:p>
            <a:endParaRPr lang="en-GB" dirty="0"/>
          </a:p>
          <a:p>
            <a:r>
              <a:rPr lang="en-GB" dirty="0" smtClean="0"/>
              <a:t>Start your answer by stating that a disadvantage of innovation is UNCERTAINTY.</a:t>
            </a:r>
          </a:p>
          <a:p>
            <a:endParaRPr lang="en-GB" dirty="0"/>
          </a:p>
          <a:p>
            <a:r>
              <a:rPr lang="en-GB" dirty="0" smtClean="0"/>
              <a:t>When you have finished your answers, highlight in yellow to show knowledge (AO1), pink to show application (AO2) and green (AO3) to show analysis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1574</Words>
  <Application>Microsoft Office PowerPoint</Application>
  <PresentationFormat>On-screen Show (4:3)</PresentationFormat>
  <Paragraphs>88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Answer Technique</vt:lpstr>
      <vt:lpstr>6 mark structure</vt:lpstr>
      <vt:lpstr>Example</vt:lpstr>
      <vt:lpstr>Slide 4</vt:lpstr>
      <vt:lpstr>Slide 5</vt:lpstr>
      <vt:lpstr>Slide 6</vt:lpstr>
      <vt:lpstr>Slide 7</vt:lpstr>
      <vt:lpstr>Slide 8</vt:lpstr>
      <vt:lpstr>Your turn</vt:lpstr>
      <vt:lpstr>9 mark structure</vt:lpstr>
      <vt:lpstr>Slide 11</vt:lpstr>
      <vt:lpstr>Example</vt:lpstr>
      <vt:lpstr>Slide 13</vt:lpstr>
      <vt:lpstr>Slide 14</vt:lpstr>
      <vt:lpstr>Slide 15</vt:lpstr>
      <vt:lpstr>Slide 16</vt:lpstr>
      <vt:lpstr>Your turn</vt:lpstr>
      <vt:lpstr>16 and 20 mark structure</vt:lpstr>
      <vt:lpstr>Example</vt:lpstr>
      <vt:lpstr>Slide 20</vt:lpstr>
      <vt:lpstr>Slide 21</vt:lpstr>
      <vt:lpstr>Slide 22</vt:lpstr>
      <vt:lpstr>Slide 23</vt:lpstr>
      <vt:lpstr>Slide 24</vt:lpstr>
      <vt:lpstr>Your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 Technique</dc:title>
  <dc:creator>user</dc:creator>
  <cp:lastModifiedBy>user</cp:lastModifiedBy>
  <cp:revision>15</cp:revision>
  <dcterms:created xsi:type="dcterms:W3CDTF">2016-10-15T13:27:28Z</dcterms:created>
  <dcterms:modified xsi:type="dcterms:W3CDTF">2016-10-15T15:10:19Z</dcterms:modified>
</cp:coreProperties>
</file>