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A9FCA-CCF9-4528-B502-F4872DABA46F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7B80-683F-4C59-92D7-429A7C1723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619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426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185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968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11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323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123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403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530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E912-8943-423C-ABBC-1ABF77DB51F8}" type="datetimeFigureOut">
              <a:rPr lang="en-US" smtClean="0"/>
              <a:pPr/>
              <a:t>1/19/2017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10.1 Managing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Barriers to change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Exam-style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609"/>
            <a:ext cx="8229600" cy="45121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Question</a:t>
            </a:r>
          </a:p>
          <a:p>
            <a:pPr marL="0" indent="0">
              <a:buNone/>
            </a:pPr>
            <a:r>
              <a:rPr lang="en-GB" dirty="0" smtClean="0"/>
              <a:t>Discuss the value of a manager using Kotter and Schlesinger’s six ways of overcoming resistance to change when implementing a delayering situation.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Tip</a:t>
            </a:r>
            <a:endParaRPr lang="en-GB" dirty="0" smtClean="0"/>
          </a:p>
          <a:p>
            <a:r>
              <a:rPr lang="en-GB" dirty="0" smtClean="0"/>
              <a:t>‘Discuss’ – this means coming to some conclusion. First identify the theory and then explain why it might be advantageous for a manager to use the theory so that the sensitive issue of delayering can be achieved. Remember to write in context: this question is about people losing their jobs, and about getting the remaining employees to do more (possibly without any more money!). Come to a conclusion and use your own opinion.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724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theorists to help are:</a:t>
            </a:r>
            <a:endParaRPr lang="en-GB" dirty="0"/>
          </a:p>
          <a:p>
            <a:pPr lvl="1"/>
            <a:r>
              <a:rPr lang="en-GB" dirty="0" smtClean="0"/>
              <a:t>Lewin’s force field analysis</a:t>
            </a:r>
          </a:p>
          <a:p>
            <a:pPr lvl="1"/>
            <a:r>
              <a:rPr lang="en-GB" dirty="0" smtClean="0"/>
              <a:t>Kotter and Schlesinger’s four reasons for resisting change</a:t>
            </a:r>
          </a:p>
          <a:p>
            <a:pPr lvl="1"/>
            <a:r>
              <a:rPr lang="en-GB" dirty="0" smtClean="0"/>
              <a:t>Kotter and Schlesinger’s six ways to overcome resistance to change.</a:t>
            </a:r>
            <a:endParaRPr lang="en-GB" dirty="0"/>
          </a:p>
          <a:p>
            <a:r>
              <a:rPr lang="en-GB" dirty="0" smtClean="0"/>
              <a:t>An organisational structure and the flexibility of its workforce can affect its ability to change.</a:t>
            </a:r>
          </a:p>
        </p:txBody>
      </p:sp>
    </p:spTree>
    <p:extLst>
      <p:ext uri="{BB962C8B-B14F-4D97-AF65-F5344CB8AC3E}">
        <p14:creationId xmlns="" xmlns:p14="http://schemas.microsoft.com/office/powerpoint/2010/main" val="30600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should be able to understand:</a:t>
            </a:r>
          </a:p>
          <a:p>
            <a:r>
              <a:rPr lang="en-GB" dirty="0" smtClean="0"/>
              <a:t>What the barriers to change are and how to overcome them.</a:t>
            </a:r>
          </a:p>
        </p:txBody>
      </p:sp>
    </p:spTree>
    <p:extLst>
      <p:ext uri="{BB962C8B-B14F-4D97-AF65-F5344CB8AC3E}">
        <p14:creationId xmlns="" xmlns:p14="http://schemas.microsoft.com/office/powerpoint/2010/main" val="28656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554" t="36429" r="5357" b="9285"/>
          <a:stretch>
            <a:fillRect/>
          </a:stretch>
        </p:blipFill>
        <p:spPr bwMode="auto">
          <a:xfrm>
            <a:off x="500034" y="116610"/>
            <a:ext cx="6331739" cy="47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9821" t="18571" r="46429" b="67857"/>
          <a:stretch>
            <a:fillRect/>
          </a:stretch>
        </p:blipFill>
        <p:spPr bwMode="auto">
          <a:xfrm>
            <a:off x="500034" y="4881087"/>
            <a:ext cx="6143668" cy="119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GB" dirty="0" smtClean="0"/>
              <a:t>Barriers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Although change is inevitable it is nearly always resisted in organisations. Kotter and Schlesinger identified four key reasons for it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Parochial self interest – individuals are only concerned with the implications for themselves.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Misunderstanding – communication problems or inadequate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Low tolerance to change – a sense of insecurity, especially if there has been a lot of change already.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Different assessment of the situation – there could be disagreements for the need for change or the advantages or disadvantages of it.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571" t="52143" r="74554" b="25000"/>
          <a:stretch>
            <a:fillRect/>
          </a:stretch>
        </p:blipFill>
        <p:spPr bwMode="auto">
          <a:xfrm>
            <a:off x="5790948" y="4714908"/>
            <a:ext cx="328164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96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more than four reasons why employees may be resist to change:</a:t>
            </a:r>
            <a:endParaRPr lang="en-GB" dirty="0"/>
          </a:p>
          <a:p>
            <a:r>
              <a:rPr lang="en-GB" b="1" dirty="0" smtClean="0"/>
              <a:t>Habit</a:t>
            </a:r>
            <a:r>
              <a:rPr lang="en-GB" dirty="0" smtClean="0"/>
              <a:t> – habit is comfortable and secure and can be difficult to break.</a:t>
            </a:r>
          </a:p>
          <a:p>
            <a:r>
              <a:rPr lang="en-GB" b="1" dirty="0" smtClean="0"/>
              <a:t>Economic</a:t>
            </a:r>
            <a:r>
              <a:rPr lang="en-GB" dirty="0" smtClean="0"/>
              <a:t> – employees may perceive the change as affecting their pay or rewards and therefore may want to keep the status quo.</a:t>
            </a:r>
          </a:p>
          <a:p>
            <a:r>
              <a:rPr lang="en-GB" b="1" dirty="0" smtClean="0"/>
              <a:t>Fear of the unknown </a:t>
            </a:r>
            <a:r>
              <a:rPr lang="en-GB" dirty="0" smtClean="0"/>
              <a:t>– the unknown is uncomfortable and may lead to anxiety; this is especially true when dealing with technology.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986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There can also be organisational barriers to change:</a:t>
            </a:r>
            <a:endParaRPr lang="en-GB" dirty="0"/>
          </a:p>
          <a:p>
            <a:r>
              <a:rPr lang="en-GB" dirty="0" smtClean="0"/>
              <a:t>Existing power structures – if a highly mechanistic structure is in place is may prove difficult to make changes.</a:t>
            </a:r>
          </a:p>
          <a:p>
            <a:r>
              <a:rPr lang="en-GB" dirty="0" smtClean="0"/>
              <a:t>Resistance from work groups – employees can collectively resist the change.</a:t>
            </a:r>
          </a:p>
          <a:p>
            <a:r>
              <a:rPr lang="en-GB" dirty="0" smtClean="0"/>
              <a:t>Failure of previous change initiatives – possibly because it was managed poorly.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311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Reasons why change fails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Employees do not understand the need for or purpose of the change.</a:t>
            </a:r>
          </a:p>
          <a:p>
            <a:r>
              <a:rPr lang="en-GB" dirty="0" smtClean="0"/>
              <a:t>Lack of planning and preparation.</a:t>
            </a:r>
          </a:p>
          <a:p>
            <a:r>
              <a:rPr lang="en-GB" dirty="0" smtClean="0"/>
              <a:t>Poor communication through the organisation.</a:t>
            </a:r>
          </a:p>
          <a:p>
            <a:r>
              <a:rPr lang="en-GB" dirty="0" smtClean="0"/>
              <a:t>Insufficient training.</a:t>
            </a:r>
          </a:p>
          <a:p>
            <a:r>
              <a:rPr lang="en-GB" dirty="0" smtClean="0"/>
              <a:t>Lack of resources.</a:t>
            </a:r>
          </a:p>
          <a:p>
            <a:r>
              <a:rPr lang="en-GB" dirty="0" smtClean="0"/>
              <a:t>Inadequate reward system.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3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GB" dirty="0" smtClean="0"/>
              <a:t>Overcoming barriers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7858180" cy="40005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Kotter and Schlesinger set out six approaches to overcome resistance to change: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Education and communication – inaccurate information or analysis can cause problems. Educating employees about the need for change will reduce this.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Participation and involvement – involving employees in the decision making can mean that they understand the reasons for the change better, thus enabling them to ‘buy in’ to it as well.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Facilitation and support – this helps to deal with fear or anxiety during the transition period of the change.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7143" t="16428" r="65625" b="46429"/>
          <a:stretch>
            <a:fillRect/>
          </a:stretch>
        </p:blipFill>
        <p:spPr bwMode="auto">
          <a:xfrm>
            <a:off x="6357951" y="4472463"/>
            <a:ext cx="2714644" cy="23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978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Overcoming barriers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Negotiation and agreement – where one group may lose out because of the change then negotiations and agreements to offer incentives not to resist the change can occur.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Manipulation and co-option – when all else fails managers can bring a person into the change management planning process for the sake of appearances; they then play a symbolic role in decision making without threatening it.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Explicit or implicit coercion – this is a last resort where speed is essential. Managers can explicitly or implicitly force employees to accept the change otherwise sanctions can occur such as firing, not promoting or transferring jobs.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26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663</Words>
  <Application>Microsoft Office PowerPoint</Application>
  <PresentationFormat>On-screen Show (4:3)</PresentationFormat>
  <Paragraphs>58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10.1 Managing change</vt:lpstr>
      <vt:lpstr>Learning outcomes</vt:lpstr>
      <vt:lpstr>Slide 3</vt:lpstr>
      <vt:lpstr>Barriers to change</vt:lpstr>
      <vt:lpstr>Barriers to change</vt:lpstr>
      <vt:lpstr>Barriers to change</vt:lpstr>
      <vt:lpstr>Reasons why change fails</vt:lpstr>
      <vt:lpstr>Overcoming barriers to change</vt:lpstr>
      <vt:lpstr>Overcoming barriers to change</vt:lpstr>
      <vt:lpstr>Exam-style question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 Managing change</dc:title>
  <dc:creator>user</dc:creator>
  <cp:lastModifiedBy>user</cp:lastModifiedBy>
  <cp:revision>4</cp:revision>
  <dcterms:created xsi:type="dcterms:W3CDTF">2017-01-13T19:22:06Z</dcterms:created>
  <dcterms:modified xsi:type="dcterms:W3CDTF">2017-01-19T19:51:33Z</dcterms:modified>
</cp:coreProperties>
</file>