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58" r:id="rId4"/>
    <p:sldId id="259" r:id="rId5"/>
    <p:sldId id="273" r:id="rId6"/>
    <p:sldId id="276" r:id="rId7"/>
    <p:sldId id="277" r:id="rId8"/>
    <p:sldId id="281" r:id="rId9"/>
    <p:sldId id="282" r:id="rId10"/>
    <p:sldId id="283" r:id="rId11"/>
    <p:sldId id="284" r:id="rId12"/>
    <p:sldId id="274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6EC9-80A5-4777-A4FB-BEDDBCB28A9E}" type="datetimeFigureOut">
              <a:rPr lang="en-US" smtClean="0"/>
              <a:pPr/>
              <a:t>11/6/2016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A6C0-D1B6-40B8-B8BC-6CE75FFD91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783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763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355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038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662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823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0EE-6353-492B-ABFB-D2363C0891C7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06D-839E-4FFF-8C28-6183FDFE316D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C480-FA1D-427A-87DE-DDE3BDF60F40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1F-29BA-4716-8B2B-5585699A14FA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2AC4-89DA-4044-B90A-C2E0C008A8C7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DC0F-785D-4A4D-88C2-C80E1300ED8C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444D-CB39-49C9-9782-AC861DF9EE80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4F6C-8A4A-4C94-9CED-3710C249100A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F65-DCC9-45F5-B401-F3DAC312FC2A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D5C5-0B79-43FF-B8EA-BD6393077324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22D6-5694-458F-B4B1-AD08AAFB54E0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1310-7B3B-4B15-9040-95A64E434077}" type="datetime1">
              <a:rPr lang="en-US" smtClean="0"/>
              <a:pPr/>
              <a:t>11/6/2016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Hodder &amp; Stoughton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E6425-1A34-45C6-8BE2-028634E0E2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solidFill>
                  <a:schemeClr val="tx1"/>
                </a:solidFill>
              </a:rPr>
              <a:t>9.3 Assessing internationalisation</a:t>
            </a:r>
            <a:br>
              <a:rPr lang="en-GB" sz="4800" dirty="0">
                <a:solidFill>
                  <a:schemeClr val="tx1"/>
                </a:solidFill>
              </a:rPr>
            </a:b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Bartlett and </a:t>
            </a:r>
            <a:r>
              <a:rPr lang="en-GB" dirty="0" err="1" smtClean="0"/>
              <a:t>Ghoshal</a:t>
            </a:r>
            <a:r>
              <a:rPr lang="en-GB" dirty="0" smtClean="0"/>
              <a:t> Matrix and risks of international development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69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714" t="33571" r="8035" b="18571"/>
          <a:stretch>
            <a:fillRect/>
          </a:stretch>
        </p:blipFill>
        <p:spPr bwMode="auto">
          <a:xfrm>
            <a:off x="142812" y="0"/>
            <a:ext cx="90011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4464" t="18571" r="40179" b="22143"/>
          <a:stretch>
            <a:fillRect/>
          </a:stretch>
        </p:blipFill>
        <p:spPr bwMode="auto">
          <a:xfrm>
            <a:off x="214282" y="285728"/>
            <a:ext cx="8358246" cy="55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08912" cy="969873"/>
          </a:xfrm>
        </p:spPr>
        <p:txBody>
          <a:bodyPr/>
          <a:lstStyle/>
          <a:p>
            <a:r>
              <a:rPr lang="en-GB" dirty="0" smtClean="0"/>
              <a:t>Bartlett and </a:t>
            </a:r>
            <a:r>
              <a:rPr lang="en-GB" dirty="0" err="1" smtClean="0"/>
              <a:t>Ghoshal’s</a:t>
            </a:r>
            <a:r>
              <a:rPr lang="en-GB" dirty="0" smtClean="0"/>
              <a:t> model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8576584"/>
              </p:ext>
            </p:extLst>
          </p:nvPr>
        </p:nvGraphicFramePr>
        <p:xfrm>
          <a:off x="493891" y="1844824"/>
          <a:ext cx="8280920" cy="450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62466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Organisational characteristics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Multinational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Global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International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Transnational</a:t>
                      </a:r>
                      <a:endParaRPr lang="en-GB" sz="1600" dirty="0"/>
                    </a:p>
                  </a:txBody>
                  <a:tcPr/>
                </a:tc>
              </a:tr>
              <a:tr h="12335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Assets and culture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Decentralised and national, self-sufficient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Centralised and globally scaled up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Core values centralised but others are decentralised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Dispersed, interdependent and specialised for each</a:t>
                      </a:r>
                      <a:r>
                        <a:rPr lang="en-GB" sz="1600" baseline="0" dirty="0" smtClean="0"/>
                        <a:t> country</a:t>
                      </a:r>
                      <a:endParaRPr lang="en-GB" sz="1600" dirty="0"/>
                    </a:p>
                  </a:txBody>
                  <a:tcPr/>
                </a:tc>
              </a:tr>
              <a:tr h="12335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Role of overseas operations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Exploiting local opportunities</a:t>
                      </a:r>
                      <a:r>
                        <a:rPr lang="en-GB" sz="1600" baseline="0" dirty="0" smtClean="0"/>
                        <a:t> and strategies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Parent company core values replicated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Adaption</a:t>
                      </a:r>
                      <a:r>
                        <a:rPr lang="en-GB" sz="1600" baseline="0" dirty="0" smtClean="0"/>
                        <a:t> of parent company values but used locally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Contributions recognised and integrated worldwide</a:t>
                      </a:r>
                      <a:endParaRPr lang="en-GB" sz="1600" dirty="0"/>
                    </a:p>
                  </a:txBody>
                  <a:tcPr/>
                </a:tc>
              </a:tr>
              <a:tr h="14137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Development and</a:t>
                      </a:r>
                      <a:r>
                        <a:rPr lang="en-GB" sz="1600" baseline="0" dirty="0" smtClean="0"/>
                        <a:t> use of knowledge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Each unit develops and maintains its knowledge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Knowledge and development retained in the centre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Knowledge developed centrally and transferred</a:t>
                      </a:r>
                      <a:r>
                        <a:rPr lang="en-GB" sz="1600" baseline="0" dirty="0" smtClean="0"/>
                        <a:t> aboard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Knowledge</a:t>
                      </a:r>
                      <a:r>
                        <a:rPr lang="en-GB" sz="1600" baseline="0" dirty="0" smtClean="0"/>
                        <a:t> developed jointly and shared worldwide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82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46158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32" t="32143" r="42857" b="19285"/>
          <a:stretch>
            <a:fillRect/>
          </a:stretch>
        </p:blipFill>
        <p:spPr bwMode="auto">
          <a:xfrm>
            <a:off x="397145" y="857232"/>
            <a:ext cx="8201173" cy="453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5268" t="17857" r="11160" b="66429"/>
          <a:stretch>
            <a:fillRect/>
          </a:stretch>
        </p:blipFill>
        <p:spPr bwMode="auto">
          <a:xfrm>
            <a:off x="397146" y="5429264"/>
            <a:ext cx="7345126" cy="134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Advantages and disadvantages of each strategy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714" t="14286" r="8482" b="12857"/>
          <a:stretch>
            <a:fillRect/>
          </a:stretch>
        </p:blipFill>
        <p:spPr bwMode="auto">
          <a:xfrm>
            <a:off x="142844" y="928670"/>
            <a:ext cx="8715436" cy="58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Bartlett and </a:t>
            </a:r>
            <a:r>
              <a:rPr lang="en-GB" dirty="0" err="1" smtClean="0"/>
              <a:t>Ghoshal’s</a:t>
            </a:r>
            <a:r>
              <a:rPr lang="en-GB" dirty="0" smtClean="0"/>
              <a:t> view that if multinational companies are to remain successful over time, they are likely to have to develop a transnational strategy. (16 marks)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08912" cy="96987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Risks to business of developing internationally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01608" cy="439248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Operational risk – the manufacturing quality may not be consistent through several </a:t>
            </a:r>
            <a:r>
              <a:rPr lang="en-GB" dirty="0" smtClean="0"/>
              <a:t>countries.</a:t>
            </a:r>
            <a:endParaRPr lang="en-GB" dirty="0"/>
          </a:p>
          <a:p>
            <a:r>
              <a:rPr lang="en-GB" dirty="0"/>
              <a:t>Political risk – the political will to allow </a:t>
            </a:r>
            <a:r>
              <a:rPr lang="en-GB" dirty="0" smtClean="0"/>
              <a:t>import/export </a:t>
            </a:r>
            <a:r>
              <a:rPr lang="en-GB" dirty="0"/>
              <a:t>and the regulations which are put in place may be to </a:t>
            </a:r>
            <a:r>
              <a:rPr lang="en-GB" dirty="0" smtClean="0"/>
              <a:t>onerous.</a:t>
            </a:r>
            <a:endParaRPr lang="en-GB" dirty="0"/>
          </a:p>
          <a:p>
            <a:r>
              <a:rPr lang="en-GB" dirty="0"/>
              <a:t>Technological </a:t>
            </a:r>
            <a:r>
              <a:rPr lang="en-GB" dirty="0" smtClean="0"/>
              <a:t>risk </a:t>
            </a:r>
            <a:r>
              <a:rPr lang="en-GB" dirty="0"/>
              <a:t>– emerging markets may not have the technological capability to manufacture to the quality the business requires.</a:t>
            </a:r>
          </a:p>
          <a:p>
            <a:r>
              <a:rPr lang="en-GB" dirty="0"/>
              <a:t>Environmental </a:t>
            </a:r>
            <a:r>
              <a:rPr lang="en-GB" dirty="0" smtClean="0"/>
              <a:t>risk </a:t>
            </a:r>
            <a:r>
              <a:rPr lang="en-GB" dirty="0"/>
              <a:t>– because of poor environmental controls </a:t>
            </a:r>
            <a:r>
              <a:rPr lang="en-GB" dirty="0" smtClean="0"/>
              <a:t>abroad </a:t>
            </a:r>
            <a:r>
              <a:rPr lang="en-GB" dirty="0"/>
              <a:t>the environmental damage could be </a:t>
            </a:r>
            <a:r>
              <a:rPr lang="en-GB" dirty="0" smtClean="0"/>
              <a:t>considerable.</a:t>
            </a:r>
            <a:endParaRPr lang="en-GB" dirty="0"/>
          </a:p>
          <a:p>
            <a:r>
              <a:rPr lang="en-GB" dirty="0"/>
              <a:t>Economic </a:t>
            </a:r>
            <a:r>
              <a:rPr lang="en-GB" dirty="0" smtClean="0"/>
              <a:t>risk </a:t>
            </a:r>
            <a:r>
              <a:rPr lang="en-GB" dirty="0"/>
              <a:t>– exchange rate fluctuations, boom and bust cycles may be different.</a:t>
            </a:r>
          </a:p>
          <a:p>
            <a:r>
              <a:rPr lang="en-GB" dirty="0"/>
              <a:t>Financial risk – could </a:t>
            </a:r>
            <a:r>
              <a:rPr lang="en-GB" dirty="0" smtClean="0"/>
              <a:t>lose </a:t>
            </a:r>
            <a:r>
              <a:rPr lang="en-GB" dirty="0"/>
              <a:t>considerable money if setting up a new factory in a volatile state.</a:t>
            </a:r>
          </a:p>
          <a:p>
            <a:r>
              <a:rPr lang="en-GB" dirty="0"/>
              <a:t>Terrorism </a:t>
            </a:r>
            <a:r>
              <a:rPr lang="en-GB" dirty="0" smtClean="0"/>
              <a:t>risk </a:t>
            </a:r>
            <a:r>
              <a:rPr lang="en-GB" dirty="0"/>
              <a:t>– local people may not be keen on foreign </a:t>
            </a:r>
            <a:r>
              <a:rPr lang="en-GB" dirty="0" smtClean="0"/>
              <a:t>investment.</a:t>
            </a:r>
            <a:endParaRPr lang="en-GB" dirty="0"/>
          </a:p>
          <a:p>
            <a:r>
              <a:rPr lang="en-GB" dirty="0"/>
              <a:t>Customer satisfaction risk – quality of the product could be compromised or customers may not like products being made </a:t>
            </a:r>
            <a:r>
              <a:rPr lang="en-GB" dirty="0" smtClean="0"/>
              <a:t>abroad.</a:t>
            </a:r>
            <a:endParaRPr lang="en-GB" dirty="0"/>
          </a:p>
          <a:p>
            <a:r>
              <a:rPr lang="en-GB" dirty="0"/>
              <a:t>Mismanagement risks – without sufficient management controls in </a:t>
            </a:r>
            <a:r>
              <a:rPr lang="en-GB" dirty="0" smtClean="0"/>
              <a:t>place, </a:t>
            </a:r>
            <a:r>
              <a:rPr lang="en-GB" dirty="0"/>
              <a:t>mismanagement is a possible problem.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99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should be able to understand:</a:t>
            </a:r>
          </a:p>
          <a:p>
            <a:r>
              <a:rPr lang="en-GB" dirty="0" smtClean="0"/>
              <a:t>How businesses can manage internationally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656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Growing a business by entering international countries can give a business access to new customers and new markets.</a:t>
            </a:r>
          </a:p>
          <a:p>
            <a:r>
              <a:rPr lang="en-GB" dirty="0" smtClean="0"/>
              <a:t>However, an international business is fraught with risks, both in terms of reputation and finance.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7691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36072"/>
            <a:ext cx="8280920" cy="23592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different ways in which a business can operate abroad were identified by Bartlett and </a:t>
            </a:r>
            <a:r>
              <a:rPr lang="en-GB" dirty="0" err="1" smtClean="0"/>
              <a:t>Ghoshal</a:t>
            </a:r>
            <a:r>
              <a:rPr lang="en-GB" dirty="0"/>
              <a:t> </a:t>
            </a:r>
            <a:r>
              <a:rPr lang="en-GB" dirty="0" smtClean="0"/>
              <a:t>as: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Multinational or multi-domestic – operating in multiple countries, each with their own local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Global – business operations are centralised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International – operations are centralised but there is learning, benchmarking and sharing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Transnational – a mixture of multinational and international.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4077072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one is chosen will depend on the organisation’s management style, structure and culture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95325"/>
            <a:ext cx="6264696" cy="25557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08912" cy="969873"/>
          </a:xfrm>
        </p:spPr>
        <p:txBody>
          <a:bodyPr/>
          <a:lstStyle/>
          <a:p>
            <a:r>
              <a:rPr lang="en-GB" dirty="0" smtClean="0"/>
              <a:t>Bartlett and </a:t>
            </a:r>
            <a:r>
              <a:rPr lang="en-GB" dirty="0" err="1" smtClean="0"/>
              <a:t>Ghoshal’s</a:t>
            </a:r>
            <a:r>
              <a:rPr lang="en-GB" dirty="0" smtClean="0"/>
              <a:t> model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0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13571" r="36607" b="9285"/>
          <a:stretch>
            <a:fillRect/>
          </a:stretch>
        </p:blipFill>
        <p:spPr bwMode="auto">
          <a:xfrm>
            <a:off x="214314" y="-1"/>
            <a:ext cx="6286512" cy="678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64" t="55714" r="73214" b="10714"/>
          <a:stretch>
            <a:fillRect/>
          </a:stretch>
        </p:blipFill>
        <p:spPr bwMode="auto">
          <a:xfrm>
            <a:off x="1285852" y="3429000"/>
            <a:ext cx="273589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6518" t="10714" r="11607" b="48571"/>
          <a:stretch>
            <a:fillRect/>
          </a:stretch>
        </p:blipFill>
        <p:spPr bwMode="auto">
          <a:xfrm>
            <a:off x="1357290" y="357166"/>
            <a:ext cx="2519150" cy="293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3036" t="11428" r="45535" b="48572"/>
          <a:stretch>
            <a:fillRect/>
          </a:stretch>
        </p:blipFill>
        <p:spPr bwMode="auto">
          <a:xfrm>
            <a:off x="4857752" y="3500462"/>
            <a:ext cx="251051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7589" t="33571" r="65625" b="20000"/>
          <a:stretch>
            <a:fillRect/>
          </a:stretch>
        </p:blipFill>
        <p:spPr bwMode="auto">
          <a:xfrm>
            <a:off x="4643438" y="357166"/>
            <a:ext cx="2714644" cy="29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1428728" y="3286124"/>
            <a:ext cx="5715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4414" y="3357562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601316" y="295858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	Pressure for cost reduction	High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642939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	Pressure for local responsiveness	High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714" t="75000" r="44196" b="18571"/>
          <a:stretch>
            <a:fillRect/>
          </a:stretch>
        </p:blipFill>
        <p:spPr bwMode="auto">
          <a:xfrm>
            <a:off x="214282" y="928670"/>
            <a:ext cx="8734233" cy="7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9107" t="12143" r="6250" b="60714"/>
          <a:stretch>
            <a:fillRect/>
          </a:stretch>
        </p:blipFill>
        <p:spPr bwMode="auto">
          <a:xfrm>
            <a:off x="142844" y="1643050"/>
            <a:ext cx="86477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9554" t="40714" r="5803" b="14285"/>
          <a:stretch>
            <a:fillRect/>
          </a:stretch>
        </p:blipFill>
        <p:spPr bwMode="auto">
          <a:xfrm>
            <a:off x="214281" y="285728"/>
            <a:ext cx="873131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453</Words>
  <Application>Microsoft Office PowerPoint</Application>
  <PresentationFormat>On-screen Show (4:3)</PresentationFormat>
  <Paragraphs>58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9.3 Assessing internationalisation </vt:lpstr>
      <vt:lpstr>Risks to business of developing internationally</vt:lpstr>
      <vt:lpstr>Learning outcomes</vt:lpstr>
      <vt:lpstr>Overview of key concepts</vt:lpstr>
      <vt:lpstr>Bartlett and Ghoshal’s model</vt:lpstr>
      <vt:lpstr>Slide 6</vt:lpstr>
      <vt:lpstr>Slide 7</vt:lpstr>
      <vt:lpstr>Slide 8</vt:lpstr>
      <vt:lpstr>Slide 9</vt:lpstr>
      <vt:lpstr>Slide 10</vt:lpstr>
      <vt:lpstr>Slide 11</vt:lpstr>
      <vt:lpstr>Bartlett and Ghoshal’s model</vt:lpstr>
      <vt:lpstr>Summary</vt:lpstr>
      <vt:lpstr>Advantages and disadvantages of each strategy</vt:lpstr>
      <vt:lpstr>Exam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 Assessing internationalisation </dc:title>
  <dc:creator>user</dc:creator>
  <cp:lastModifiedBy>user</cp:lastModifiedBy>
  <cp:revision>10</cp:revision>
  <dcterms:created xsi:type="dcterms:W3CDTF">2016-10-26T21:30:00Z</dcterms:created>
  <dcterms:modified xsi:type="dcterms:W3CDTF">2016-11-06T15:16:21Z</dcterms:modified>
</cp:coreProperties>
</file>