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2" r:id="rId3"/>
    <p:sldId id="268" r:id="rId4"/>
    <p:sldId id="283" r:id="rId5"/>
    <p:sldId id="310" r:id="rId6"/>
    <p:sldId id="311" r:id="rId7"/>
    <p:sldId id="312" r:id="rId8"/>
    <p:sldId id="313" r:id="rId9"/>
    <p:sldId id="284" r:id="rId10"/>
    <p:sldId id="285" r:id="rId11"/>
    <p:sldId id="286" r:id="rId12"/>
    <p:sldId id="287" r:id="rId13"/>
    <p:sldId id="288" r:id="rId14"/>
    <p:sldId id="289" r:id="rId15"/>
    <p:sldId id="290" r:id="rId16"/>
    <p:sldId id="291" r:id="rId17"/>
    <p:sldId id="266"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298" y="-96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78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6FE2B-1CC0-41DC-B7BB-3B21B53647BB}" type="datetimeFigureOut">
              <a:rPr lang="en-GB" smtClean="0"/>
              <a:pPr/>
              <a:t>08/01/2017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4723C-32C3-49E5-AFF8-C3A5206C3ED7}" type="slidenum">
              <a:rPr lang="en-GB" smtClean="0"/>
              <a:pPr/>
              <a:t>‹#›</a:t>
            </a:fld>
            <a:endParaRPr lang="en-GB"/>
          </a:p>
        </p:txBody>
      </p:sp>
    </p:spTree>
    <p:extLst>
      <p:ext uri="{BB962C8B-B14F-4D97-AF65-F5344CB8AC3E}">
        <p14:creationId xmlns:p14="http://schemas.microsoft.com/office/powerpoint/2010/main" xmlns="" val="1219910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p14="http://schemas.microsoft.com/office/powerpoint/2010/main" xmlns="" val="287377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p14="http://schemas.microsoft.com/office/powerpoint/2010/main" xmlns="" val="69078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p14="http://schemas.microsoft.com/office/powerpoint/2010/main" xmlns="" val="3248789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p14="http://schemas.microsoft.com/office/powerpoint/2010/main" xmlns="" val="3228768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p14="http://schemas.microsoft.com/office/powerpoint/2010/main" xmlns="" val="222306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p14="http://schemas.microsoft.com/office/powerpoint/2010/main" xmlns="" val="235728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p14="http://schemas.microsoft.com/office/powerpoint/2010/main" xmlns="" val="49422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p14="http://schemas.microsoft.com/office/powerpoint/2010/main" xmlns="" val="21228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p14="http://schemas.microsoft.com/office/powerpoint/2010/main" xmlns="" val="402275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9</a:t>
            </a:fld>
            <a:endParaRPr lang="en-GB"/>
          </a:p>
        </p:txBody>
      </p:sp>
    </p:spTree>
    <p:extLst>
      <p:ext uri="{BB962C8B-B14F-4D97-AF65-F5344CB8AC3E}">
        <p14:creationId xmlns:p14="http://schemas.microsoft.com/office/powerpoint/2010/main" xmlns="" val="23454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p14="http://schemas.microsoft.com/office/powerpoint/2010/main" xmlns="" val="221044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p14="http://schemas.microsoft.com/office/powerpoint/2010/main" xmlns="" val="416923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p14="http://schemas.microsoft.com/office/powerpoint/2010/main" xmlns="" val="121577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p14="http://schemas.microsoft.com/office/powerpoint/2010/main" xmlns="" val="8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D6A6A-270C-4460-BF41-3433C81875D6}" type="datetime1">
              <a:rPr lang="en-GB" smtClean="0"/>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9805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C57B22-6A9C-4374-9430-4DB423A6A9A5}" type="datetime1">
              <a:rPr lang="en-GB" smtClean="0"/>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1835354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F5102F-9258-4C0B-9DF6-732CBE63D43F}" type="datetime1">
              <a:rPr lang="en-GB" smtClean="0"/>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79746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CD478A3-FF84-4772-9758-5894FC10B5D0}" type="datetime1">
              <a:rPr lang="en-GB" smtClean="0"/>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87519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2DD1729-F2DF-4153-BC9B-16A9F0A73A47}" type="datetime1">
              <a:rPr lang="en-GB" smtClean="0"/>
              <a:t>08/01/2017</a:t>
            </a:fld>
            <a:endParaRPr lang="en-GB"/>
          </a:p>
        </p:txBody>
      </p:sp>
      <p:sp>
        <p:nvSpPr>
          <p:cNvPr id="5" name="Footer Placeholder 4"/>
          <p:cNvSpPr>
            <a:spLocks noGrp="1"/>
          </p:cNvSpPr>
          <p:nvPr>
            <p:ph type="ftr" sz="quarter" idx="11"/>
          </p:nvPr>
        </p:nvSpPr>
        <p:spPr/>
        <p:txBody>
          <a:bodyPr/>
          <a:lstStyle/>
          <a:p>
            <a:r>
              <a:rPr lang="en-GB" smtClean="0"/>
              <a:t>© Hodder &amp; Stoughton</a:t>
            </a:r>
            <a:endParaRPr lang="en-GB"/>
          </a:p>
        </p:txBody>
      </p:sp>
      <p:sp>
        <p:nvSpPr>
          <p:cNvPr id="6" name="Slide Number Placeholder 5"/>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30178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16D44D1-CB2F-4A01-97ED-DEEC9756A908}" type="datetime1">
              <a:rPr lang="en-GB" smtClean="0"/>
              <a:t>08/01/2017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345627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1814A1-5CCA-44D6-A524-FC409B2DA21A}" type="datetime1">
              <a:rPr lang="en-GB" smtClean="0"/>
              <a:t>08/01/2017</a:t>
            </a:fld>
            <a:endParaRPr lang="en-GB"/>
          </a:p>
        </p:txBody>
      </p:sp>
      <p:sp>
        <p:nvSpPr>
          <p:cNvPr id="8" name="Footer Placeholder 7"/>
          <p:cNvSpPr>
            <a:spLocks noGrp="1"/>
          </p:cNvSpPr>
          <p:nvPr>
            <p:ph type="ftr" sz="quarter" idx="11"/>
          </p:nvPr>
        </p:nvSpPr>
        <p:spPr/>
        <p:txBody>
          <a:bodyPr/>
          <a:lstStyle/>
          <a:p>
            <a:r>
              <a:rPr lang="en-GB" smtClean="0"/>
              <a:t>© Hodder &amp; Stoughton</a:t>
            </a:r>
            <a:endParaRPr lang="en-GB"/>
          </a:p>
        </p:txBody>
      </p:sp>
      <p:sp>
        <p:nvSpPr>
          <p:cNvPr id="9" name="Slide Number Placeholder 8"/>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87463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7AC9405-2D69-44D4-9C5A-85AB4D8A4188}" type="datetime1">
              <a:rPr lang="en-GB" smtClean="0"/>
              <a:t>08/01/2017</a:t>
            </a:fld>
            <a:endParaRPr lang="en-GB"/>
          </a:p>
        </p:txBody>
      </p:sp>
      <p:sp>
        <p:nvSpPr>
          <p:cNvPr id="4" name="Footer Placeholder 3"/>
          <p:cNvSpPr>
            <a:spLocks noGrp="1"/>
          </p:cNvSpPr>
          <p:nvPr>
            <p:ph type="ftr" sz="quarter" idx="11"/>
          </p:nvPr>
        </p:nvSpPr>
        <p:spPr/>
        <p:txBody>
          <a:bodyPr/>
          <a:lstStyle/>
          <a:p>
            <a:r>
              <a:rPr lang="en-GB" smtClean="0"/>
              <a:t>© Hodder &amp; Stoughton</a:t>
            </a:r>
            <a:endParaRPr lang="en-GB"/>
          </a:p>
        </p:txBody>
      </p:sp>
      <p:sp>
        <p:nvSpPr>
          <p:cNvPr id="5" name="Slide Number Placeholder 4"/>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76788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54AE5B-4EF0-4462-A08D-6BED4C05BD5C}" type="datetime1">
              <a:rPr lang="en-GB" smtClean="0"/>
              <a:t>08/01/2017</a:t>
            </a:fld>
            <a:endParaRPr lang="en-GB"/>
          </a:p>
        </p:txBody>
      </p:sp>
      <p:sp>
        <p:nvSpPr>
          <p:cNvPr id="3" name="Footer Placeholder 2"/>
          <p:cNvSpPr>
            <a:spLocks noGrp="1"/>
          </p:cNvSpPr>
          <p:nvPr>
            <p:ph type="ftr" sz="quarter" idx="11"/>
          </p:nvPr>
        </p:nvSpPr>
        <p:spPr/>
        <p:txBody>
          <a:bodyPr/>
          <a:lstStyle/>
          <a:p>
            <a:r>
              <a:rPr lang="en-GB" smtClean="0"/>
              <a:t>© Hodder &amp; Stoughton</a:t>
            </a:r>
            <a:endParaRPr lang="en-GB"/>
          </a:p>
        </p:txBody>
      </p:sp>
      <p:sp>
        <p:nvSpPr>
          <p:cNvPr id="4" name="Slide Number Placeholder 3"/>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328724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2FD2D7-0630-497C-BCBD-3CC2E05C37A0}" type="datetime1">
              <a:rPr lang="en-GB" smtClean="0"/>
              <a:t>08/01/2017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357891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3CF402A-FD11-4CAF-9290-1C1E26102345}" type="datetime1">
              <a:rPr lang="en-GB" smtClean="0"/>
              <a:t>08/01/2017</a:t>
            </a:fld>
            <a:endParaRPr lang="en-GB"/>
          </a:p>
        </p:txBody>
      </p:sp>
      <p:sp>
        <p:nvSpPr>
          <p:cNvPr id="6" name="Footer Placeholder 5"/>
          <p:cNvSpPr>
            <a:spLocks noGrp="1"/>
          </p:cNvSpPr>
          <p:nvPr>
            <p:ph type="ftr" sz="quarter" idx="11"/>
          </p:nvPr>
        </p:nvSpPr>
        <p:spPr/>
        <p:txBody>
          <a:bodyPr/>
          <a:lstStyle/>
          <a:p>
            <a:r>
              <a:rPr lang="en-GB" smtClean="0"/>
              <a:t>© Hodder &amp; Stoughton</a:t>
            </a:r>
            <a:endParaRPr lang="en-GB"/>
          </a:p>
        </p:txBody>
      </p:sp>
      <p:sp>
        <p:nvSpPr>
          <p:cNvPr id="7" name="Slide Number Placeholder 6"/>
          <p:cNvSpPr>
            <a:spLocks noGrp="1"/>
          </p:cNvSpPr>
          <p:nvPr>
            <p:ph type="sldNum" sz="quarter" idx="12"/>
          </p:nvPr>
        </p:nvSpPr>
        <p:spPr/>
        <p:txBody>
          <a:bodyPr/>
          <a:lstStyle/>
          <a:p>
            <a:fld id="{3CE47246-2CC8-4C53-9EA3-1413DD9598CD}" type="slidenum">
              <a:rPr lang="en-GB" smtClean="0"/>
              <a:pPr/>
              <a:t>‹#›</a:t>
            </a:fld>
            <a:endParaRPr lang="en-GB"/>
          </a:p>
        </p:txBody>
      </p:sp>
    </p:spTree>
    <p:extLst>
      <p:ext uri="{BB962C8B-B14F-4D97-AF65-F5344CB8AC3E}">
        <p14:creationId xmlns:p14="http://schemas.microsoft.com/office/powerpoint/2010/main" xmlns="" val="222432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8"/>
          <p:cNvSpPr/>
          <p:nvPr userDrawn="1"/>
        </p:nvSpPr>
        <p:spPr>
          <a:xfrm>
            <a:off x="0" y="0"/>
            <a:ext cx="9144000" cy="980728"/>
          </a:xfrm>
          <a:prstGeom prst="rect">
            <a:avLst/>
          </a:prstGeom>
          <a:solidFill>
            <a:srgbClr val="B70C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544" y="1052736"/>
            <a:ext cx="8208912" cy="96987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2060848"/>
            <a:ext cx="8229600" cy="40653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67544"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 Hodder &amp; Stoughton</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47246-2CC8-4C53-9EA3-1413DD9598CD}" type="slidenum">
              <a:rPr lang="en-GB" smtClean="0"/>
              <a:pPr/>
              <a:t>‹#›</a:t>
            </a:fld>
            <a:endParaRPr lang="en-GB"/>
          </a:p>
        </p:txBody>
      </p:sp>
      <p:sp>
        <p:nvSpPr>
          <p:cNvPr id="8" name="TextBox 7"/>
          <p:cNvSpPr txBox="1"/>
          <p:nvPr/>
        </p:nvSpPr>
        <p:spPr>
          <a:xfrm>
            <a:off x="1475656" y="260648"/>
            <a:ext cx="7344816" cy="430887"/>
          </a:xfrm>
          <a:prstGeom prst="rect">
            <a:avLst/>
          </a:prstGeom>
          <a:noFill/>
        </p:spPr>
        <p:txBody>
          <a:bodyPr wrap="square" rtlCol="0">
            <a:spAutoFit/>
          </a:bodyPr>
          <a:lstStyle/>
          <a:p>
            <a:r>
              <a:rPr lang="en-GB" sz="2200" b="1" dirty="0" smtClean="0">
                <a:solidFill>
                  <a:schemeClr val="bg1"/>
                </a:solidFill>
              </a:rPr>
              <a:t>Unit 9 – Strategic methods: how to pursue strategies</a:t>
            </a:r>
            <a:endParaRPr lang="en-US" sz="2200" b="1" dirty="0">
              <a:solidFill>
                <a:schemeClr val="bg1"/>
              </a:solidFill>
            </a:endParaRPr>
          </a:p>
        </p:txBody>
      </p:sp>
      <p:pic>
        <p:nvPicPr>
          <p:cNvPr id="11" name="Picture 3" descr="1471836091_Fotolia_61696414.jpg"/>
          <p:cNvPicPr>
            <a:picLocks noChangeAspect="1"/>
          </p:cNvPicPr>
          <p:nvPr userDrawn="1"/>
        </p:nvPicPr>
        <p:blipFill rotWithShape="1">
          <a:blip r:embed="rId13" cstate="print">
            <a:extLst>
              <a:ext uri="{28A0092B-C50C-407E-A947-70E740481C1C}">
                <a14:useLocalDpi xmlns="" xmlns:a14="http://schemas.microsoft.com/office/drawing/2010/main" val="0"/>
              </a:ext>
            </a:extLst>
          </a:blip>
          <a:stretch/>
        </p:blipFill>
        <p:spPr>
          <a:xfrm>
            <a:off x="0" y="0"/>
            <a:ext cx="1259632" cy="978305"/>
          </a:xfrm>
          <a:prstGeom prst="rect">
            <a:avLst/>
          </a:prstGeom>
        </p:spPr>
      </p:pic>
    </p:spTree>
    <p:extLst>
      <p:ext uri="{BB962C8B-B14F-4D97-AF65-F5344CB8AC3E}">
        <p14:creationId xmlns="" xmlns:p14="http://schemas.microsoft.com/office/powerpoint/2010/main" val="2641062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b="1"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Clr>
          <a:schemeClr val="accent2">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068960"/>
            <a:ext cx="7772400" cy="1470025"/>
          </a:xfrm>
        </p:spPr>
        <p:txBody>
          <a:bodyPr>
            <a:noAutofit/>
          </a:bodyPr>
          <a:lstStyle/>
          <a:p>
            <a:r>
              <a:rPr lang="en-GB" sz="5400" dirty="0">
                <a:solidFill>
                  <a:schemeClr val="tx1"/>
                </a:solidFill>
              </a:rPr>
              <a:t>9.4 </a:t>
            </a:r>
            <a:r>
              <a:rPr lang="en-GB" sz="5400" dirty="0" smtClean="0">
                <a:solidFill>
                  <a:schemeClr val="tx1"/>
                </a:solidFill>
              </a:rPr>
              <a:t>Assessing </a:t>
            </a:r>
            <a:r>
              <a:rPr lang="en-GB" sz="5400" dirty="0">
                <a:solidFill>
                  <a:schemeClr val="tx1"/>
                </a:solidFill>
              </a:rPr>
              <a:t>greater use of digital technology</a:t>
            </a:r>
            <a:br>
              <a:rPr lang="en-GB" sz="5400" dirty="0">
                <a:solidFill>
                  <a:schemeClr val="tx1"/>
                </a:solidFill>
              </a:rPr>
            </a:br>
            <a:endParaRPr lang="en-GB" sz="5400" dirty="0">
              <a:solidFill>
                <a:schemeClr val="tx1"/>
              </a:solidFill>
            </a:endParaRPr>
          </a:p>
        </p:txBody>
      </p:sp>
    </p:spTree>
    <p:extLst>
      <p:ext uri="{BB962C8B-B14F-4D97-AF65-F5344CB8AC3E}">
        <p14:creationId xmlns:p14="http://schemas.microsoft.com/office/powerpoint/2010/main" xmlns=""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digital technology: HR</a:t>
            </a:r>
            <a:endParaRPr lang="en-GB" dirty="0"/>
          </a:p>
        </p:txBody>
      </p:sp>
      <p:sp>
        <p:nvSpPr>
          <p:cNvPr id="3" name="Content Placeholder 2"/>
          <p:cNvSpPr>
            <a:spLocks noGrp="1"/>
          </p:cNvSpPr>
          <p:nvPr>
            <p:ph idx="1"/>
          </p:nvPr>
        </p:nvSpPr>
        <p:spPr>
          <a:xfrm>
            <a:off x="457200" y="2060848"/>
            <a:ext cx="8229600" cy="4511424"/>
          </a:xfrm>
        </p:spPr>
        <p:txBody>
          <a:bodyPr>
            <a:normAutofit fontScale="70000" lnSpcReduction="20000"/>
          </a:bodyPr>
          <a:lstStyle/>
          <a:p>
            <a:r>
              <a:rPr lang="en-GB" dirty="0" smtClean="0"/>
              <a:t>Data storage and retrieval – paperwork can be electronically scanned and stored. Printing on demand eliminates the need for storage space.</a:t>
            </a:r>
          </a:p>
          <a:p>
            <a:r>
              <a:rPr lang="en-GB" dirty="0" smtClean="0"/>
              <a:t>Performance management – HR professionals use computer technology to assess employee performance and gather employee feedback.</a:t>
            </a:r>
          </a:p>
          <a:p>
            <a:r>
              <a:rPr lang="en-GB" dirty="0" smtClean="0"/>
              <a:t>Communication – it is now easier and more efficient to talk to your workforce, even worldwide. Many businesses use chatrooms and social media as well as conventional methods</a:t>
            </a:r>
            <a:r>
              <a:rPr lang="en-GB" dirty="0" smtClean="0"/>
              <a:t>.</a:t>
            </a:r>
          </a:p>
          <a:p>
            <a:r>
              <a:rPr lang="en-GB" dirty="0" smtClean="0"/>
              <a:t>Greater workplace flexibility – more independence and flexibility</a:t>
            </a:r>
          </a:p>
          <a:p>
            <a:r>
              <a:rPr lang="en-GB" dirty="0" smtClean="0"/>
              <a:t>Industrial relations can be affected – driverless trains for example</a:t>
            </a:r>
          </a:p>
          <a:p>
            <a:r>
              <a:rPr lang="en-GB" dirty="0" smtClean="0"/>
              <a:t>However, better workplace conditions – reduction in noise and temperature control</a:t>
            </a:r>
          </a:p>
          <a:p>
            <a:r>
              <a:rPr lang="en-GB" dirty="0" smtClean="0"/>
              <a:t>Greater understanding of workforce</a:t>
            </a:r>
            <a:endParaRPr lang="en-GB" dirty="0" smtClean="0"/>
          </a:p>
          <a:p>
            <a:endParaRPr lang="en-GB" dirty="0"/>
          </a:p>
        </p:txBody>
      </p:sp>
    </p:spTree>
    <p:extLst>
      <p:ext uri="{BB962C8B-B14F-4D97-AF65-F5344CB8AC3E}">
        <p14:creationId xmlns:p14="http://schemas.microsoft.com/office/powerpoint/2010/main" xmlns="" val="2971655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Impact of digital technology: Finance</a:t>
            </a:r>
            <a:endParaRPr lang="en-GB" dirty="0"/>
          </a:p>
        </p:txBody>
      </p:sp>
      <p:sp>
        <p:nvSpPr>
          <p:cNvPr id="3" name="Content Placeholder 2"/>
          <p:cNvSpPr>
            <a:spLocks noGrp="1"/>
          </p:cNvSpPr>
          <p:nvPr>
            <p:ph idx="1"/>
          </p:nvPr>
        </p:nvSpPr>
        <p:spPr/>
        <p:txBody>
          <a:bodyPr>
            <a:normAutofit lnSpcReduction="10000"/>
          </a:bodyPr>
          <a:lstStyle/>
          <a:p>
            <a:r>
              <a:rPr lang="en-GB" dirty="0" smtClean="0"/>
              <a:t>Greater control over costs – even small businesses can use digital technology to gather data about performance. </a:t>
            </a:r>
          </a:p>
          <a:p>
            <a:r>
              <a:rPr lang="en-GB" dirty="0" smtClean="0"/>
              <a:t>Data storage and retrieval – using historical data to analyse the future position of the business is easier.</a:t>
            </a:r>
          </a:p>
          <a:p>
            <a:r>
              <a:rPr lang="en-GB" dirty="0" smtClean="0"/>
              <a:t>Credit control – electronic production of invoices and chasing of those invoices.</a:t>
            </a:r>
          </a:p>
        </p:txBody>
      </p:sp>
    </p:spTree>
    <p:extLst>
      <p:ext uri="{BB962C8B-B14F-4D97-AF65-F5344CB8AC3E}">
        <p14:creationId xmlns:p14="http://schemas.microsoft.com/office/powerpoint/2010/main" xmlns="" val="4112331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Impact of digital technology: Finance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Online credit checks – this ensures that your customers will pay.</a:t>
            </a:r>
          </a:p>
          <a:p>
            <a:r>
              <a:rPr lang="en-GB" dirty="0" smtClean="0"/>
              <a:t>Online banking – even small businesses can control their banking needs more efficiently.</a:t>
            </a:r>
          </a:p>
          <a:p>
            <a:r>
              <a:rPr lang="en-GB" dirty="0" smtClean="0"/>
              <a:t>Budgets – the production and monitoring of cross-departmental budgets is made easier and more efficient.</a:t>
            </a:r>
          </a:p>
          <a:p>
            <a:r>
              <a:rPr lang="en-GB" dirty="0" smtClean="0"/>
              <a:t>Online purchasing – B2B purchases are tracked and monitored closely</a:t>
            </a:r>
            <a:r>
              <a:rPr lang="en-GB" dirty="0" smtClean="0"/>
              <a:t>.</a:t>
            </a:r>
          </a:p>
          <a:p>
            <a:r>
              <a:rPr lang="en-GB" dirty="0" smtClean="0"/>
              <a:t>Accounting ratios can be conducted more frequently – helping a business manage its costs</a:t>
            </a:r>
            <a:endParaRPr lang="en-GB" dirty="0"/>
          </a:p>
        </p:txBody>
      </p:sp>
    </p:spTree>
    <p:extLst>
      <p:ext uri="{BB962C8B-B14F-4D97-AF65-F5344CB8AC3E}">
        <p14:creationId xmlns:p14="http://schemas.microsoft.com/office/powerpoint/2010/main" xmlns="" val="325879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08912" cy="969873"/>
          </a:xfrm>
        </p:spPr>
        <p:txBody>
          <a:bodyPr>
            <a:normAutofit fontScale="90000"/>
          </a:bodyPr>
          <a:lstStyle/>
          <a:p>
            <a:r>
              <a:rPr lang="en-GB" dirty="0" smtClean="0"/>
              <a:t>Impact of digital technology: Operations management</a:t>
            </a:r>
            <a:endParaRPr lang="en-GB" dirty="0"/>
          </a:p>
        </p:txBody>
      </p:sp>
      <p:sp>
        <p:nvSpPr>
          <p:cNvPr id="3" name="Content Placeholder 2"/>
          <p:cNvSpPr>
            <a:spLocks noGrp="1"/>
          </p:cNvSpPr>
          <p:nvPr>
            <p:ph idx="1"/>
          </p:nvPr>
        </p:nvSpPr>
        <p:spPr>
          <a:xfrm>
            <a:off x="395536" y="2420888"/>
            <a:ext cx="8229600" cy="4437112"/>
          </a:xfrm>
        </p:spPr>
        <p:txBody>
          <a:bodyPr>
            <a:normAutofit fontScale="77500" lnSpcReduction="20000"/>
          </a:bodyPr>
          <a:lstStyle/>
          <a:p>
            <a:r>
              <a:rPr lang="en-GB" dirty="0" smtClean="0"/>
              <a:t>Matching supply and demand – easier to match the supply of products to the demand created by marketing for those products.</a:t>
            </a:r>
          </a:p>
          <a:p>
            <a:r>
              <a:rPr lang="en-GB" dirty="0" smtClean="0"/>
              <a:t>More efficient delivery data – orders can be tracked (both into the business and to customers) so that JIT can be implemented.</a:t>
            </a:r>
          </a:p>
          <a:p>
            <a:r>
              <a:rPr lang="en-GB" dirty="0" smtClean="0"/>
              <a:t>JIT – easier to implement JIT when data is available.</a:t>
            </a:r>
          </a:p>
          <a:p>
            <a:r>
              <a:rPr lang="en-GB" dirty="0" smtClean="0"/>
              <a:t>Stronger links with suppliers – data can be exchanged with suppliers which should build a stronger relationship with them</a:t>
            </a:r>
            <a:r>
              <a:rPr lang="en-GB" dirty="0" smtClean="0"/>
              <a:t>.</a:t>
            </a:r>
          </a:p>
          <a:p>
            <a:r>
              <a:rPr lang="en-GB" dirty="0" smtClean="0"/>
              <a:t>Robotic production – quicker and efficient</a:t>
            </a:r>
          </a:p>
          <a:p>
            <a:r>
              <a:rPr lang="en-GB" dirty="0" smtClean="0"/>
              <a:t>Automation – planning, CAD, Quality assurance</a:t>
            </a:r>
            <a:endParaRPr lang="en-GB" dirty="0" smtClean="0"/>
          </a:p>
          <a:p>
            <a:endParaRPr lang="en-GB" dirty="0"/>
          </a:p>
        </p:txBody>
      </p:sp>
    </p:spTree>
    <p:extLst>
      <p:ext uri="{BB962C8B-B14F-4D97-AF65-F5344CB8AC3E}">
        <p14:creationId xmlns:p14="http://schemas.microsoft.com/office/powerpoint/2010/main" xmlns="" val="405313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08912" cy="969873"/>
          </a:xfrm>
        </p:spPr>
        <p:txBody>
          <a:bodyPr>
            <a:normAutofit fontScale="90000"/>
          </a:bodyPr>
          <a:lstStyle/>
          <a:p>
            <a:r>
              <a:rPr lang="en-GB" dirty="0" smtClean="0"/>
              <a:t>Impact of digital technology: Operations Management</a:t>
            </a:r>
            <a:endParaRPr lang="en-GB" dirty="0"/>
          </a:p>
        </p:txBody>
      </p:sp>
      <p:sp>
        <p:nvSpPr>
          <p:cNvPr id="3" name="Content Placeholder 2"/>
          <p:cNvSpPr>
            <a:spLocks noGrp="1"/>
          </p:cNvSpPr>
          <p:nvPr>
            <p:ph idx="1"/>
          </p:nvPr>
        </p:nvSpPr>
        <p:spPr>
          <a:xfrm>
            <a:off x="467544" y="2492896"/>
            <a:ext cx="8229600" cy="4065315"/>
          </a:xfrm>
        </p:spPr>
        <p:txBody>
          <a:bodyPr>
            <a:normAutofit fontScale="77500" lnSpcReduction="20000"/>
          </a:bodyPr>
          <a:lstStyle/>
          <a:p>
            <a:r>
              <a:rPr lang="en-GB" dirty="0" smtClean="0"/>
              <a:t>Reducing unit cost – if you are producing more efficiently you can reduce your unit cost.</a:t>
            </a:r>
          </a:p>
          <a:p>
            <a:r>
              <a:rPr lang="en-GB" dirty="0" smtClean="0"/>
              <a:t>Purchasing raw material/products – greater control over the purchasing of products, how much is spent and where it is delivered to.</a:t>
            </a:r>
          </a:p>
          <a:p>
            <a:r>
              <a:rPr lang="en-GB" dirty="0" smtClean="0"/>
              <a:t>Increased capacity utilisation of machinery – as machines can order their own spare parts and they can be continually monitored then you can use them for longer – reducing costs</a:t>
            </a:r>
            <a:r>
              <a:rPr lang="en-GB" dirty="0" smtClean="0"/>
              <a:t>.</a:t>
            </a:r>
          </a:p>
          <a:p>
            <a:r>
              <a:rPr lang="en-GB" dirty="0" smtClean="0"/>
              <a:t>Reduced costs and greater productivity, improved quality, better coordination, greater innovation, more flexibility reduced waste</a:t>
            </a:r>
            <a:endParaRPr lang="en-GB" dirty="0" smtClean="0"/>
          </a:p>
        </p:txBody>
      </p:sp>
    </p:spTree>
    <p:extLst>
      <p:ext uri="{BB962C8B-B14F-4D97-AF65-F5344CB8AC3E}">
        <p14:creationId xmlns:p14="http://schemas.microsoft.com/office/powerpoint/2010/main" xmlns="" val="1495230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08912" cy="969873"/>
          </a:xfrm>
        </p:spPr>
        <p:txBody>
          <a:bodyPr>
            <a:normAutofit fontScale="90000"/>
          </a:bodyPr>
          <a:lstStyle/>
          <a:p>
            <a:r>
              <a:rPr lang="en-GB" dirty="0" smtClean="0"/>
              <a:t>Impact of digital technology: Marketing</a:t>
            </a:r>
            <a:endParaRPr lang="en-GB" dirty="0"/>
          </a:p>
        </p:txBody>
      </p:sp>
      <p:sp>
        <p:nvSpPr>
          <p:cNvPr id="3" name="Content Placeholder 2"/>
          <p:cNvSpPr>
            <a:spLocks noGrp="1"/>
          </p:cNvSpPr>
          <p:nvPr>
            <p:ph idx="1"/>
          </p:nvPr>
        </p:nvSpPr>
        <p:spPr>
          <a:xfrm>
            <a:off x="467544" y="2708920"/>
            <a:ext cx="8229600" cy="4392488"/>
          </a:xfrm>
        </p:spPr>
        <p:txBody>
          <a:bodyPr>
            <a:normAutofit fontScale="70000" lnSpcReduction="20000"/>
          </a:bodyPr>
          <a:lstStyle/>
          <a:p>
            <a:r>
              <a:rPr lang="en-GB" dirty="0" smtClean="0"/>
              <a:t>Digital technology has had an enormous effect on the marketing department. Using only traditional marketing is not competitive enough – even small businesses need to use the power of digital technology to ‘talk’ to their customers.</a:t>
            </a:r>
          </a:p>
          <a:p>
            <a:r>
              <a:rPr lang="en-GB" dirty="0" smtClean="0"/>
              <a:t>Personalising direct marketing – digital technologies enable marketers to send relevant direct marketing material to customers very cheaply. Think of all those texts and emails you get.</a:t>
            </a:r>
          </a:p>
          <a:p>
            <a:r>
              <a:rPr lang="en-GB" dirty="0" smtClean="0"/>
              <a:t>Social media means having a conversation with customers – customer can get involved. This brings products which are used to doing transactional marketing into relationship marketing (e.g. buying a chocolate bar is based on one transaction, having your hair cut is more about the experience and relationship being built up).</a:t>
            </a:r>
          </a:p>
        </p:txBody>
      </p:sp>
    </p:spTree>
    <p:extLst>
      <p:ext uri="{BB962C8B-B14F-4D97-AF65-F5344CB8AC3E}">
        <p14:creationId xmlns:p14="http://schemas.microsoft.com/office/powerpoint/2010/main" xmlns="" val="376880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08912" cy="969873"/>
          </a:xfrm>
        </p:spPr>
        <p:txBody>
          <a:bodyPr>
            <a:normAutofit fontScale="90000"/>
          </a:bodyPr>
          <a:lstStyle/>
          <a:p>
            <a:r>
              <a:rPr lang="en-GB" dirty="0" smtClean="0"/>
              <a:t>Impact of digital technology: Marketing</a:t>
            </a:r>
            <a:endParaRPr lang="en-GB" dirty="0"/>
          </a:p>
        </p:txBody>
      </p:sp>
      <p:sp>
        <p:nvSpPr>
          <p:cNvPr id="3" name="Content Placeholder 2"/>
          <p:cNvSpPr>
            <a:spLocks noGrp="1"/>
          </p:cNvSpPr>
          <p:nvPr>
            <p:ph idx="1"/>
          </p:nvPr>
        </p:nvSpPr>
        <p:spPr>
          <a:xfrm>
            <a:off x="285720" y="2348880"/>
            <a:ext cx="8643998" cy="4509120"/>
          </a:xfrm>
        </p:spPr>
        <p:txBody>
          <a:bodyPr>
            <a:normAutofit fontScale="55000" lnSpcReduction="20000"/>
          </a:bodyPr>
          <a:lstStyle/>
          <a:p>
            <a:r>
              <a:rPr lang="en-GB" dirty="0" smtClean="0"/>
              <a:t>More use of data – marketers have a much wider choice of data to carry out market research. If the business has a website then purchasing history, etc. can be analysed (</a:t>
            </a:r>
            <a:r>
              <a:rPr lang="en-GB" dirty="0"/>
              <a:t>customer relationship management</a:t>
            </a:r>
            <a:r>
              <a:rPr lang="en-GB" dirty="0" smtClean="0"/>
              <a:t>).</a:t>
            </a:r>
            <a:endParaRPr lang="en-GB" dirty="0"/>
          </a:p>
          <a:p>
            <a:r>
              <a:rPr lang="en-GB" dirty="0" smtClean="0"/>
              <a:t>Customer and specialist reviews become more important – the ‘conversation’ includes customer reviews and these have taken on greater importance for the marketing of brands.</a:t>
            </a:r>
          </a:p>
          <a:p>
            <a:r>
              <a:rPr lang="en-GB" dirty="0" smtClean="0"/>
              <a:t>Access to more customers – customers can be marketed to anywhere in the world, there are no boundaries any more.</a:t>
            </a:r>
          </a:p>
          <a:p>
            <a:r>
              <a:rPr lang="en-GB" dirty="0" smtClean="0"/>
              <a:t>Even small business can use digital technology to improve or enhance their traditional marketing techniques</a:t>
            </a:r>
            <a:r>
              <a:rPr lang="en-GB" dirty="0" smtClean="0"/>
              <a:t>.</a:t>
            </a:r>
          </a:p>
          <a:p>
            <a:r>
              <a:rPr lang="en-GB" dirty="0" smtClean="0"/>
              <a:t>No need for expensive premises</a:t>
            </a:r>
          </a:p>
          <a:p>
            <a:r>
              <a:rPr lang="en-GB" dirty="0" smtClean="0"/>
              <a:t>Reduces staffing costs as not as many needed –direct sales staff</a:t>
            </a:r>
          </a:p>
          <a:p>
            <a:r>
              <a:rPr lang="en-GB" dirty="0" smtClean="0"/>
              <a:t>24hr opening is possible</a:t>
            </a:r>
          </a:p>
          <a:p>
            <a:r>
              <a:rPr lang="en-GB" dirty="0" smtClean="0"/>
              <a:t>Data can be stored more cheaply</a:t>
            </a:r>
          </a:p>
          <a:p>
            <a:r>
              <a:rPr lang="en-GB" dirty="0" smtClean="0"/>
              <a:t>Greater added value and tailor-made products</a:t>
            </a:r>
          </a:p>
          <a:p>
            <a:r>
              <a:rPr lang="en-GB" dirty="0" smtClean="0"/>
              <a:t>Reduced marketing expenditure</a:t>
            </a:r>
            <a:endParaRPr lang="en-GB" dirty="0"/>
          </a:p>
        </p:txBody>
      </p:sp>
    </p:spTree>
    <p:extLst>
      <p:ext uri="{BB962C8B-B14F-4D97-AF65-F5344CB8AC3E}">
        <p14:creationId xmlns:p14="http://schemas.microsoft.com/office/powerpoint/2010/main" xmlns="" val="3337825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Exam-style question</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t>Question</a:t>
            </a:r>
          </a:p>
          <a:p>
            <a:r>
              <a:rPr lang="en-GB" dirty="0" smtClean="0"/>
              <a:t>Identify the advantages and disadvantages of JD Sport using digital technologies.</a:t>
            </a:r>
          </a:p>
          <a:p>
            <a:pPr marL="0" indent="0">
              <a:buNone/>
            </a:pPr>
            <a:endParaRPr lang="en-GB" dirty="0"/>
          </a:p>
          <a:p>
            <a:pPr marL="0" indent="0">
              <a:buNone/>
            </a:pPr>
            <a:r>
              <a:rPr lang="en-GB" b="1" dirty="0" smtClean="0"/>
              <a:t>Tip</a:t>
            </a:r>
          </a:p>
          <a:p>
            <a:r>
              <a:rPr lang="en-GB" dirty="0" smtClean="0"/>
              <a:t>Identify advantages and disadvantages, two or three of each, and explain in detail why they are advantages or disadvantages for JD Sport. Remember to ensure that all points are in the context of JD Sport, a retailer with both a high street and an online presence.</a:t>
            </a:r>
            <a:endParaRPr lang="en-GB" dirty="0"/>
          </a:p>
        </p:txBody>
      </p:sp>
    </p:spTree>
    <p:extLst>
      <p:ext uri="{BB962C8B-B14F-4D97-AF65-F5344CB8AC3E}">
        <p14:creationId xmlns:p14="http://schemas.microsoft.com/office/powerpoint/2010/main" xmlns="" val="2672469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Digital technologies enable business to operate more efficiently by giving them access to a greater amount of data.</a:t>
            </a:r>
          </a:p>
          <a:p>
            <a:r>
              <a:rPr lang="en-GB" dirty="0" smtClean="0"/>
              <a:t>However, that data needs analysing and that can mean a large amount of computing time.</a:t>
            </a:r>
          </a:p>
          <a:p>
            <a:r>
              <a:rPr lang="en-GB" dirty="0" smtClean="0"/>
              <a:t>Digital technologies can improve every aspect of a business, especially how it communicates with its customers.</a:t>
            </a:r>
          </a:p>
          <a:p>
            <a:r>
              <a:rPr lang="en-GB" dirty="0" smtClean="0"/>
              <a:t>To </a:t>
            </a:r>
            <a:r>
              <a:rPr lang="en-GB" smtClean="0"/>
              <a:t>remain competitive, a </a:t>
            </a:r>
            <a:r>
              <a:rPr lang="en-GB" dirty="0" smtClean="0"/>
              <a:t>business must adopt digital technologies.</a:t>
            </a:r>
          </a:p>
        </p:txBody>
      </p:sp>
    </p:spTree>
    <p:extLst>
      <p:ext uri="{BB962C8B-B14F-4D97-AF65-F5344CB8AC3E}">
        <p14:creationId xmlns:p14="http://schemas.microsoft.com/office/powerpoint/2010/main" xmlns="" val="3060091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The pressures on businesses to adopt digital technology and the techniques available.</a:t>
            </a:r>
          </a:p>
          <a:p>
            <a:r>
              <a:rPr lang="en-GB" dirty="0" smtClean="0"/>
              <a:t>The value to a business of adopting digital technology techniques.</a:t>
            </a:r>
          </a:p>
          <a:p>
            <a:r>
              <a:rPr lang="en-GB" dirty="0" smtClean="0"/>
              <a:t>The impact of adopting digital technology on the functional areas of a business.</a:t>
            </a:r>
            <a:endParaRPr lang="en-GB" dirty="0"/>
          </a:p>
        </p:txBody>
      </p:sp>
    </p:spTree>
    <p:extLst>
      <p:ext uri="{BB962C8B-B14F-4D97-AF65-F5344CB8AC3E}">
        <p14:creationId xmlns:p14="http://schemas.microsoft.com/office/powerpoint/2010/main" xmlns="" val="286565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 </a:t>
            </a:r>
            <a:r>
              <a:rPr lang="en-GB" dirty="0" smtClean="0"/>
              <a:t>activity</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Investigate the Amazon or the Apple website and identify:</a:t>
            </a:r>
            <a:endParaRPr lang="en-GB" dirty="0"/>
          </a:p>
          <a:p>
            <a:r>
              <a:rPr lang="en-GB" dirty="0" smtClean="0"/>
              <a:t>How they might use big data</a:t>
            </a:r>
          </a:p>
          <a:p>
            <a:r>
              <a:rPr lang="en-GB" dirty="0" smtClean="0"/>
              <a:t>How they are marketing to you</a:t>
            </a:r>
          </a:p>
          <a:p>
            <a:r>
              <a:rPr lang="en-GB" dirty="0" smtClean="0"/>
              <a:t>Why customer reviews are so important</a:t>
            </a:r>
          </a:p>
          <a:p>
            <a:r>
              <a:rPr lang="en-GB" dirty="0" smtClean="0"/>
              <a:t>How could your purchasing information help them?</a:t>
            </a:r>
          </a:p>
          <a:p>
            <a:r>
              <a:rPr lang="en-GB" dirty="0" smtClean="0"/>
              <a:t>What do they do once you have ordered something?</a:t>
            </a:r>
          </a:p>
          <a:p>
            <a:r>
              <a:rPr lang="en-GB" dirty="0" smtClean="0"/>
              <a:t>What information have they got about you?</a:t>
            </a:r>
            <a:endParaRPr lang="en-GB" dirty="0"/>
          </a:p>
        </p:txBody>
      </p:sp>
    </p:spTree>
    <p:extLst>
      <p:ext uri="{BB962C8B-B14F-4D97-AF65-F5344CB8AC3E}">
        <p14:creationId xmlns:p14="http://schemas.microsoft.com/office/powerpoint/2010/main" xmlns="" val="3058191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use digital technology?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It has the power to improve the efficiency of all functions of the business.</a:t>
            </a:r>
            <a:endParaRPr lang="en-GB" dirty="0"/>
          </a:p>
          <a:p>
            <a:r>
              <a:rPr lang="en-GB" dirty="0" smtClean="0"/>
              <a:t>As customer and employee behaviour towards technology changes, businesses’ use of it also needs to change.</a:t>
            </a:r>
            <a:endParaRPr lang="en-GB" dirty="0"/>
          </a:p>
          <a:p>
            <a:r>
              <a:rPr lang="en-GB" dirty="0" smtClean="0"/>
              <a:t>As machinery and purchasing can now produce masses of information, businesses need to be able to use that information effectively to improve their business and give themselves a competitive advantage.</a:t>
            </a:r>
            <a:endParaRPr lang="en-GB" dirty="0"/>
          </a:p>
          <a:p>
            <a:r>
              <a:rPr lang="en-GB" dirty="0" smtClean="0"/>
              <a:t>As digital technology becomes more widespread, even in smaller businesses, then if businesses are not using it they will miss valuable marketing opportunities and efficiency gains.</a:t>
            </a:r>
            <a:endParaRPr lang="en-GB" dirty="0"/>
          </a:p>
        </p:txBody>
      </p:sp>
    </p:spTree>
    <p:extLst>
      <p:ext uri="{BB962C8B-B14F-4D97-AF65-F5344CB8AC3E}">
        <p14:creationId xmlns:p14="http://schemas.microsoft.com/office/powerpoint/2010/main" xmlns="" val="44846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digital technology</a:t>
            </a:r>
            <a:endParaRPr lang="en-GB" dirty="0"/>
          </a:p>
        </p:txBody>
      </p:sp>
      <p:pic>
        <p:nvPicPr>
          <p:cNvPr id="17410" name="Picture 2"/>
          <p:cNvPicPr>
            <a:picLocks noChangeAspect="1" noChangeArrowheads="1"/>
          </p:cNvPicPr>
          <p:nvPr/>
        </p:nvPicPr>
        <p:blipFill>
          <a:blip r:embed="rId2"/>
          <a:srcRect l="48661" t="15714" r="7142" b="40714"/>
          <a:stretch>
            <a:fillRect/>
          </a:stretch>
        </p:blipFill>
        <p:spPr bwMode="auto">
          <a:xfrm>
            <a:off x="357158" y="1857363"/>
            <a:ext cx="7858180" cy="484190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digital technology</a:t>
            </a:r>
            <a:endParaRPr lang="en-GB" dirty="0"/>
          </a:p>
        </p:txBody>
      </p:sp>
      <p:pic>
        <p:nvPicPr>
          <p:cNvPr id="17410" name="Picture 2"/>
          <p:cNvPicPr>
            <a:picLocks noChangeAspect="1" noChangeArrowheads="1"/>
          </p:cNvPicPr>
          <p:nvPr/>
        </p:nvPicPr>
        <p:blipFill>
          <a:blip r:embed="rId2"/>
          <a:srcRect l="48661" t="59286" r="7142" b="16428"/>
          <a:stretch>
            <a:fillRect/>
          </a:stretch>
        </p:blipFill>
        <p:spPr bwMode="auto">
          <a:xfrm>
            <a:off x="285720" y="2000240"/>
            <a:ext cx="8320426" cy="285752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Disadvantages of digital technology</a:t>
            </a:r>
            <a:endParaRPr lang="en-GB" dirty="0"/>
          </a:p>
        </p:txBody>
      </p:sp>
      <p:pic>
        <p:nvPicPr>
          <p:cNvPr id="18434" name="Picture 2"/>
          <p:cNvPicPr>
            <a:picLocks noChangeAspect="1" noChangeArrowheads="1"/>
          </p:cNvPicPr>
          <p:nvPr/>
        </p:nvPicPr>
        <p:blipFill>
          <a:blip r:embed="rId2"/>
          <a:srcRect l="35714" t="24286" r="8482" b="17142"/>
          <a:stretch>
            <a:fillRect/>
          </a:stretch>
        </p:blipFill>
        <p:spPr bwMode="auto">
          <a:xfrm>
            <a:off x="642910" y="1796761"/>
            <a:ext cx="7715304" cy="506123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Disadvantages of digital technology</a:t>
            </a:r>
            <a:endParaRPr lang="en-GB" dirty="0"/>
          </a:p>
        </p:txBody>
      </p:sp>
      <p:pic>
        <p:nvPicPr>
          <p:cNvPr id="19458" name="Picture 2"/>
          <p:cNvPicPr>
            <a:picLocks noChangeAspect="1" noChangeArrowheads="1"/>
          </p:cNvPicPr>
          <p:nvPr/>
        </p:nvPicPr>
        <p:blipFill>
          <a:blip r:embed="rId2"/>
          <a:srcRect l="4018" t="18571" r="41071" b="40000"/>
          <a:stretch>
            <a:fillRect/>
          </a:stretch>
        </p:blipFill>
        <p:spPr bwMode="auto">
          <a:xfrm>
            <a:off x="214282" y="1928802"/>
            <a:ext cx="8786874" cy="414340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digital technology: HR</a:t>
            </a:r>
            <a:endParaRPr lang="en-GB" dirty="0"/>
          </a:p>
        </p:txBody>
      </p:sp>
      <p:sp>
        <p:nvSpPr>
          <p:cNvPr id="3" name="Content Placeholder 2"/>
          <p:cNvSpPr>
            <a:spLocks noGrp="1"/>
          </p:cNvSpPr>
          <p:nvPr>
            <p:ph idx="1"/>
          </p:nvPr>
        </p:nvSpPr>
        <p:spPr>
          <a:xfrm>
            <a:off x="457200" y="2060848"/>
            <a:ext cx="8229600" cy="4511424"/>
          </a:xfrm>
        </p:spPr>
        <p:txBody>
          <a:bodyPr>
            <a:normAutofit fontScale="92500" lnSpcReduction="20000"/>
          </a:bodyPr>
          <a:lstStyle/>
          <a:p>
            <a:r>
              <a:rPr lang="en-GB" dirty="0" smtClean="0"/>
              <a:t>Recruiting – pre-internet, HR had to print application forms and put adverts in papers. Now adverts are mostly online across various sites and applications are made online. This has made the process more efficient.</a:t>
            </a:r>
          </a:p>
          <a:p>
            <a:r>
              <a:rPr lang="en-GB" dirty="0" smtClean="0"/>
              <a:t>Training – this can now be done more effectively. For example, greater use of ‘webinars’ (online seminars) so that participants no longer have to travel to training sites, so reducing costs</a:t>
            </a:r>
            <a:r>
              <a:rPr lang="en-GB" dirty="0" smtClean="0"/>
              <a:t>.</a:t>
            </a:r>
          </a:p>
          <a:p>
            <a:r>
              <a:rPr lang="en-GB" dirty="0" smtClean="0"/>
              <a:t>New skills needed – computer operated rather than office based</a:t>
            </a:r>
            <a:endParaRPr lang="en-GB" dirty="0" smtClean="0"/>
          </a:p>
          <a:p>
            <a:endParaRPr lang="en-GB" dirty="0"/>
          </a:p>
        </p:txBody>
      </p:sp>
    </p:spTree>
    <p:extLst>
      <p:ext uri="{BB962C8B-B14F-4D97-AF65-F5344CB8AC3E}">
        <p14:creationId xmlns:p14="http://schemas.microsoft.com/office/powerpoint/2010/main" xmlns="" val="241511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G Powerpoint Book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mp;G Powerpoint Book 2.pptx" id="{EC0D4244-74EC-46DE-A75A-C86BF9E77A66}" vid="{DC9F02EE-CA50-4CF8-8960-9C70437A7D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S&amp;G Powerpoint Book 2</Template>
  <TotalTime>6670</TotalTime>
  <Words>1179</Words>
  <Application>Microsoft Office PowerPoint</Application>
  <PresentationFormat>On-screen Show (4:3)</PresentationFormat>
  <Paragraphs>97</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S&amp;G Powerpoint Book 2</vt:lpstr>
      <vt:lpstr>9.4 Assessing greater use of digital technology </vt:lpstr>
      <vt:lpstr>Learning outcomes</vt:lpstr>
      <vt:lpstr>Discussion activity</vt:lpstr>
      <vt:lpstr>Why use digital technology?</vt:lpstr>
      <vt:lpstr>Benefits of digital technology</vt:lpstr>
      <vt:lpstr>Benefits of digital technology</vt:lpstr>
      <vt:lpstr>Disadvantages of digital technology</vt:lpstr>
      <vt:lpstr>Disadvantages of digital technology</vt:lpstr>
      <vt:lpstr>Impact of digital technology: HR</vt:lpstr>
      <vt:lpstr>Impact of digital technology: HR</vt:lpstr>
      <vt:lpstr>Impact of digital technology: Finance</vt:lpstr>
      <vt:lpstr>Impact of digital technology: Finance</vt:lpstr>
      <vt:lpstr>Impact of digital technology: Operations management</vt:lpstr>
      <vt:lpstr>Impact of digital technology: Operations Management</vt:lpstr>
      <vt:lpstr>Impact of digital technology: Marketing</vt:lpstr>
      <vt:lpstr>Impact of digital technology: Marketing</vt:lpstr>
      <vt:lpstr>Exam-style question</vt:lpstr>
      <vt:lpstr>Summary</vt:lpstr>
    </vt:vector>
  </TitlesOfParts>
  <Company>Halesowen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Support</dc:creator>
  <cp:lastModifiedBy>user</cp:lastModifiedBy>
  <cp:revision>83</cp:revision>
  <dcterms:created xsi:type="dcterms:W3CDTF">2014-07-21T12:45:36Z</dcterms:created>
  <dcterms:modified xsi:type="dcterms:W3CDTF">2017-01-08T16:49:47Z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164984</vt:lpwstr>
  </property>
  <property fmtid="{D5CDD505-2E9C-101B-9397-08002B2CF9AE}" pid="3" name="NXPowerLiteSettings">
    <vt:lpwstr>F5000400038000</vt:lpwstr>
  </property>
  <property fmtid="{D5CDD505-2E9C-101B-9397-08002B2CF9AE}" pid="4" name="NXPowerLiteVersion">
    <vt:lpwstr>D6.1.2</vt:lpwstr>
  </property>
</Properties>
</file>