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79" r:id="rId4"/>
    <p:sldId id="280" r:id="rId5"/>
    <p:sldId id="281" r:id="rId6"/>
    <p:sldId id="271" r:id="rId7"/>
    <p:sldId id="272" r:id="rId8"/>
    <p:sldId id="273" r:id="rId9"/>
    <p:sldId id="282" r:id="rId10"/>
    <p:sldId id="278" r:id="rId11"/>
    <p:sldId id="274" r:id="rId12"/>
    <p:sldId id="277" r:id="rId13"/>
    <p:sldId id="283"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3CAAB-47F1-42C4-A3B4-65EE70F5067B}" type="datetimeFigureOut">
              <a:rPr lang="en-US" smtClean="0"/>
              <a:t>11/8/2015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0A6841-EDB7-4EB2-BD75-322577FC4D9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C00000"/>
                </a:solidFill>
              </a:rPr>
              <a:t>Insert Lenovo logo and pictures of products</a:t>
            </a:r>
            <a:endParaRPr lang="en-GB" dirty="0">
              <a:solidFill>
                <a:srgbClr val="C00000"/>
              </a:solidFill>
            </a:endParaRPr>
          </a:p>
        </p:txBody>
      </p:sp>
      <p:sp>
        <p:nvSpPr>
          <p:cNvPr id="4" name="Slide Number Placeholder 3"/>
          <p:cNvSpPr>
            <a:spLocks noGrp="1"/>
          </p:cNvSpPr>
          <p:nvPr>
            <p:ph type="sldNum" sz="quarter" idx="10"/>
          </p:nvPr>
        </p:nvSpPr>
        <p:spPr/>
        <p:txBody>
          <a:bodyPr/>
          <a:lstStyle/>
          <a:p>
            <a:fld id="{4E270071-04A2-42A8-9A74-E688C72C7045}" type="slidenum">
              <a:rPr lang="en-GB" smtClean="0"/>
              <a:pPr/>
              <a:t>11</a:t>
            </a:fld>
            <a:endParaRPr lang="en-GB"/>
          </a:p>
        </p:txBody>
      </p:sp>
    </p:spTree>
    <p:extLst>
      <p:ext uri="{BB962C8B-B14F-4D97-AF65-F5344CB8AC3E}">
        <p14:creationId xmlns:p14="http://schemas.microsoft.com/office/powerpoint/2010/main" xmlns="" val="1879144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Insert </a:t>
            </a:r>
            <a:r>
              <a:rPr lang="en-GB" sz="1200" dirty="0" err="1" smtClean="0"/>
              <a:t>EasyGym</a:t>
            </a:r>
            <a:r>
              <a:rPr lang="en-GB" sz="1200" dirty="0" smtClean="0"/>
              <a:t> </a:t>
            </a:r>
            <a:r>
              <a:rPr lang="en-GB" dirty="0" smtClean="0"/>
              <a:t>pictures</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4E270071-04A2-42A8-9A74-E688C72C7045}" type="slidenum">
              <a:rPr lang="en-GB" smtClean="0"/>
              <a:pPr/>
              <a:t>14</a:t>
            </a:fld>
            <a:endParaRPr lang="en-GB"/>
          </a:p>
        </p:txBody>
      </p:sp>
    </p:spTree>
    <p:extLst>
      <p:ext uri="{BB962C8B-B14F-4D97-AF65-F5344CB8AC3E}">
        <p14:creationId xmlns:p14="http://schemas.microsoft.com/office/powerpoint/2010/main" xmlns="" val="2047764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6654EBD-C421-4415-B864-96503B466D53}" type="datetimeFigureOut">
              <a:rPr lang="en-US" smtClean="0"/>
              <a:t>11/8/2015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654EBD-C421-4415-B864-96503B466D53}" type="datetimeFigureOut">
              <a:rPr lang="en-US" smtClean="0"/>
              <a:t>11/8/2015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654EBD-C421-4415-B864-96503B466D53}" type="datetimeFigureOut">
              <a:rPr lang="en-US" smtClean="0"/>
              <a:t>11/8/2015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654EBD-C421-4415-B864-96503B466D53}" type="datetimeFigureOut">
              <a:rPr lang="en-US" smtClean="0"/>
              <a:t>11/8/2015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54EBD-C421-4415-B864-96503B466D53}" type="datetimeFigureOut">
              <a:rPr lang="en-US" smtClean="0"/>
              <a:t>11/8/2015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6654EBD-C421-4415-B864-96503B466D53}" type="datetimeFigureOut">
              <a:rPr lang="en-US" smtClean="0"/>
              <a:t>11/8/2015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6654EBD-C421-4415-B864-96503B466D53}" type="datetimeFigureOut">
              <a:rPr lang="en-US" smtClean="0"/>
              <a:t>11/8/2015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6654EBD-C421-4415-B864-96503B466D53}" type="datetimeFigureOut">
              <a:rPr lang="en-US" smtClean="0"/>
              <a:t>11/8/2015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54EBD-C421-4415-B864-96503B466D53}" type="datetimeFigureOut">
              <a:rPr lang="en-US" smtClean="0"/>
              <a:t>11/8/2015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54EBD-C421-4415-B864-96503B466D53}" type="datetimeFigureOut">
              <a:rPr lang="en-US" smtClean="0"/>
              <a:t>11/8/2015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54EBD-C421-4415-B864-96503B466D53}" type="datetimeFigureOut">
              <a:rPr lang="en-US" smtClean="0"/>
              <a:t>11/8/2015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BC9254-E164-4578-9A54-0893C838198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54EBD-C421-4415-B864-96503B466D53}" type="datetimeFigureOut">
              <a:rPr lang="en-US" smtClean="0"/>
              <a:t>11/8/2015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C9254-E164-4578-9A54-0893C838198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068960"/>
            <a:ext cx="7772400" cy="1470025"/>
          </a:xfrm>
        </p:spPr>
        <p:txBody>
          <a:bodyPr>
            <a:noAutofit/>
          </a:bodyPr>
          <a:lstStyle/>
          <a:p>
            <a:r>
              <a:rPr lang="en-GB" sz="5400" dirty="0" smtClean="0"/>
              <a:t>3.1 </a:t>
            </a:r>
            <a:r>
              <a:rPr lang="en-GB" sz="5400" dirty="0"/>
              <a:t>– Setting </a:t>
            </a:r>
            <a:r>
              <a:rPr lang="en-GB" sz="5400" dirty="0" smtClean="0"/>
              <a:t>marketing </a:t>
            </a:r>
            <a:r>
              <a:rPr lang="en-GB" sz="5400" dirty="0"/>
              <a:t>objectives</a:t>
            </a:r>
            <a:br>
              <a:rPr lang="en-GB" sz="5400" dirty="0"/>
            </a:br>
            <a:endParaRPr lang="en-GB" sz="5400" b="1"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676665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fontScale="77500" lnSpcReduction="20000"/>
          </a:bodyPr>
          <a:lstStyle/>
          <a:p>
            <a:pPr algn="just">
              <a:lnSpc>
                <a:spcPct val="110000"/>
              </a:lnSpc>
              <a:spcBef>
                <a:spcPts val="0"/>
              </a:spcBef>
              <a:spcAft>
                <a:spcPts val="1200"/>
              </a:spcAft>
            </a:pPr>
            <a:r>
              <a:rPr lang="en-GB" b="1" dirty="0"/>
              <a:t>Marketing</a:t>
            </a:r>
            <a:r>
              <a:rPr lang="en-GB" dirty="0"/>
              <a:t> is the management process responsible for identifying, anticipating and satisfying customer requirements </a:t>
            </a:r>
            <a:r>
              <a:rPr lang="en-GB" dirty="0" smtClean="0"/>
              <a:t>profitably</a:t>
            </a:r>
            <a:r>
              <a:rPr lang="en-GB" dirty="0"/>
              <a:t>.</a:t>
            </a:r>
          </a:p>
          <a:p>
            <a:pPr algn="just">
              <a:lnSpc>
                <a:spcPct val="110000"/>
              </a:lnSpc>
              <a:spcBef>
                <a:spcPts val="0"/>
              </a:spcBef>
              <a:spcAft>
                <a:spcPts val="1200"/>
              </a:spcAft>
            </a:pPr>
            <a:r>
              <a:rPr lang="en-GB" dirty="0" smtClean="0"/>
              <a:t>However this is very difficult and is impacted by the company’s budget, existing skills, experience, products/services, existing brand image and the action of its rivals.</a:t>
            </a:r>
          </a:p>
          <a:p>
            <a:pPr algn="just">
              <a:lnSpc>
                <a:spcPct val="110000"/>
              </a:lnSpc>
              <a:spcBef>
                <a:spcPts val="0"/>
              </a:spcBef>
              <a:spcAft>
                <a:spcPts val="1200"/>
              </a:spcAft>
            </a:pPr>
            <a:r>
              <a:rPr lang="en-GB" dirty="0" smtClean="0"/>
              <a:t>A successful marketing department must set objectives in line with the overall corporate objectives and differentiate the business enough from its competitors to establish brand loyalty</a:t>
            </a:r>
            <a:r>
              <a:rPr lang="en-GB" smtClean="0"/>
              <a:t>,  and sales </a:t>
            </a:r>
            <a:r>
              <a:rPr lang="en-GB" dirty="0" smtClean="0"/>
              <a:t>growth resulting in high market share and profits.</a:t>
            </a:r>
            <a:endParaRPr lang="en-GB"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xmlns="" val="2049425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08912" cy="969873"/>
          </a:xfrm>
        </p:spPr>
        <p:txBody>
          <a:bodyPr>
            <a:normAutofit/>
          </a:bodyPr>
          <a:lstStyle/>
          <a:p>
            <a:r>
              <a:rPr lang="en-GB" dirty="0" smtClean="0"/>
              <a:t>Example business: Lenovo</a:t>
            </a:r>
            <a:endParaRPr lang="en-GB" dirty="0"/>
          </a:p>
        </p:txBody>
      </p:sp>
      <p:sp>
        <p:nvSpPr>
          <p:cNvPr id="3" name="Content Placeholder 2"/>
          <p:cNvSpPr>
            <a:spLocks noGrp="1"/>
          </p:cNvSpPr>
          <p:nvPr>
            <p:ph idx="1"/>
          </p:nvPr>
        </p:nvSpPr>
        <p:spPr>
          <a:xfrm>
            <a:off x="467544" y="1988840"/>
            <a:ext cx="8229600" cy="4536504"/>
          </a:xfrm>
        </p:spPr>
        <p:txBody>
          <a:bodyPr>
            <a:normAutofit/>
          </a:bodyPr>
          <a:lstStyle/>
          <a:p>
            <a:pPr algn="just">
              <a:spcBef>
                <a:spcPts val="0"/>
              </a:spcBef>
              <a:spcAft>
                <a:spcPts val="600"/>
              </a:spcAft>
            </a:pPr>
            <a:r>
              <a:rPr lang="en-GB" sz="1800" dirty="0" smtClean="0"/>
              <a:t>Lenovo is the </a:t>
            </a:r>
            <a:r>
              <a:rPr lang="en-GB" sz="1800" dirty="0"/>
              <a:t>world's biggest maker of personal </a:t>
            </a:r>
            <a:r>
              <a:rPr lang="en-GB" sz="1800" dirty="0" smtClean="0"/>
              <a:t>computers.</a:t>
            </a:r>
            <a:endParaRPr lang="en-GB" sz="1800" dirty="0"/>
          </a:p>
          <a:p>
            <a:pPr algn="just">
              <a:spcBef>
                <a:spcPts val="0"/>
              </a:spcBef>
              <a:spcAft>
                <a:spcPts val="600"/>
              </a:spcAft>
            </a:pPr>
            <a:r>
              <a:rPr lang="en-GB" sz="1800" dirty="0" smtClean="0"/>
              <a:t>In 2014 they saw massive increases in </a:t>
            </a:r>
            <a:r>
              <a:rPr lang="en-GB" sz="1800" dirty="0"/>
              <a:t>net profit as </a:t>
            </a:r>
            <a:r>
              <a:rPr lang="en-GB" sz="1800" dirty="0" smtClean="0"/>
              <a:t>sales of their laptops were much better than the industry </a:t>
            </a:r>
            <a:r>
              <a:rPr lang="en-GB" sz="1800" dirty="0"/>
              <a:t>average. </a:t>
            </a:r>
            <a:endParaRPr lang="en-GB" sz="1800" dirty="0" smtClean="0"/>
          </a:p>
          <a:p>
            <a:pPr algn="just">
              <a:spcBef>
                <a:spcPts val="0"/>
              </a:spcBef>
              <a:spcAft>
                <a:spcPts val="600"/>
              </a:spcAft>
            </a:pPr>
            <a:r>
              <a:rPr lang="en-GB" sz="1800" dirty="0" smtClean="0"/>
              <a:t>Despite this the PC market is decreasing with consumers increasingly using tablets and mobile phones to complete tasks such as web browsing and emails.</a:t>
            </a:r>
          </a:p>
          <a:p>
            <a:pPr algn="just">
              <a:spcBef>
                <a:spcPts val="0"/>
              </a:spcBef>
              <a:spcAft>
                <a:spcPts val="600"/>
              </a:spcAft>
            </a:pPr>
            <a:r>
              <a:rPr lang="en-GB" sz="1800" dirty="0" smtClean="0"/>
              <a:t>Lenovo therefore has made the decision to diversify </a:t>
            </a:r>
            <a:r>
              <a:rPr lang="en-GB" sz="1800" dirty="0"/>
              <a:t>away from the shrinking global PC </a:t>
            </a:r>
            <a:r>
              <a:rPr lang="en-GB" sz="1800" dirty="0" smtClean="0"/>
              <a:t>market</a:t>
            </a:r>
            <a:r>
              <a:rPr lang="en-GB" sz="1800" dirty="0"/>
              <a:t> </a:t>
            </a:r>
            <a:r>
              <a:rPr lang="en-GB" sz="1800" dirty="0" smtClean="0"/>
              <a:t>and 2014 was the first year they </a:t>
            </a:r>
            <a:r>
              <a:rPr lang="en-GB" sz="1800" dirty="0"/>
              <a:t>sold more smartphones than PCs, with a record </a:t>
            </a:r>
            <a:r>
              <a:rPr lang="en-GB" sz="1800" dirty="0" smtClean="0"/>
              <a:t>sales volume </a:t>
            </a:r>
            <a:r>
              <a:rPr lang="en-GB" sz="1800" dirty="0"/>
              <a:t>of 15.8 million </a:t>
            </a:r>
            <a:r>
              <a:rPr lang="en-GB" sz="1800" dirty="0" smtClean="0"/>
              <a:t>units, a 39 per cent sales growth </a:t>
            </a:r>
            <a:r>
              <a:rPr lang="en-GB" sz="1800" dirty="0"/>
              <a:t>from </a:t>
            </a:r>
            <a:r>
              <a:rPr lang="en-GB" sz="1800" dirty="0" smtClean="0"/>
              <a:t>2013. </a:t>
            </a:r>
            <a:endParaRPr lang="en-GB" sz="1800" dirty="0"/>
          </a:p>
          <a:p>
            <a:pPr algn="just">
              <a:spcBef>
                <a:spcPts val="0"/>
              </a:spcBef>
              <a:spcAft>
                <a:spcPts val="600"/>
              </a:spcAft>
            </a:pPr>
            <a:r>
              <a:rPr lang="en-GB" sz="1800" dirty="0" smtClean="0"/>
              <a:t>To enhance their ability to compete in the mobile market and grow this area of the business they have purchased Motorola </a:t>
            </a:r>
            <a:r>
              <a:rPr lang="en-GB" sz="1800" dirty="0"/>
              <a:t>Mobility </a:t>
            </a:r>
            <a:r>
              <a:rPr lang="en-GB" sz="1800" dirty="0" smtClean="0"/>
              <a:t>from owners Google for $3billion.</a:t>
            </a:r>
          </a:p>
          <a:p>
            <a:pPr algn="just">
              <a:spcBef>
                <a:spcPts val="0"/>
              </a:spcBef>
              <a:spcAft>
                <a:spcPts val="600"/>
              </a:spcAft>
            </a:pPr>
            <a:r>
              <a:rPr lang="en-GB" sz="1800" dirty="0" smtClean="0"/>
              <a:t>Lenovo has stated that it feels this is an area that will </a:t>
            </a:r>
            <a:r>
              <a:rPr lang="en-GB" sz="1800" dirty="0"/>
              <a:t>quickly begin contributing to </a:t>
            </a:r>
            <a:r>
              <a:rPr lang="en-GB" sz="1800" dirty="0" smtClean="0"/>
              <a:t>their </a:t>
            </a:r>
            <a:r>
              <a:rPr lang="en-GB" sz="1800" dirty="0"/>
              <a:t>performance and develop into </a:t>
            </a:r>
            <a:r>
              <a:rPr lang="en-GB" sz="1800" dirty="0" smtClean="0"/>
              <a:t>one of its pillars </a:t>
            </a:r>
            <a:r>
              <a:rPr lang="en-GB" sz="1800" dirty="0"/>
              <a:t>for long-term, sustainable </a:t>
            </a:r>
            <a:r>
              <a:rPr lang="en-GB" sz="1800" dirty="0" smtClean="0"/>
              <a:t>growth. </a:t>
            </a:r>
            <a:endParaRPr lang="en-GB" sz="1800" dirty="0"/>
          </a:p>
          <a:p>
            <a:endParaRPr lang="en-GB"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xmlns="" val="2210541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08912" cy="969873"/>
          </a:xfrm>
        </p:spPr>
        <p:txBody>
          <a:bodyPr/>
          <a:lstStyle/>
          <a:p>
            <a:r>
              <a:rPr lang="en-GB" dirty="0" smtClean="0"/>
              <a:t>Exam-style </a:t>
            </a:r>
            <a:r>
              <a:rPr lang="en-GB" dirty="0"/>
              <a:t>q</a:t>
            </a:r>
            <a:r>
              <a:rPr lang="en-GB" dirty="0" smtClean="0"/>
              <a:t>uestions</a:t>
            </a:r>
            <a:endParaRPr lang="en-GB" dirty="0"/>
          </a:p>
        </p:txBody>
      </p:sp>
      <p:sp>
        <p:nvSpPr>
          <p:cNvPr id="3" name="Content Placeholder 2"/>
          <p:cNvSpPr>
            <a:spLocks noGrp="1"/>
          </p:cNvSpPr>
          <p:nvPr>
            <p:ph idx="1"/>
          </p:nvPr>
        </p:nvSpPr>
        <p:spPr>
          <a:xfrm>
            <a:off x="251520" y="1817440"/>
            <a:ext cx="8686800" cy="5040560"/>
          </a:xfrm>
        </p:spPr>
        <p:txBody>
          <a:bodyPr>
            <a:normAutofit fontScale="70000" lnSpcReduction="20000"/>
          </a:bodyPr>
          <a:lstStyle/>
          <a:p>
            <a:pPr marL="0" indent="0" algn="just">
              <a:buNone/>
            </a:pPr>
            <a:endParaRPr lang="en-GB" dirty="0"/>
          </a:p>
          <a:p>
            <a:pPr marL="0" indent="0" algn="just">
              <a:buNone/>
            </a:pPr>
            <a:r>
              <a:rPr lang="en-GB" dirty="0">
                <a:solidFill>
                  <a:srgbClr val="C00000"/>
                </a:solidFill>
              </a:rPr>
              <a:t>1</a:t>
            </a:r>
            <a:r>
              <a:rPr lang="en-GB" dirty="0" smtClean="0">
                <a:solidFill>
                  <a:srgbClr val="C00000"/>
                </a:solidFill>
              </a:rPr>
              <a:t>.</a:t>
            </a:r>
            <a:r>
              <a:rPr lang="en-GB" dirty="0" smtClean="0"/>
              <a:t>	Do you think it is more important for Lenovo to focus more on 	building ‘brand loyalty’ than other potential marketing objectives 	in the coming years? </a:t>
            </a:r>
            <a:r>
              <a:rPr lang="en-GB" b="1" dirty="0" smtClean="0"/>
              <a:t>Justify your view</a:t>
            </a:r>
            <a:r>
              <a:rPr lang="en-GB" dirty="0" smtClean="0"/>
              <a:t>. (16 marks)</a:t>
            </a:r>
          </a:p>
          <a:p>
            <a:pPr algn="just"/>
            <a:endParaRPr lang="en-GB" dirty="0"/>
          </a:p>
          <a:p>
            <a:pPr marL="0" indent="0" algn="just">
              <a:buNone/>
            </a:pPr>
            <a:r>
              <a:rPr lang="en-GB" b="1" dirty="0">
                <a:solidFill>
                  <a:srgbClr val="C00000"/>
                </a:solidFill>
              </a:rPr>
              <a:t>Exam tip: </a:t>
            </a:r>
            <a:endParaRPr lang="en-GB" b="1" dirty="0" smtClean="0">
              <a:solidFill>
                <a:srgbClr val="C00000"/>
              </a:solidFill>
            </a:endParaRPr>
          </a:p>
          <a:p>
            <a:pPr algn="just"/>
            <a:r>
              <a:rPr lang="en-GB" dirty="0" smtClean="0"/>
              <a:t>It </a:t>
            </a:r>
            <a:r>
              <a:rPr lang="en-GB" dirty="0"/>
              <a:t>is often useful to </a:t>
            </a:r>
            <a:r>
              <a:rPr lang="en-GB" b="1" dirty="0"/>
              <a:t>compare and contrast </a:t>
            </a:r>
            <a:r>
              <a:rPr lang="en-GB" dirty="0"/>
              <a:t>examples or data from a case study to help support a judgement in a question like the one above. </a:t>
            </a:r>
          </a:p>
          <a:p>
            <a:pPr algn="just"/>
            <a:r>
              <a:rPr lang="en-GB" dirty="0"/>
              <a:t>Use an example or piece of data to support you point and another to show how the alternative point is the weaker option.</a:t>
            </a:r>
          </a:p>
          <a:p>
            <a:pPr algn="just"/>
            <a:r>
              <a:rPr lang="en-GB" dirty="0"/>
              <a:t>This is a great way to gain evaluation marks and convince the examiner your argument is fully supported and the correct one to choose</a:t>
            </a:r>
            <a:r>
              <a:rPr lang="en-GB" dirty="0" smtClean="0"/>
              <a:t>.</a:t>
            </a:r>
            <a:endParaRPr lang="en-GB" dirty="0"/>
          </a:p>
          <a:p>
            <a:endParaRPr lang="en-GB"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spTree>
    <p:extLst>
      <p:ext uri="{BB962C8B-B14F-4D97-AF65-F5344CB8AC3E}">
        <p14:creationId xmlns:p14="http://schemas.microsoft.com/office/powerpoint/2010/main" xmlns="" val="1918507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a:xfrm>
            <a:off x="457200" y="1285860"/>
            <a:ext cx="8229600" cy="5286412"/>
          </a:xfrm>
        </p:spPr>
        <p:txBody>
          <a:bodyPr>
            <a:normAutofit fontScale="70000" lnSpcReduction="20000"/>
          </a:bodyPr>
          <a:lstStyle/>
          <a:p>
            <a:r>
              <a:rPr lang="en-GB" dirty="0" smtClean="0"/>
              <a:t>3 paragraphs</a:t>
            </a:r>
          </a:p>
          <a:p>
            <a:r>
              <a:rPr lang="en-GB" dirty="0" smtClean="0"/>
              <a:t>Paragraph 1:</a:t>
            </a:r>
          </a:p>
          <a:p>
            <a:pPr lvl="1"/>
            <a:r>
              <a:rPr lang="en-GB" dirty="0" smtClean="0"/>
              <a:t>State that brand loyalty is a key marketing objective</a:t>
            </a:r>
          </a:p>
          <a:p>
            <a:pPr lvl="1"/>
            <a:r>
              <a:rPr lang="en-GB" dirty="0" smtClean="0"/>
              <a:t>Quote part of the case study that supports this point</a:t>
            </a:r>
          </a:p>
          <a:p>
            <a:pPr lvl="1"/>
            <a:r>
              <a:rPr lang="en-GB" dirty="0" smtClean="0"/>
              <a:t>Explain why this information supports this point</a:t>
            </a:r>
          </a:p>
          <a:p>
            <a:r>
              <a:rPr lang="en-GB" dirty="0" smtClean="0"/>
              <a:t>Paragraph 2:</a:t>
            </a:r>
          </a:p>
          <a:p>
            <a:pPr lvl="1"/>
            <a:r>
              <a:rPr lang="en-GB" dirty="0" smtClean="0"/>
              <a:t>State that brand loyalty isn’t the most important objective </a:t>
            </a:r>
            <a:r>
              <a:rPr lang="en-GB" b="1" u="sng" dirty="0" smtClean="0"/>
              <a:t>OR</a:t>
            </a:r>
            <a:r>
              <a:rPr lang="en-GB" dirty="0" smtClean="0"/>
              <a:t> state another marketing objective that is</a:t>
            </a:r>
          </a:p>
          <a:p>
            <a:pPr lvl="1"/>
            <a:r>
              <a:rPr lang="en-GB" dirty="0" smtClean="0"/>
              <a:t>Quote part of the case study which supports this second point</a:t>
            </a:r>
          </a:p>
          <a:p>
            <a:pPr lvl="1"/>
            <a:r>
              <a:rPr lang="en-GB" dirty="0" smtClean="0"/>
              <a:t>Explain why this information supports this point</a:t>
            </a:r>
            <a:endParaRPr lang="en-GB" dirty="0" smtClean="0"/>
          </a:p>
          <a:p>
            <a:r>
              <a:rPr lang="en-GB" dirty="0" smtClean="0"/>
              <a:t>Paragraph 3:</a:t>
            </a:r>
          </a:p>
          <a:p>
            <a:pPr lvl="1"/>
            <a:r>
              <a:rPr lang="en-GB" dirty="0" smtClean="0"/>
              <a:t>State what the most important issue facing the business is</a:t>
            </a:r>
          </a:p>
          <a:p>
            <a:pPr lvl="1"/>
            <a:r>
              <a:rPr lang="en-GB" dirty="0" smtClean="0"/>
              <a:t>Suggest which objective is most important  considering this issue and explain why</a:t>
            </a:r>
          </a:p>
          <a:p>
            <a:pPr lvl="1"/>
            <a:r>
              <a:rPr lang="en-GB" dirty="0" smtClean="0"/>
              <a:t>Explain why the other objective is not as important</a:t>
            </a:r>
          </a:p>
          <a:p>
            <a:pPr lvl="1"/>
            <a:r>
              <a:rPr lang="en-GB" dirty="0" smtClean="0"/>
              <a:t>Then explain the potential problems of selecting your option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Autofit/>
          </a:bodyPr>
          <a:lstStyle/>
          <a:p>
            <a:pPr marL="0" lvl="0" indent="0" algn="just">
              <a:buClr>
                <a:schemeClr val="tx2"/>
              </a:buClr>
              <a:buSzPct val="70000"/>
              <a:buNone/>
              <a:defRPr/>
            </a:pPr>
            <a:r>
              <a:rPr lang="en-GB" sz="2000" dirty="0" err="1" smtClean="0"/>
              <a:t>EasyGym</a:t>
            </a:r>
            <a:r>
              <a:rPr lang="en-GB" sz="2000" dirty="0" smtClean="0"/>
              <a:t> </a:t>
            </a:r>
            <a:r>
              <a:rPr lang="en-GB" sz="2000" dirty="0"/>
              <a:t>is run in the same way as </a:t>
            </a:r>
            <a:r>
              <a:rPr lang="en-GB" sz="2000" dirty="0" err="1"/>
              <a:t>E</a:t>
            </a:r>
            <a:r>
              <a:rPr lang="en-GB" sz="2000" dirty="0" err="1" smtClean="0"/>
              <a:t>asyJet</a:t>
            </a:r>
            <a:r>
              <a:rPr lang="en-GB" sz="2000" dirty="0"/>
              <a:t>. Customers are offered a very basic, low-cost service at a very low price. </a:t>
            </a:r>
            <a:r>
              <a:rPr lang="en-GB" sz="2000" dirty="0" err="1"/>
              <a:t>E</a:t>
            </a:r>
            <a:r>
              <a:rPr lang="en-GB" sz="2000" dirty="0" err="1" smtClean="0"/>
              <a:t>asyGym</a:t>
            </a:r>
            <a:r>
              <a:rPr lang="en-GB" sz="2000" dirty="0" smtClean="0"/>
              <a:t> </a:t>
            </a:r>
            <a:r>
              <a:rPr lang="en-GB" sz="2000" dirty="0"/>
              <a:t>is an example of how much an organisation’s corporate aims can limit its scope for marketing strategies. Its philosophy is based on minimising costs through eliminating unnecessary expenditure. This allows the firm to charge low prices to customers. Marketing costs must also be minimised. Ryanair and Primark are companies that operate on a similar philosophy.</a:t>
            </a:r>
          </a:p>
          <a:p>
            <a:pPr marL="457200" lvl="0" indent="-457200" algn="just">
              <a:buClr>
                <a:schemeClr val="tx2"/>
              </a:buClr>
              <a:buSzPct val="70000"/>
              <a:defRPr/>
            </a:pPr>
            <a:endParaRPr lang="en-GB" sz="2000" dirty="0"/>
          </a:p>
          <a:p>
            <a:pPr marL="457200" lvl="0" indent="-457200" algn="just">
              <a:buSzPct val="100000"/>
              <a:buFont typeface="+mj-lt"/>
              <a:buAutoNum type="arabicPeriod"/>
              <a:defRPr/>
            </a:pPr>
            <a:r>
              <a:rPr lang="en-GB" sz="2000" dirty="0"/>
              <a:t>Select two marketing objectives that you believe would be </a:t>
            </a:r>
            <a:r>
              <a:rPr lang="en-GB" sz="2000" b="1" i="1" dirty="0">
                <a:solidFill>
                  <a:srgbClr val="0000FF"/>
                </a:solidFill>
              </a:rPr>
              <a:t>unsuitable</a:t>
            </a:r>
            <a:r>
              <a:rPr lang="en-GB" sz="2000" dirty="0"/>
              <a:t> for budget companies such as Easy jet/Ryanair. Explain why you believe this</a:t>
            </a:r>
            <a:r>
              <a:rPr lang="en-GB" sz="2000" dirty="0" smtClean="0"/>
              <a:t>.</a:t>
            </a:r>
            <a:endParaRPr lang="en-GB" sz="2000" dirty="0"/>
          </a:p>
          <a:p>
            <a:pPr marL="457200" indent="-457200" algn="just">
              <a:buSzPct val="100000"/>
              <a:buFont typeface="+mj-lt"/>
              <a:buAutoNum type="arabicPeriod"/>
            </a:pPr>
            <a:r>
              <a:rPr lang="en-GB" sz="2000" dirty="0"/>
              <a:t>Select three marketing objectives that you believe would be </a:t>
            </a:r>
            <a:r>
              <a:rPr lang="en-GB" sz="2000" b="1" i="1" dirty="0">
                <a:solidFill>
                  <a:srgbClr val="0000FF"/>
                </a:solidFill>
              </a:rPr>
              <a:t>suitable</a:t>
            </a:r>
            <a:r>
              <a:rPr lang="en-GB" sz="2000" dirty="0"/>
              <a:t> for budget companies such as Easy jet/Ryanair. Explain why you believe this.</a:t>
            </a:r>
          </a:p>
          <a:p>
            <a:endParaRPr lang="en-GB" sz="2000"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p14="http://schemas.microsoft.com/office/powerpoint/2010/main" xmlns="" val="1156771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endParaRPr lang="en-GB" sz="1200" dirty="0" smtClean="0"/>
          </a:p>
          <a:p>
            <a:r>
              <a:rPr lang="en-GB" dirty="0" smtClean="0"/>
              <a:t>External </a:t>
            </a:r>
            <a:r>
              <a:rPr lang="en-GB" dirty="0" smtClean="0"/>
              <a:t>and internal influences on marketing objectives and decisions</a:t>
            </a:r>
          </a:p>
          <a:p>
            <a:endParaRPr lang="en-GB"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850425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Value of setting marketing objectives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To act as a focus for decision making and effort</a:t>
            </a:r>
          </a:p>
          <a:p>
            <a:r>
              <a:rPr lang="en-GB" dirty="0" smtClean="0"/>
              <a:t>To provide a yardstick against which success or failure can be measured</a:t>
            </a:r>
          </a:p>
          <a:p>
            <a:r>
              <a:rPr lang="en-GB" dirty="0" smtClean="0"/>
              <a:t>To improve coordination, by giving teams and departments a common purpose</a:t>
            </a:r>
          </a:p>
          <a:p>
            <a:r>
              <a:rPr lang="en-GB" dirty="0" smtClean="0"/>
              <a:t>To improve efficiency, by examining the reasons for success and failure in different areas</a:t>
            </a:r>
          </a:p>
          <a:p>
            <a:r>
              <a:rPr lang="en-GB" dirty="0" smtClean="0"/>
              <a:t>To motivate staff and improve their performance by setting challenging, but realistic targets</a:t>
            </a:r>
          </a:p>
          <a:p>
            <a:r>
              <a:rPr lang="en-GB" dirty="0" smtClean="0"/>
              <a:t>To establish priorities, so that staff understand the relative importance of different objectives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Benefits of setting marketing objectives</a:t>
            </a:r>
            <a:endParaRPr lang="en-GB" dirty="0"/>
          </a:p>
        </p:txBody>
      </p:sp>
      <p:sp>
        <p:nvSpPr>
          <p:cNvPr id="3" name="Content Placeholder 2"/>
          <p:cNvSpPr>
            <a:spLocks noGrp="1"/>
          </p:cNvSpPr>
          <p:nvPr>
            <p:ph idx="1"/>
          </p:nvPr>
        </p:nvSpPr>
        <p:spPr>
          <a:xfrm>
            <a:off x="457200" y="1600200"/>
            <a:ext cx="8229600" cy="4972072"/>
          </a:xfrm>
        </p:spPr>
        <p:txBody>
          <a:bodyPr>
            <a:normAutofit fontScale="70000" lnSpcReduction="20000"/>
          </a:bodyPr>
          <a:lstStyle/>
          <a:p>
            <a:r>
              <a:rPr lang="en-GB" dirty="0" smtClean="0"/>
              <a:t>They should be SMART: Clear objectives mean staff make consistent decisions</a:t>
            </a:r>
          </a:p>
          <a:p>
            <a:r>
              <a:rPr lang="en-GB" dirty="0" smtClean="0"/>
              <a:t>Specific marketing objectives provide clarity for employees and allow them to see whether they have succeeded or failed to meet expectations</a:t>
            </a:r>
          </a:p>
          <a:p>
            <a:r>
              <a:rPr lang="en-GB" dirty="0" smtClean="0"/>
              <a:t>If a department have a common purpose, then they are more likely to adopt a team approach, enabling managers to provide a more united and coordinated approach to problem solving</a:t>
            </a:r>
          </a:p>
          <a:p>
            <a:r>
              <a:rPr lang="en-GB" dirty="0" smtClean="0"/>
              <a:t>Measurable and timed objectives allow managers and individuals to improve efficiency</a:t>
            </a:r>
          </a:p>
          <a:p>
            <a:r>
              <a:rPr lang="en-GB" dirty="0" smtClean="0"/>
              <a:t>If marketing objectives are achievable, but through significant effort, then motivation will be higher</a:t>
            </a:r>
          </a:p>
          <a:p>
            <a:r>
              <a:rPr lang="en-GB" dirty="0" smtClean="0"/>
              <a:t>If the marketing department gives a clear indication of the relative importance of each objective, it should enable employees to recognise their own priorities,   so that their actions are consistent with the needs of the business as a whole</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of setting marketing objectives</a:t>
            </a:r>
            <a:endParaRPr lang="en-GB" dirty="0"/>
          </a:p>
        </p:txBody>
      </p:sp>
      <p:sp>
        <p:nvSpPr>
          <p:cNvPr id="3" name="Content Placeholder 2"/>
          <p:cNvSpPr>
            <a:spLocks noGrp="1"/>
          </p:cNvSpPr>
          <p:nvPr>
            <p:ph idx="1"/>
          </p:nvPr>
        </p:nvSpPr>
        <p:spPr>
          <a:xfrm>
            <a:off x="457200" y="1600200"/>
            <a:ext cx="8229600" cy="5043510"/>
          </a:xfrm>
        </p:spPr>
        <p:txBody>
          <a:bodyPr>
            <a:normAutofit fontScale="62500" lnSpcReduction="20000"/>
          </a:bodyPr>
          <a:lstStyle/>
          <a:p>
            <a:r>
              <a:rPr lang="en-GB" dirty="0" smtClean="0"/>
              <a:t>External changes are not always easy to predict, so therefore marketing objectives may be based on incorrect assumptions</a:t>
            </a:r>
          </a:p>
          <a:p>
            <a:r>
              <a:rPr lang="en-GB" dirty="0"/>
              <a:t>I</a:t>
            </a:r>
            <a:r>
              <a:rPr lang="en-GB" dirty="0" smtClean="0"/>
              <a:t>nternal changes should be foreseeable and less likely to cause problems, but staff turnover, higher training costs and operational problems may impact on the usefulness of marketing objectives</a:t>
            </a:r>
          </a:p>
          <a:p>
            <a:r>
              <a:rPr lang="en-GB" dirty="0" smtClean="0"/>
              <a:t>Marketing objectives may conflict with each other e.g. Increasing market share through cutting prices may hinder the objective of maximising sales revenue</a:t>
            </a:r>
          </a:p>
          <a:p>
            <a:r>
              <a:rPr lang="en-GB" dirty="0" smtClean="0"/>
              <a:t>There may be unclear priorities for staff e.g. sales staff working on commission may hinder the long-term brand reputation of the business – PPI</a:t>
            </a:r>
          </a:p>
          <a:p>
            <a:r>
              <a:rPr lang="en-GB" dirty="0" smtClean="0"/>
              <a:t>The marketing budget may be too small to meet objectives</a:t>
            </a:r>
          </a:p>
          <a:p>
            <a:r>
              <a:rPr lang="en-GB" dirty="0" smtClean="0"/>
              <a:t>If objectives are imposed rather than agreed, it may lead to a drop in productivity or motivation</a:t>
            </a:r>
          </a:p>
          <a:p>
            <a:r>
              <a:rPr lang="en-GB" dirty="0" smtClean="0"/>
              <a:t>There may be a reluctance to set realistic objectives in times of difficulty e.g. Setting a target for a reduction in sales revenue</a:t>
            </a:r>
          </a:p>
          <a:p>
            <a:r>
              <a:rPr lang="en-GB" dirty="0" smtClean="0"/>
              <a:t>People like to set ambitious targets, but this means marketing objectives often lose their value as they are too ambitious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External and internal influences on marketing objectives and </a:t>
            </a:r>
            <a:r>
              <a:rPr lang="en-GB" sz="3200" dirty="0" smtClean="0"/>
              <a:t>decisions</a:t>
            </a:r>
            <a:endParaRPr lang="en-GB" sz="3200" dirty="0"/>
          </a:p>
        </p:txBody>
      </p:sp>
      <p:sp>
        <p:nvSpPr>
          <p:cNvPr id="3" name="Content Placeholder 2"/>
          <p:cNvSpPr>
            <a:spLocks noGrp="1"/>
          </p:cNvSpPr>
          <p:nvPr>
            <p:ph idx="1"/>
          </p:nvPr>
        </p:nvSpPr>
        <p:spPr>
          <a:xfrm>
            <a:off x="107504" y="2276872"/>
            <a:ext cx="8856984" cy="4997152"/>
          </a:xfrm>
        </p:spPr>
        <p:txBody>
          <a:bodyPr>
            <a:noAutofit/>
          </a:bodyPr>
          <a:lstStyle/>
          <a:p>
            <a:pPr marL="0" indent="0" algn="just">
              <a:spcBef>
                <a:spcPts val="600"/>
              </a:spcBef>
              <a:spcAft>
                <a:spcPts val="1200"/>
              </a:spcAft>
              <a:buNone/>
            </a:pPr>
            <a:r>
              <a:rPr lang="en-GB" sz="1600" dirty="0" smtClean="0"/>
              <a:t>External </a:t>
            </a:r>
            <a:r>
              <a:rPr lang="en-GB" sz="1600" dirty="0"/>
              <a:t>factors are those outside the </a:t>
            </a:r>
            <a:r>
              <a:rPr lang="en-GB" sz="1600" dirty="0" smtClean="0"/>
              <a:t>business, often listed under the heading PESTLE, that may impact what objectives a firm sets. They may include:</a:t>
            </a:r>
            <a:endParaRPr lang="en-GB" sz="1600" dirty="0"/>
          </a:p>
          <a:p>
            <a:pPr algn="just">
              <a:spcBef>
                <a:spcPts val="600"/>
              </a:spcBef>
              <a:spcAft>
                <a:spcPts val="1200"/>
              </a:spcAft>
            </a:pPr>
            <a:r>
              <a:rPr lang="en-GB" sz="1600" b="1" dirty="0"/>
              <a:t>Political &amp; </a:t>
            </a:r>
            <a:r>
              <a:rPr lang="en-GB" sz="1600" b="1" dirty="0" smtClean="0"/>
              <a:t>legal </a:t>
            </a:r>
            <a:r>
              <a:rPr lang="en-GB" sz="1600" b="1" dirty="0"/>
              <a:t>factors - </a:t>
            </a:r>
            <a:r>
              <a:rPr lang="en-GB" sz="1600" dirty="0" smtClean="0"/>
              <a:t>Government </a:t>
            </a:r>
            <a:r>
              <a:rPr lang="en-GB" sz="1600" dirty="0"/>
              <a:t>policies impact marketing and what firms can </a:t>
            </a:r>
            <a:r>
              <a:rPr lang="en-GB" sz="1600" dirty="0" smtClean="0"/>
              <a:t>do, for example, </a:t>
            </a:r>
            <a:r>
              <a:rPr lang="en-GB" sz="1600" dirty="0"/>
              <a:t>advertising bans on cigarettes and unhealthy foods during children’s television. Multinational firms need to be aware of foreign legislation and policies. How do government policies impact consumer </a:t>
            </a:r>
            <a:r>
              <a:rPr lang="en-GB" sz="1600" dirty="0" smtClean="0"/>
              <a:t>spending - </a:t>
            </a:r>
            <a:r>
              <a:rPr lang="en-GB" sz="1600" dirty="0"/>
              <a:t>f</a:t>
            </a:r>
            <a:r>
              <a:rPr lang="en-GB" sz="1600" dirty="0" smtClean="0"/>
              <a:t>or example, </a:t>
            </a:r>
            <a:r>
              <a:rPr lang="en-GB" sz="1600" dirty="0"/>
              <a:t>taxation and spending </a:t>
            </a:r>
            <a:r>
              <a:rPr lang="en-GB" sz="1600" dirty="0" smtClean="0"/>
              <a:t>cuts?</a:t>
            </a:r>
            <a:endParaRPr lang="en-GB" sz="1600" dirty="0"/>
          </a:p>
          <a:p>
            <a:pPr algn="just">
              <a:spcBef>
                <a:spcPts val="600"/>
              </a:spcBef>
              <a:spcAft>
                <a:spcPts val="1200"/>
              </a:spcAft>
            </a:pPr>
            <a:r>
              <a:rPr lang="en-GB" sz="1600" b="1" dirty="0"/>
              <a:t>Economic </a:t>
            </a:r>
            <a:r>
              <a:rPr lang="en-GB" sz="1600" b="1" dirty="0" smtClean="0"/>
              <a:t>factors </a:t>
            </a:r>
            <a:r>
              <a:rPr lang="en-GB" sz="1600" dirty="0"/>
              <a:t>- Is the economy in growth or decline? What are disposable income levels? Can a firm compete on price or quality? What </a:t>
            </a:r>
            <a:r>
              <a:rPr lang="en-GB" sz="1600" dirty="0" smtClean="0"/>
              <a:t>is </a:t>
            </a:r>
            <a:r>
              <a:rPr lang="en-GB" sz="1600" dirty="0"/>
              <a:t>the current </a:t>
            </a:r>
            <a:r>
              <a:rPr lang="en-GB" sz="1600" dirty="0" smtClean="0"/>
              <a:t>level </a:t>
            </a:r>
            <a:r>
              <a:rPr lang="en-GB" sz="1600" dirty="0"/>
              <a:t>of Interest rates? How does this impact the amount of borrowing and therefore availability of funding for marketing strategies? How does this impact consumer spending, particularly on high price items like cars and homes?</a:t>
            </a:r>
          </a:p>
          <a:p>
            <a:pPr algn="just">
              <a:spcBef>
                <a:spcPts val="600"/>
              </a:spcBef>
              <a:spcAft>
                <a:spcPts val="1200"/>
              </a:spcAft>
            </a:pPr>
            <a:r>
              <a:rPr lang="en-GB" sz="1600" b="1" dirty="0" smtClean="0"/>
              <a:t>Social factors </a:t>
            </a:r>
            <a:r>
              <a:rPr lang="en-GB" sz="1600" dirty="0" smtClean="0"/>
              <a:t>– What are existing tastes and fashions? How do demographic factors impact the company’s objectives and actions?</a:t>
            </a:r>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2763978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External and internal influences on marketing objectives and </a:t>
            </a:r>
            <a:r>
              <a:rPr lang="en-GB" sz="3200" dirty="0" smtClean="0"/>
              <a:t>decisions</a:t>
            </a:r>
            <a:endParaRPr lang="en-GB" sz="3200" dirty="0"/>
          </a:p>
        </p:txBody>
      </p:sp>
      <p:sp>
        <p:nvSpPr>
          <p:cNvPr id="3" name="Content Placeholder 2"/>
          <p:cNvSpPr>
            <a:spLocks noGrp="1"/>
          </p:cNvSpPr>
          <p:nvPr>
            <p:ph idx="1"/>
          </p:nvPr>
        </p:nvSpPr>
        <p:spPr>
          <a:xfrm>
            <a:off x="107504" y="2204864"/>
            <a:ext cx="8856984" cy="4997152"/>
          </a:xfrm>
        </p:spPr>
        <p:txBody>
          <a:bodyPr>
            <a:noAutofit/>
          </a:bodyPr>
          <a:lstStyle/>
          <a:p>
            <a:pPr algn="just">
              <a:spcBef>
                <a:spcPts val="0"/>
              </a:spcBef>
              <a:spcAft>
                <a:spcPts val="1200"/>
              </a:spcAft>
            </a:pPr>
            <a:r>
              <a:rPr lang="en-GB" sz="1600" b="1" dirty="0"/>
              <a:t>Technological change</a:t>
            </a:r>
            <a:r>
              <a:rPr lang="en-GB" sz="1600" dirty="0"/>
              <a:t> – How do developments in technology impact marketing </a:t>
            </a:r>
            <a:r>
              <a:rPr lang="en-GB" sz="1600" dirty="0" smtClean="0"/>
              <a:t>activities - </a:t>
            </a:r>
            <a:r>
              <a:rPr lang="en-GB" sz="1600" dirty="0"/>
              <a:t>f</a:t>
            </a:r>
            <a:r>
              <a:rPr lang="en-GB" sz="1600" dirty="0" smtClean="0"/>
              <a:t>or example, </a:t>
            </a:r>
            <a:r>
              <a:rPr lang="en-GB" sz="1600" dirty="0"/>
              <a:t>social media, mobile phones, </a:t>
            </a:r>
            <a:r>
              <a:rPr lang="en-GB" sz="1600" dirty="0" smtClean="0"/>
              <a:t>apps</a:t>
            </a:r>
            <a:r>
              <a:rPr lang="en-GB" sz="1600" dirty="0"/>
              <a:t>?</a:t>
            </a:r>
            <a:r>
              <a:rPr lang="en-GB" sz="1600" dirty="0" smtClean="0"/>
              <a:t> </a:t>
            </a:r>
            <a:r>
              <a:rPr lang="en-GB" sz="1600" dirty="0"/>
              <a:t>How are rivals using technology? What do consumers expect? How is market research gathered?</a:t>
            </a:r>
          </a:p>
          <a:p>
            <a:pPr algn="just">
              <a:spcBef>
                <a:spcPts val="0"/>
              </a:spcBef>
              <a:spcAft>
                <a:spcPts val="1200"/>
              </a:spcAft>
            </a:pPr>
            <a:r>
              <a:rPr lang="en-GB" sz="1600" b="1" dirty="0" smtClean="0"/>
              <a:t>Ethical </a:t>
            </a:r>
            <a:r>
              <a:rPr lang="en-GB" sz="1600" b="1" dirty="0"/>
              <a:t>and environmental factors </a:t>
            </a:r>
            <a:r>
              <a:rPr lang="en-GB" sz="1600" dirty="0" smtClean="0"/>
              <a:t>– Do </a:t>
            </a:r>
            <a:r>
              <a:rPr lang="en-GB" sz="1600" dirty="0"/>
              <a:t>consumers care about these issues? Do the </a:t>
            </a:r>
            <a:r>
              <a:rPr lang="en-GB" sz="1600" dirty="0" smtClean="0"/>
              <a:t>company’s </a:t>
            </a:r>
            <a:r>
              <a:rPr lang="en-GB" sz="1600" dirty="0"/>
              <a:t>products cause any negative ethical issues? Is there any legislation in this area? Can higher prices be charged for more ethical products? Are workers treated ethically?</a:t>
            </a:r>
          </a:p>
          <a:p>
            <a:pPr algn="just">
              <a:spcBef>
                <a:spcPts val="0"/>
              </a:spcBef>
              <a:spcAft>
                <a:spcPts val="1200"/>
              </a:spcAft>
            </a:pPr>
            <a:r>
              <a:rPr lang="en-GB" sz="1600" b="1" dirty="0" smtClean="0"/>
              <a:t>State-of-the-market factors </a:t>
            </a:r>
            <a:r>
              <a:rPr lang="en-GB" sz="1600" dirty="0" smtClean="0"/>
              <a:t>– Is there growth in the market? Is the company able to focus on growth, or just on survival?</a:t>
            </a:r>
            <a:endParaRPr lang="en-GB" sz="1600" dirty="0"/>
          </a:p>
          <a:p>
            <a:pPr algn="just">
              <a:spcBef>
                <a:spcPts val="0"/>
              </a:spcBef>
              <a:spcAft>
                <a:spcPts val="1200"/>
              </a:spcAft>
            </a:pPr>
            <a:r>
              <a:rPr lang="en-GB" sz="1600" b="1" dirty="0" smtClean="0"/>
              <a:t>Competitor actions </a:t>
            </a:r>
            <a:r>
              <a:rPr lang="en-GB" sz="1600" dirty="0" smtClean="0"/>
              <a:t>– How intense is the rivalry? How well are rivals performing? Will they operate in a niche or mass market? What are current market shares? What strategies are they pursuing?</a:t>
            </a:r>
          </a:p>
          <a:p>
            <a:pPr algn="just">
              <a:spcBef>
                <a:spcPts val="0"/>
              </a:spcBef>
              <a:spcAft>
                <a:spcPts val="1200"/>
              </a:spcAft>
            </a:pPr>
            <a:r>
              <a:rPr lang="en-GB" sz="1600" b="1" dirty="0" smtClean="0"/>
              <a:t>Customers and suppliers </a:t>
            </a:r>
            <a:r>
              <a:rPr lang="en-GB" sz="1600" dirty="0" smtClean="0"/>
              <a:t>– What do consumers expect from the firm - for example, price, quality, service, reliability, etc.? Can suppliers meet the expectations and needs of the firm?</a:t>
            </a:r>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spTree>
    <p:extLst>
      <p:ext uri="{BB962C8B-B14F-4D97-AF65-F5344CB8AC3E}">
        <p14:creationId xmlns:p14="http://schemas.microsoft.com/office/powerpoint/2010/main" xmlns="" val="209078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I</a:t>
            </a:r>
            <a:r>
              <a:rPr lang="en-GB" sz="3200" dirty="0" smtClean="0"/>
              <a:t>nternal </a:t>
            </a:r>
            <a:r>
              <a:rPr lang="en-GB" sz="3200" dirty="0"/>
              <a:t>influences on marketing objectives and </a:t>
            </a:r>
            <a:r>
              <a:rPr lang="en-GB" sz="3200" dirty="0" smtClean="0"/>
              <a:t>decisions</a:t>
            </a:r>
            <a:endParaRPr lang="en-GB" sz="3200" dirty="0"/>
          </a:p>
        </p:txBody>
      </p:sp>
      <p:sp>
        <p:nvSpPr>
          <p:cNvPr id="3" name="Content Placeholder 2"/>
          <p:cNvSpPr>
            <a:spLocks noGrp="1"/>
          </p:cNvSpPr>
          <p:nvPr>
            <p:ph idx="1"/>
          </p:nvPr>
        </p:nvSpPr>
        <p:spPr/>
        <p:txBody>
          <a:bodyPr>
            <a:noAutofit/>
          </a:bodyPr>
          <a:lstStyle/>
          <a:p>
            <a:pPr marL="0" indent="0" algn="just">
              <a:spcBef>
                <a:spcPts val="0"/>
              </a:spcBef>
              <a:spcAft>
                <a:spcPts val="600"/>
              </a:spcAft>
              <a:buNone/>
            </a:pPr>
            <a:r>
              <a:rPr lang="en-GB" sz="1400" dirty="0" smtClean="0"/>
              <a:t>Internal </a:t>
            </a:r>
            <a:r>
              <a:rPr lang="en-GB" sz="1400" dirty="0"/>
              <a:t>influences are those factors </a:t>
            </a:r>
            <a:r>
              <a:rPr lang="en-GB" sz="1400" dirty="0" smtClean="0"/>
              <a:t>inside the business and include:</a:t>
            </a:r>
            <a:endParaRPr lang="en-GB" sz="1400" dirty="0"/>
          </a:p>
          <a:p>
            <a:pPr algn="just">
              <a:spcBef>
                <a:spcPts val="0"/>
              </a:spcBef>
              <a:spcAft>
                <a:spcPts val="600"/>
              </a:spcAft>
            </a:pPr>
            <a:r>
              <a:rPr lang="en-GB" sz="1400" b="1" dirty="0" smtClean="0"/>
              <a:t>Business/corporate objectives</a:t>
            </a:r>
            <a:r>
              <a:rPr lang="en-GB" sz="1400" dirty="0"/>
              <a:t> – </a:t>
            </a:r>
            <a:r>
              <a:rPr lang="en-GB" sz="1400" dirty="0" smtClean="0"/>
              <a:t>The marketing objectives are set to ensure the marketing department contributes towards achieving the overall corporate objectives. A business must have an integrated approach to marketing and therefore if a company has established a certain type of image, for example high quality products or ethics, then all actions which are guided by objectives must match the brand image established.</a:t>
            </a:r>
          </a:p>
          <a:p>
            <a:pPr algn="just">
              <a:spcBef>
                <a:spcPts val="0"/>
              </a:spcBef>
              <a:spcAft>
                <a:spcPts val="600"/>
              </a:spcAft>
            </a:pPr>
            <a:r>
              <a:rPr lang="en-GB" sz="1400" b="1" dirty="0" smtClean="0"/>
              <a:t>Finance</a:t>
            </a:r>
            <a:r>
              <a:rPr lang="en-GB" sz="1400" dirty="0" smtClean="0"/>
              <a:t> – The financial position of the business will determine what </a:t>
            </a:r>
            <a:r>
              <a:rPr lang="en-GB" sz="1400" b="1" dirty="0" smtClean="0"/>
              <a:t>resources</a:t>
            </a:r>
            <a:r>
              <a:rPr lang="en-GB" sz="1400" dirty="0" smtClean="0"/>
              <a:t> can be allocated to achieve the objectives. Objectives allow firms to establish their priorities and therefore where finances should be allocated.</a:t>
            </a:r>
          </a:p>
          <a:p>
            <a:pPr algn="just">
              <a:spcBef>
                <a:spcPts val="0"/>
              </a:spcBef>
              <a:spcAft>
                <a:spcPts val="600"/>
              </a:spcAft>
            </a:pPr>
            <a:r>
              <a:rPr lang="en-GB" sz="1400" b="1" dirty="0" smtClean="0"/>
              <a:t>Human </a:t>
            </a:r>
            <a:r>
              <a:rPr lang="en-GB" sz="1400" b="1" dirty="0"/>
              <a:t>resources (</a:t>
            </a:r>
            <a:r>
              <a:rPr lang="en-GB" sz="1400" b="1" dirty="0" smtClean="0"/>
              <a:t>HR)</a:t>
            </a:r>
            <a:r>
              <a:rPr lang="en-GB" sz="1400" dirty="0"/>
              <a:t> </a:t>
            </a:r>
            <a:r>
              <a:rPr lang="en-GB" sz="1400" dirty="0" smtClean="0"/>
              <a:t>– The size, skills and motivation of the workforce will determine what </a:t>
            </a:r>
            <a:r>
              <a:rPr lang="en-GB" sz="1400" dirty="0"/>
              <a:t>m</a:t>
            </a:r>
            <a:r>
              <a:rPr lang="en-GB" sz="1400" dirty="0" smtClean="0"/>
              <a:t>arketing </a:t>
            </a:r>
            <a:r>
              <a:rPr lang="en-GB" sz="1400" dirty="0"/>
              <a:t>objectives </a:t>
            </a:r>
            <a:r>
              <a:rPr lang="en-GB" sz="1400" dirty="0" smtClean="0"/>
              <a:t>can be achieved. The levels of training, customer service, decision-making and motivation of the workforce all impact their ability to achieve marketing objectives.</a:t>
            </a:r>
          </a:p>
          <a:p>
            <a:pPr algn="just">
              <a:spcBef>
                <a:spcPts val="0"/>
              </a:spcBef>
              <a:spcAft>
                <a:spcPts val="600"/>
              </a:spcAft>
            </a:pPr>
            <a:r>
              <a:rPr lang="en-GB" sz="1400" b="1" dirty="0" smtClean="0"/>
              <a:t>Operational issues</a:t>
            </a:r>
            <a:r>
              <a:rPr lang="en-GB" sz="1400" dirty="0"/>
              <a:t> </a:t>
            </a:r>
            <a:r>
              <a:rPr lang="en-GB" sz="1400" dirty="0" smtClean="0"/>
              <a:t>– A company must offer an integrated approach so if quality is a key brand feature than the marketing must focus on this and the product must match. The operation must ensure the company can deliver on promises, for example, internet sales, delivery times, stock quantities, etc.</a:t>
            </a:r>
          </a:p>
          <a:p>
            <a:pPr algn="just">
              <a:spcBef>
                <a:spcPts val="0"/>
              </a:spcBef>
              <a:spcAft>
                <a:spcPts val="600"/>
              </a:spcAft>
            </a:pPr>
            <a:r>
              <a:rPr lang="en-GB" sz="1400" b="1" dirty="0" smtClean="0"/>
              <a:t>Type of product</a:t>
            </a:r>
            <a:r>
              <a:rPr lang="en-GB" sz="1400" dirty="0"/>
              <a:t> </a:t>
            </a:r>
            <a:r>
              <a:rPr lang="en-GB" sz="1400" dirty="0" smtClean="0"/>
              <a:t>– What is the company know for? Does it have a unique selling point? Has it established a reputation for a particular type of product? Is it a necessity or a luxury? What are the industry standards or marketing and budgets? </a:t>
            </a:r>
            <a:endParaRPr lang="en-GB" sz="1400"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extLst>
      <p:ext uri="{BB962C8B-B14F-4D97-AF65-F5344CB8AC3E}">
        <p14:creationId xmlns:p14="http://schemas.microsoft.com/office/powerpoint/2010/main" xmlns="" val="3599213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Mindmap</a:t>
            </a:r>
            <a:endParaRPr lang="en-GB" dirty="0"/>
          </a:p>
        </p:txBody>
      </p:sp>
      <p:sp>
        <p:nvSpPr>
          <p:cNvPr id="3" name="Content Placeholder 2"/>
          <p:cNvSpPr>
            <a:spLocks noGrp="1"/>
          </p:cNvSpPr>
          <p:nvPr>
            <p:ph idx="1"/>
          </p:nvPr>
        </p:nvSpPr>
        <p:spPr/>
        <p:txBody>
          <a:bodyPr/>
          <a:lstStyle/>
          <a:p>
            <a:r>
              <a:rPr lang="en-GB" dirty="0" smtClean="0"/>
              <a:t>Create a </a:t>
            </a:r>
            <a:r>
              <a:rPr lang="en-GB" dirty="0" err="1" smtClean="0"/>
              <a:t>mindmap</a:t>
            </a:r>
            <a:r>
              <a:rPr lang="en-GB" dirty="0" smtClean="0"/>
              <a:t> on the internal and external factors affecting marketing objectives and decisions</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1687</Words>
  <Application>Microsoft Office PowerPoint</Application>
  <PresentationFormat>On-screen Show (4:3)</PresentationFormat>
  <Paragraphs>108</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3.1 – Setting marketing objectives </vt:lpstr>
      <vt:lpstr>Learning outcomes</vt:lpstr>
      <vt:lpstr>Value of setting marketing objectives</vt:lpstr>
      <vt:lpstr>Benefits of setting marketing objectives</vt:lpstr>
      <vt:lpstr>Problems of setting marketing objectives</vt:lpstr>
      <vt:lpstr>External and internal influences on marketing objectives and decisions</vt:lpstr>
      <vt:lpstr>External and internal influences on marketing objectives and decisions</vt:lpstr>
      <vt:lpstr>Internal influences on marketing objectives and decisions</vt:lpstr>
      <vt:lpstr>Mindmap</vt:lpstr>
      <vt:lpstr>Summary</vt:lpstr>
      <vt:lpstr>Example business: Lenovo</vt:lpstr>
      <vt:lpstr>Exam-style questions</vt:lpstr>
      <vt:lpstr>Structure</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 – Setting marketing objectives </dc:title>
  <dc:creator>user</dc:creator>
  <cp:lastModifiedBy>user</cp:lastModifiedBy>
  <cp:revision>8</cp:revision>
  <dcterms:created xsi:type="dcterms:W3CDTF">2015-11-08T16:50:38Z</dcterms:created>
  <dcterms:modified xsi:type="dcterms:W3CDTF">2015-11-08T18:18:22Z</dcterms:modified>
</cp:coreProperties>
</file>