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0"/>
  </p:handoutMasterIdLst>
  <p:sldIdLst>
    <p:sldId id="263" r:id="rId2"/>
    <p:sldId id="264" r:id="rId3"/>
    <p:sldId id="259" r:id="rId4"/>
    <p:sldId id="256" r:id="rId5"/>
    <p:sldId id="257" r:id="rId6"/>
    <p:sldId id="262" r:id="rId7"/>
    <p:sldId id="265" r:id="rId8"/>
    <p:sldId id="266" r:id="rId9"/>
  </p:sldIdLst>
  <p:sldSz cx="9144000" cy="6858000" type="screen4x3"/>
  <p:notesSz cx="6834188" cy="9979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6" autoAdjust="0"/>
    <p:restoredTop sz="94645" autoAdjust="0"/>
  </p:normalViewPr>
  <p:slideViewPr>
    <p:cSldViewPr>
      <p:cViewPr>
        <p:scale>
          <a:sx n="66" d="100"/>
          <a:sy n="66" d="100"/>
        </p:scale>
        <p:origin x="-1284" y="-726"/>
      </p:cViewPr>
      <p:guideLst>
        <p:guide orient="horz" pos="2160"/>
        <p:guide pos="2880"/>
      </p:guideLst>
    </p:cSldViewPr>
  </p:slideViewPr>
  <p:outlineViewPr>
    <p:cViewPr>
      <p:scale>
        <a:sx n="33" d="100"/>
        <a:sy n="33" d="100"/>
      </p:scale>
      <p:origin x="42"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Sheet1!$B$1</c:f>
              <c:strCache>
                <c:ptCount val="1"/>
                <c:pt idx="0">
                  <c:v>Yes</c:v>
                </c:pt>
              </c:strCache>
            </c:strRef>
          </c:tx>
          <c:invertIfNegative val="0"/>
          <c:cat>
            <c:strRef>
              <c:f>Sheet1!$A$2:$A$3</c:f>
              <c:strCache>
                <c:ptCount val="2"/>
                <c:pt idx="0">
                  <c:v>Males</c:v>
                </c:pt>
                <c:pt idx="1">
                  <c:v>Females</c:v>
                </c:pt>
              </c:strCache>
            </c:strRef>
          </c:cat>
          <c:val>
            <c:numRef>
              <c:f>Sheet1!$B$2:$B$3</c:f>
              <c:numCache>
                <c:formatCode>General</c:formatCode>
                <c:ptCount val="2"/>
                <c:pt idx="0">
                  <c:v>4</c:v>
                </c:pt>
                <c:pt idx="1">
                  <c:v>5</c:v>
                </c:pt>
              </c:numCache>
            </c:numRef>
          </c:val>
        </c:ser>
        <c:ser>
          <c:idx val="1"/>
          <c:order val="1"/>
          <c:tx>
            <c:strRef>
              <c:f>Sheet1!$C$1</c:f>
              <c:strCache>
                <c:ptCount val="1"/>
                <c:pt idx="0">
                  <c:v>No</c:v>
                </c:pt>
              </c:strCache>
            </c:strRef>
          </c:tx>
          <c:invertIfNegative val="0"/>
          <c:cat>
            <c:strRef>
              <c:f>Sheet1!$A$2:$A$3</c:f>
              <c:strCache>
                <c:ptCount val="2"/>
                <c:pt idx="0">
                  <c:v>Males</c:v>
                </c:pt>
                <c:pt idx="1">
                  <c:v>Females</c:v>
                </c:pt>
              </c:strCache>
            </c:strRef>
          </c:cat>
          <c:val>
            <c:numRef>
              <c:f>Sheet1!$C$2:$C$3</c:f>
              <c:numCache>
                <c:formatCode>General</c:formatCode>
                <c:ptCount val="2"/>
                <c:pt idx="0">
                  <c:v>3</c:v>
                </c:pt>
                <c:pt idx="1">
                  <c:v>3</c:v>
                </c:pt>
              </c:numCache>
            </c:numRef>
          </c:val>
        </c:ser>
        <c:ser>
          <c:idx val="2"/>
          <c:order val="2"/>
          <c:tx>
            <c:strRef>
              <c:f>Sheet1!$D$1</c:f>
              <c:strCache>
                <c:ptCount val="1"/>
                <c:pt idx="0">
                  <c:v>Maybe</c:v>
                </c:pt>
              </c:strCache>
            </c:strRef>
          </c:tx>
          <c:invertIfNegative val="0"/>
          <c:cat>
            <c:strRef>
              <c:f>Sheet1!$A$2:$A$3</c:f>
              <c:strCache>
                <c:ptCount val="2"/>
                <c:pt idx="0">
                  <c:v>Males</c:v>
                </c:pt>
                <c:pt idx="1">
                  <c:v>Females</c:v>
                </c:pt>
              </c:strCache>
            </c:strRef>
          </c:cat>
          <c:val>
            <c:numRef>
              <c:f>Sheet1!$D$2:$D$3</c:f>
              <c:numCache>
                <c:formatCode>General</c:formatCode>
                <c:ptCount val="2"/>
                <c:pt idx="0">
                  <c:v>3</c:v>
                </c:pt>
                <c:pt idx="1">
                  <c:v>2</c:v>
                </c:pt>
              </c:numCache>
            </c:numRef>
          </c:val>
        </c:ser>
        <c:dLbls>
          <c:showLegendKey val="0"/>
          <c:showVal val="0"/>
          <c:showCatName val="0"/>
          <c:showSerName val="0"/>
          <c:showPercent val="0"/>
          <c:showBubbleSize val="0"/>
        </c:dLbls>
        <c:gapWidth val="150"/>
        <c:overlap val="100"/>
        <c:axId val="83008128"/>
        <c:axId val="83022208"/>
      </c:barChart>
      <c:catAx>
        <c:axId val="83008128"/>
        <c:scaling>
          <c:orientation val="minMax"/>
        </c:scaling>
        <c:delete val="0"/>
        <c:axPos val="b"/>
        <c:majorTickMark val="out"/>
        <c:minorTickMark val="none"/>
        <c:tickLblPos val="nextTo"/>
        <c:crossAx val="83022208"/>
        <c:crosses val="autoZero"/>
        <c:auto val="1"/>
        <c:lblAlgn val="ctr"/>
        <c:lblOffset val="100"/>
        <c:noMultiLvlLbl val="0"/>
      </c:catAx>
      <c:valAx>
        <c:axId val="83022208"/>
        <c:scaling>
          <c:orientation val="minMax"/>
        </c:scaling>
        <c:delete val="0"/>
        <c:axPos val="l"/>
        <c:majorGridlines/>
        <c:numFmt formatCode="0%" sourceLinked="1"/>
        <c:majorTickMark val="out"/>
        <c:minorTickMark val="none"/>
        <c:tickLblPos val="nextTo"/>
        <c:crossAx val="8300812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lineChart>
        <c:grouping val="standard"/>
        <c:varyColors val="0"/>
        <c:ser>
          <c:idx val="0"/>
          <c:order val="0"/>
          <c:tx>
            <c:strRef>
              <c:f>Sheet1!$B$1</c:f>
              <c:strCache>
                <c:ptCount val="1"/>
                <c:pt idx="0">
                  <c:v>Sales (£s)</c:v>
                </c:pt>
              </c:strCache>
            </c:strRef>
          </c:tx>
          <c:marker>
            <c:symbol val="none"/>
          </c:marker>
          <c:cat>
            <c:strRef>
              <c:f>Sheet1!$A$2:$A$5</c:f>
              <c:strCache>
                <c:ptCount val="4"/>
                <c:pt idx="0">
                  <c:v>1st Qtr</c:v>
                </c:pt>
                <c:pt idx="1">
                  <c:v>2nd Qtr</c:v>
                </c:pt>
                <c:pt idx="2">
                  <c:v>3rd Qtr</c:v>
                </c:pt>
                <c:pt idx="3">
                  <c:v>4th Qtr</c:v>
                </c:pt>
              </c:strCache>
            </c:strRef>
          </c:cat>
          <c:val>
            <c:numRef>
              <c:f>Sheet1!$B$2:$B$5</c:f>
              <c:numCache>
                <c:formatCode>General</c:formatCode>
                <c:ptCount val="4"/>
                <c:pt idx="0">
                  <c:v>5000000</c:v>
                </c:pt>
                <c:pt idx="1">
                  <c:v>6500000</c:v>
                </c:pt>
                <c:pt idx="2">
                  <c:v>6000000</c:v>
                </c:pt>
                <c:pt idx="3">
                  <c:v>6800000</c:v>
                </c:pt>
              </c:numCache>
            </c:numRef>
          </c:val>
          <c:smooth val="0"/>
        </c:ser>
        <c:dLbls>
          <c:showLegendKey val="0"/>
          <c:showVal val="0"/>
          <c:showCatName val="0"/>
          <c:showSerName val="0"/>
          <c:showPercent val="0"/>
          <c:showBubbleSize val="0"/>
        </c:dLbls>
        <c:marker val="1"/>
        <c:smooth val="0"/>
        <c:axId val="83320832"/>
        <c:axId val="83306752"/>
      </c:lineChart>
      <c:valAx>
        <c:axId val="83306752"/>
        <c:scaling>
          <c:orientation val="minMax"/>
        </c:scaling>
        <c:delete val="0"/>
        <c:axPos val="l"/>
        <c:majorGridlines/>
        <c:numFmt formatCode="General" sourceLinked="1"/>
        <c:majorTickMark val="out"/>
        <c:minorTickMark val="none"/>
        <c:tickLblPos val="nextTo"/>
        <c:crossAx val="83320832"/>
        <c:crosses val="autoZero"/>
        <c:crossBetween val="between"/>
      </c:valAx>
      <c:catAx>
        <c:axId val="83320832"/>
        <c:scaling>
          <c:orientation val="minMax"/>
        </c:scaling>
        <c:delete val="0"/>
        <c:axPos val="b"/>
        <c:majorTickMark val="out"/>
        <c:minorTickMark val="none"/>
        <c:tickLblPos val="nextTo"/>
        <c:crossAx val="83306752"/>
        <c:crosses val="autoZero"/>
        <c:auto val="1"/>
        <c:lblAlgn val="ctr"/>
        <c:lblOffset val="100"/>
        <c:noMultiLvlLbl val="0"/>
      </c:cat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Sheet1!$B$1</c:f>
              <c:strCache>
                <c:ptCount val="1"/>
                <c:pt idx="0">
                  <c:v>Sales 2012</c:v>
                </c:pt>
              </c:strCache>
            </c:strRef>
          </c:tx>
          <c:dLbls>
            <c:showLegendKey val="0"/>
            <c:showVal val="0"/>
            <c:showCatName val="0"/>
            <c:showSerName val="0"/>
            <c:showPercent val="1"/>
            <c:showBubbleSize val="0"/>
            <c:showLeaderLines val="0"/>
          </c:dLbls>
          <c:cat>
            <c:strRef>
              <c:f>Sheet1!$A$2:$A$6</c:f>
              <c:strCache>
                <c:ptCount val="5"/>
                <c:pt idx="0">
                  <c:v>Petrol</c:v>
                </c:pt>
                <c:pt idx="1">
                  <c:v>Diesel</c:v>
                </c:pt>
                <c:pt idx="2">
                  <c:v>Hybrid</c:v>
                </c:pt>
                <c:pt idx="3">
                  <c:v>Electric</c:v>
                </c:pt>
                <c:pt idx="4">
                  <c:v>Gas</c:v>
                </c:pt>
              </c:strCache>
            </c:strRef>
          </c:cat>
          <c:val>
            <c:numRef>
              <c:f>Sheet1!$B$2:$B$6</c:f>
              <c:numCache>
                <c:formatCode>General</c:formatCode>
                <c:ptCount val="5"/>
                <c:pt idx="0">
                  <c:v>8.1999999999999993</c:v>
                </c:pt>
                <c:pt idx="1">
                  <c:v>5.0999999999999996</c:v>
                </c:pt>
                <c:pt idx="2">
                  <c:v>2.4</c:v>
                </c:pt>
                <c:pt idx="3">
                  <c:v>0.6</c:v>
                </c:pt>
                <c:pt idx="4">
                  <c:v>0.1</c:v>
                </c:pt>
              </c:numCache>
            </c:numRef>
          </c:val>
        </c:ser>
        <c:dLbls>
          <c:showLegendKey val="0"/>
          <c:showVal val="0"/>
          <c:showCatName val="0"/>
          <c:showSerName val="0"/>
          <c:showPercent val="0"/>
          <c:showBubbleSize val="0"/>
          <c:showLeaderLines val="0"/>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Sales </a:t>
            </a:r>
            <a:r>
              <a:rPr lang="en-US" dirty="0" smtClean="0"/>
              <a:t>2008</a:t>
            </a:r>
          </a:p>
        </c:rich>
      </c:tx>
      <c:layout/>
      <c:overlay val="0"/>
    </c:title>
    <c:autoTitleDeleted val="0"/>
    <c:plotArea>
      <c:layout/>
      <c:pieChart>
        <c:varyColors val="1"/>
        <c:ser>
          <c:idx val="0"/>
          <c:order val="0"/>
          <c:tx>
            <c:strRef>
              <c:f>Sheet1!$B$1</c:f>
              <c:strCache>
                <c:ptCount val="1"/>
                <c:pt idx="0">
                  <c:v>Sales 2008</c:v>
                </c:pt>
              </c:strCache>
            </c:strRef>
          </c:tx>
          <c:dLbls>
            <c:showLegendKey val="0"/>
            <c:showVal val="0"/>
            <c:showCatName val="0"/>
            <c:showSerName val="0"/>
            <c:showPercent val="1"/>
            <c:showBubbleSize val="0"/>
            <c:showLeaderLines val="0"/>
          </c:dLbls>
          <c:cat>
            <c:strRef>
              <c:f>Sheet1!$A$2:$A$5</c:f>
              <c:strCache>
                <c:ptCount val="4"/>
                <c:pt idx="0">
                  <c:v>Petrol</c:v>
                </c:pt>
                <c:pt idx="1">
                  <c:v>Diesel</c:v>
                </c:pt>
                <c:pt idx="2">
                  <c:v>Hybrid</c:v>
                </c:pt>
                <c:pt idx="3">
                  <c:v>Electric</c:v>
                </c:pt>
              </c:strCache>
            </c:strRef>
          </c:cat>
          <c:val>
            <c:numRef>
              <c:f>Sheet1!$B$2:$B$5</c:f>
              <c:numCache>
                <c:formatCode>General</c:formatCode>
                <c:ptCount val="4"/>
                <c:pt idx="0">
                  <c:v>8.1999999999999993</c:v>
                </c:pt>
                <c:pt idx="1">
                  <c:v>4</c:v>
                </c:pt>
                <c:pt idx="2">
                  <c:v>0.9</c:v>
                </c:pt>
                <c:pt idx="3">
                  <c:v>0.2</c:v>
                </c:pt>
              </c:numCache>
            </c:numRef>
          </c:val>
        </c:ser>
        <c:dLbls>
          <c:showLegendKey val="0"/>
          <c:showVal val="0"/>
          <c:showCatName val="0"/>
          <c:showSerName val="0"/>
          <c:showPercent val="0"/>
          <c:showBubbleSize val="0"/>
          <c:showLeaderLines val="0"/>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61482" cy="498952"/>
          </a:xfrm>
          <a:prstGeom prst="rect">
            <a:avLst/>
          </a:prstGeom>
        </p:spPr>
        <p:txBody>
          <a:bodyPr vert="horz" lIns="96070" tIns="48035" rIns="96070" bIns="48035" rtlCol="0"/>
          <a:lstStyle>
            <a:lvl1pPr algn="l">
              <a:defRPr sz="1300"/>
            </a:lvl1pPr>
          </a:lstStyle>
          <a:p>
            <a:endParaRPr lang="en-GB"/>
          </a:p>
        </p:txBody>
      </p:sp>
      <p:sp>
        <p:nvSpPr>
          <p:cNvPr id="3" name="Date Placeholder 2"/>
          <p:cNvSpPr>
            <a:spLocks noGrp="1"/>
          </p:cNvSpPr>
          <p:nvPr>
            <p:ph type="dt" sz="quarter" idx="1"/>
          </p:nvPr>
        </p:nvSpPr>
        <p:spPr>
          <a:xfrm>
            <a:off x="3871125" y="0"/>
            <a:ext cx="2961482" cy="498952"/>
          </a:xfrm>
          <a:prstGeom prst="rect">
            <a:avLst/>
          </a:prstGeom>
        </p:spPr>
        <p:txBody>
          <a:bodyPr vert="horz" lIns="96070" tIns="48035" rIns="96070" bIns="48035" rtlCol="0"/>
          <a:lstStyle>
            <a:lvl1pPr algn="r">
              <a:defRPr sz="1300"/>
            </a:lvl1pPr>
          </a:lstStyle>
          <a:p>
            <a:fld id="{3A8CD5BB-5768-432B-9D2F-75C4CEA600E4}" type="datetimeFigureOut">
              <a:rPr lang="en-GB" smtClean="0"/>
              <a:t>10/12/2013</a:t>
            </a:fld>
            <a:endParaRPr lang="en-GB"/>
          </a:p>
        </p:txBody>
      </p:sp>
      <p:sp>
        <p:nvSpPr>
          <p:cNvPr id="4" name="Footer Placeholder 3"/>
          <p:cNvSpPr>
            <a:spLocks noGrp="1"/>
          </p:cNvSpPr>
          <p:nvPr>
            <p:ph type="ftr" sz="quarter" idx="2"/>
          </p:nvPr>
        </p:nvSpPr>
        <p:spPr>
          <a:xfrm>
            <a:off x="0" y="9478342"/>
            <a:ext cx="2961482" cy="498952"/>
          </a:xfrm>
          <a:prstGeom prst="rect">
            <a:avLst/>
          </a:prstGeom>
        </p:spPr>
        <p:txBody>
          <a:bodyPr vert="horz" lIns="96070" tIns="48035" rIns="96070" bIns="48035" rtlCol="0" anchor="b"/>
          <a:lstStyle>
            <a:lvl1pPr algn="l">
              <a:defRPr sz="1300"/>
            </a:lvl1pPr>
          </a:lstStyle>
          <a:p>
            <a:endParaRPr lang="en-GB"/>
          </a:p>
        </p:txBody>
      </p:sp>
      <p:sp>
        <p:nvSpPr>
          <p:cNvPr id="5" name="Slide Number Placeholder 4"/>
          <p:cNvSpPr>
            <a:spLocks noGrp="1"/>
          </p:cNvSpPr>
          <p:nvPr>
            <p:ph type="sldNum" sz="quarter" idx="3"/>
          </p:nvPr>
        </p:nvSpPr>
        <p:spPr>
          <a:xfrm>
            <a:off x="3871125" y="9478342"/>
            <a:ext cx="2961482" cy="498952"/>
          </a:xfrm>
          <a:prstGeom prst="rect">
            <a:avLst/>
          </a:prstGeom>
        </p:spPr>
        <p:txBody>
          <a:bodyPr vert="horz" lIns="96070" tIns="48035" rIns="96070" bIns="48035" rtlCol="0" anchor="b"/>
          <a:lstStyle>
            <a:lvl1pPr algn="r">
              <a:defRPr sz="1300"/>
            </a:lvl1pPr>
          </a:lstStyle>
          <a:p>
            <a:fld id="{F28796C8-0DE0-4219-BDFC-B741BFA26399}" type="slidenum">
              <a:rPr lang="en-GB" smtClean="0"/>
              <a:t>‹#›</a:t>
            </a:fld>
            <a:endParaRPr lang="en-GB"/>
          </a:p>
        </p:txBody>
      </p:sp>
    </p:spTree>
    <p:extLst>
      <p:ext uri="{BB962C8B-B14F-4D97-AF65-F5344CB8AC3E}">
        <p14:creationId xmlns:p14="http://schemas.microsoft.com/office/powerpoint/2010/main" val="1588962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6C08E03-67D9-43A2-AB7A-1045E626FECA}" type="datetimeFigureOut">
              <a:rPr lang="en-GB" smtClean="0"/>
              <a:t>10/12/2013</a:t>
            </a:fld>
            <a:endParaRPr lang="en-GB"/>
          </a:p>
        </p:txBody>
      </p:sp>
      <p:sp>
        <p:nvSpPr>
          <p:cNvPr id="5" name="Footer Placeholder 4"/>
          <p:cNvSpPr>
            <a:spLocks noGrp="1"/>
          </p:cNvSpPr>
          <p:nvPr>
            <p:ph type="ftr" sz="quarter" idx="11"/>
          </p:nvPr>
        </p:nvSpPr>
        <p:spPr/>
        <p:txBody>
          <a:bodyPr/>
          <a:lstStyle/>
          <a:p>
            <a:endParaRPr lang="en-GB"/>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FE19B97-586C-4B7C-BDA3-5BD3C67D8F88}"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C08E03-67D9-43A2-AB7A-1045E626FECA}" type="datetimeFigureOut">
              <a:rPr lang="en-GB" smtClean="0"/>
              <a:t>10/12/2013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19B97-586C-4B7C-BDA3-5BD3C67D8F8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C08E03-67D9-43A2-AB7A-1045E626FECA}" type="datetimeFigureOut">
              <a:rPr lang="en-GB" smtClean="0"/>
              <a:t>10/12/2013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19B97-586C-4B7C-BDA3-5BD3C67D8F8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C08E03-67D9-43A2-AB7A-1045E626FECA}" type="datetimeFigureOut">
              <a:rPr lang="en-GB" smtClean="0"/>
              <a:t>10/12/2013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E19B97-586C-4B7C-BDA3-5BD3C67D8F8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06C08E03-67D9-43A2-AB7A-1045E626FECA}" type="datetimeFigureOut">
              <a:rPr lang="en-GB" smtClean="0"/>
              <a:t>10/12/2013</a:t>
            </a:fld>
            <a:endParaRPr lang="en-GB"/>
          </a:p>
        </p:txBody>
      </p:sp>
      <p:sp>
        <p:nvSpPr>
          <p:cNvPr id="8" name="Slide Number Placeholder 7"/>
          <p:cNvSpPr>
            <a:spLocks noGrp="1"/>
          </p:cNvSpPr>
          <p:nvPr>
            <p:ph type="sldNum" sz="quarter" idx="11"/>
          </p:nvPr>
        </p:nvSpPr>
        <p:spPr/>
        <p:txBody>
          <a:bodyPr/>
          <a:lstStyle/>
          <a:p>
            <a:fld id="{5FE19B97-586C-4B7C-BDA3-5BD3C67D8F88}"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6C08E03-67D9-43A2-AB7A-1045E626FECA}" type="datetimeFigureOut">
              <a:rPr lang="en-GB" smtClean="0"/>
              <a:t>10/12/2013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E19B97-586C-4B7C-BDA3-5BD3C67D8F8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6C08E03-67D9-43A2-AB7A-1045E626FECA}" type="datetimeFigureOut">
              <a:rPr lang="en-GB" smtClean="0"/>
              <a:t>10/12/2013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E19B97-586C-4B7C-BDA3-5BD3C67D8F88}"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C08E03-67D9-43A2-AB7A-1045E626FECA}" type="datetimeFigureOut">
              <a:rPr lang="en-GB" smtClean="0"/>
              <a:t>10/12/2013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E19B97-586C-4B7C-BDA3-5BD3C67D8F8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08E03-67D9-43A2-AB7A-1045E626FECA}" type="datetimeFigureOut">
              <a:rPr lang="en-GB" smtClean="0"/>
              <a:t>10/12/2013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E19B97-586C-4B7C-BDA3-5BD3C67D8F8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C08E03-67D9-43A2-AB7A-1045E626FECA}" type="datetimeFigureOut">
              <a:rPr lang="en-GB" smtClean="0"/>
              <a:t>10/12/2013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E19B97-586C-4B7C-BDA3-5BD3C67D8F88}"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C08E03-67D9-43A2-AB7A-1045E626FECA}" type="datetimeFigureOut">
              <a:rPr lang="en-GB" smtClean="0"/>
              <a:t>10/12/2013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FE19B97-586C-4B7C-BDA3-5BD3C67D8F88}" type="slidenum">
              <a:rPr lang="en-GB" smtClean="0"/>
              <a:t>‹#›</a:t>
            </a:fld>
            <a:endParaRPr lang="en-GB"/>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06C08E03-67D9-43A2-AB7A-1045E626FECA}" type="datetimeFigureOut">
              <a:rPr lang="en-GB" smtClean="0"/>
              <a:t>10/12/2013</a:t>
            </a:fld>
            <a:endParaRPr lang="en-GB"/>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GB"/>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5FE19B97-586C-4B7C-BDA3-5BD3C67D8F88}" type="slidenum">
              <a:rPr lang="en-GB" smtClean="0"/>
              <a:t>‹#›</a:t>
            </a:fld>
            <a:endParaRPr lang="en-GB"/>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Product Proposal</a:t>
            </a: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563888" y="2636912"/>
            <a:ext cx="1371719" cy="1371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499940" y="4437112"/>
            <a:ext cx="6144119" cy="923330"/>
          </a:xfrm>
          <a:prstGeom prst="rect">
            <a:avLst/>
          </a:prstGeom>
          <a:noFill/>
        </p:spPr>
        <p:txBody>
          <a:bodyPr wrap="non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The BMW “G-Series”</a:t>
            </a:r>
            <a:endParaRPr lang="en-GB"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1964520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info</a:t>
            </a:r>
            <a:endParaRPr lang="en-GB" dirty="0"/>
          </a:p>
        </p:txBody>
      </p:sp>
      <p:sp>
        <p:nvSpPr>
          <p:cNvPr id="3" name="Content Placeholder 2"/>
          <p:cNvSpPr>
            <a:spLocks noGrp="1"/>
          </p:cNvSpPr>
          <p:nvPr>
            <p:ph idx="1"/>
          </p:nvPr>
        </p:nvSpPr>
        <p:spPr/>
        <p:txBody>
          <a:bodyPr>
            <a:normAutofit fontScale="85000" lnSpcReduction="10000"/>
          </a:bodyPr>
          <a:lstStyle/>
          <a:p>
            <a:r>
              <a:rPr lang="en-GB" sz="2000" dirty="0" smtClean="0"/>
              <a:t>There is increased pressure from the Government on car manufacturers to produce cars that are better for the environment.</a:t>
            </a:r>
          </a:p>
          <a:p>
            <a:r>
              <a:rPr lang="en-GB" sz="2000" dirty="0"/>
              <a:t>Environmentally friendly cars are sometimes frowned upon by traditional car enthusiasts for being boring, (just look at the Toyota Prius</a:t>
            </a:r>
            <a:r>
              <a:rPr lang="en-GB" sz="2000" dirty="0" smtClean="0"/>
              <a:t>).</a:t>
            </a:r>
          </a:p>
          <a:p>
            <a:r>
              <a:rPr lang="en-GB" sz="2000" dirty="0" smtClean="0"/>
              <a:t>Toyota who have already successfully brought an environmentally friendly car to market are in the process of finalising details on a model for the UK.</a:t>
            </a:r>
          </a:p>
          <a:p>
            <a:r>
              <a:rPr lang="en-GB" sz="2000" dirty="0" smtClean="0"/>
              <a:t>There have been rumours of Government legislation coming into force that would mean every family in the UK would need to own at least one environmentally friendly car, (can be gas or electric powered).</a:t>
            </a:r>
          </a:p>
          <a:p>
            <a:r>
              <a:rPr lang="en-GB" sz="2000" dirty="0" smtClean="0"/>
              <a:t>Some countries other than the UK have a more positive outlook on cars of this type.</a:t>
            </a:r>
          </a:p>
          <a:p>
            <a:r>
              <a:rPr lang="en-GB" sz="2000" dirty="0" smtClean="0"/>
              <a:t>BMW is renowned for producing luxury saloon and sports cars.</a:t>
            </a:r>
          </a:p>
          <a:p>
            <a:pPr marL="0" indent="0">
              <a:buNone/>
            </a:pPr>
            <a:endParaRPr lang="en-GB" sz="2000" dirty="0" smtClean="0"/>
          </a:p>
          <a:p>
            <a:endParaRPr lang="en-GB" sz="2000" dirty="0" smtClean="0"/>
          </a:p>
          <a:p>
            <a:endParaRPr lang="en-GB" sz="2000"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88640"/>
            <a:ext cx="1371600"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70675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Financial Forecast</a:t>
            </a:r>
            <a:endParaRPr lang="en-GB" dirty="0"/>
          </a:p>
        </p:txBody>
      </p:sp>
      <p:sp>
        <p:nvSpPr>
          <p:cNvPr id="3" name="Content Placeholder 2"/>
          <p:cNvSpPr>
            <a:spLocks noGrp="1"/>
          </p:cNvSpPr>
          <p:nvPr>
            <p:ph idx="1"/>
          </p:nvPr>
        </p:nvSpPr>
        <p:spPr/>
        <p:txBody>
          <a:bodyPr>
            <a:normAutofit/>
          </a:bodyPr>
          <a:lstStyle/>
          <a:p>
            <a:r>
              <a:rPr lang="en-GB" dirty="0" smtClean="0"/>
              <a:t>The car will retail at £25,000.</a:t>
            </a:r>
          </a:p>
          <a:p>
            <a:endParaRPr lang="en-GB" dirty="0" smtClean="0"/>
          </a:p>
          <a:p>
            <a:r>
              <a:rPr lang="en-GB" dirty="0" smtClean="0"/>
              <a:t>The total costs for producing each car are £10,000.</a:t>
            </a:r>
          </a:p>
          <a:p>
            <a:endParaRPr lang="en-GB" dirty="0" smtClean="0"/>
          </a:p>
          <a:p>
            <a:r>
              <a:rPr lang="en-GB" dirty="0" smtClean="0"/>
              <a:t>BMW estimate the chances of them hitting their projected sales figures </a:t>
            </a:r>
            <a:r>
              <a:rPr lang="en-GB" dirty="0" smtClean="0"/>
              <a:t>of £2.5 million cars in Europe are </a:t>
            </a:r>
            <a:r>
              <a:rPr lang="en-GB" dirty="0" smtClean="0"/>
              <a:t>high at 75%.</a:t>
            </a:r>
          </a:p>
          <a:p>
            <a:endParaRPr lang="en-GB" dirty="0" smtClean="0"/>
          </a:p>
          <a:p>
            <a:r>
              <a:rPr lang="en-GB" dirty="0" smtClean="0"/>
              <a:t>The Operations Director says that the chance of the patent for the renewable gas engine being copied are low at 5%.</a:t>
            </a:r>
          </a:p>
          <a:p>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88640"/>
            <a:ext cx="1371600"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3049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57572"/>
            <a:ext cx="7772400" cy="1152128"/>
          </a:xfrm>
        </p:spPr>
        <p:txBody>
          <a:bodyPr>
            <a:normAutofit/>
          </a:bodyPr>
          <a:lstStyle/>
          <a:p>
            <a:r>
              <a:rPr lang="en-GB" sz="2000" dirty="0" smtClean="0"/>
              <a:t>Adult males and females were asked if they would buy the new car.</a:t>
            </a:r>
            <a:endParaRPr lang="en-GB" sz="2000" dirty="0"/>
          </a:p>
        </p:txBody>
      </p:sp>
      <p:sp>
        <p:nvSpPr>
          <p:cNvPr id="3" name="Subtitle 2"/>
          <p:cNvSpPr>
            <a:spLocks noGrp="1"/>
          </p:cNvSpPr>
          <p:nvPr>
            <p:ph type="subTitle" idx="1"/>
          </p:nvPr>
        </p:nvSpPr>
        <p:spPr/>
        <p:txBody>
          <a:bodyPr/>
          <a:lstStyle/>
          <a:p>
            <a:endParaRPr lang="en-GB"/>
          </a:p>
        </p:txBody>
      </p:sp>
      <p:graphicFrame>
        <p:nvGraphicFramePr>
          <p:cNvPr id="4" name="Chart 3"/>
          <p:cNvGraphicFramePr/>
          <p:nvPr>
            <p:extLst>
              <p:ext uri="{D42A27DB-BD31-4B8C-83A1-F6EECF244321}">
                <p14:modId xmlns:p14="http://schemas.microsoft.com/office/powerpoint/2010/main" val="3761757695"/>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260648"/>
            <a:ext cx="1371600"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995936" y="5819967"/>
            <a:ext cx="954107" cy="369332"/>
          </a:xfrm>
          <a:prstGeom prst="rect">
            <a:avLst/>
          </a:prstGeom>
          <a:noFill/>
        </p:spPr>
        <p:txBody>
          <a:bodyPr wrap="none" rtlCol="0">
            <a:spAutoFit/>
          </a:bodyPr>
          <a:lstStyle/>
          <a:p>
            <a:r>
              <a:rPr lang="en-GB" dirty="0" smtClean="0"/>
              <a:t>Gender</a:t>
            </a:r>
            <a:endParaRPr lang="en-GB" dirty="0"/>
          </a:p>
        </p:txBody>
      </p:sp>
      <p:sp>
        <p:nvSpPr>
          <p:cNvPr id="6" name="TextBox 5"/>
          <p:cNvSpPr txBox="1"/>
          <p:nvPr/>
        </p:nvSpPr>
        <p:spPr>
          <a:xfrm>
            <a:off x="251520" y="2564904"/>
            <a:ext cx="1368153" cy="923330"/>
          </a:xfrm>
          <a:prstGeom prst="rect">
            <a:avLst/>
          </a:prstGeom>
          <a:noFill/>
        </p:spPr>
        <p:txBody>
          <a:bodyPr wrap="square" rtlCol="0">
            <a:spAutoFit/>
          </a:bodyPr>
          <a:lstStyle/>
          <a:p>
            <a:r>
              <a:rPr lang="en-GB" dirty="0" smtClean="0"/>
              <a:t>% of people who answered</a:t>
            </a:r>
            <a:endParaRPr lang="en-GB" dirty="0"/>
          </a:p>
        </p:txBody>
      </p:sp>
    </p:spTree>
    <p:extLst>
      <p:ext uri="{BB962C8B-B14F-4D97-AF65-F5344CB8AC3E}">
        <p14:creationId xmlns:p14="http://schemas.microsoft.com/office/powerpoint/2010/main" val="4143901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028756" cy="1143000"/>
          </a:xfrm>
        </p:spPr>
        <p:txBody>
          <a:bodyPr>
            <a:normAutofit fontScale="90000"/>
          </a:bodyPr>
          <a:lstStyle/>
          <a:p>
            <a:r>
              <a:rPr lang="en-GB" sz="3600" dirty="0" smtClean="0"/>
              <a:t>Projected sales figures for Year 1</a:t>
            </a:r>
            <a:endParaRPr lang="en-GB"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03627012"/>
              </p:ext>
            </p:extLst>
          </p:nvPr>
        </p:nvGraphicFramePr>
        <p:xfrm>
          <a:off x="457200" y="1752600"/>
          <a:ext cx="7620000" cy="4373563"/>
        </p:xfrm>
        <a:graphic>
          <a:graphicData uri="http://schemas.openxmlformats.org/drawingml/2006/chart">
            <c:chart xmlns:c="http://schemas.openxmlformats.org/drawingml/2006/chart" xmlns:r="http://schemas.openxmlformats.org/officeDocument/2006/relationships" r:id="rId2"/>
          </a:graphicData>
        </a:graphic>
      </p:graphicFrame>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332656"/>
            <a:ext cx="1371600"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5178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89248"/>
            <a:ext cx="6923112" cy="1143000"/>
          </a:xfrm>
        </p:spPr>
        <p:txBody>
          <a:bodyPr>
            <a:normAutofit fontScale="90000"/>
          </a:bodyPr>
          <a:lstStyle/>
          <a:p>
            <a:r>
              <a:rPr lang="en-GB" dirty="0" smtClean="0"/>
              <a:t>Spread of engine types sold in the UK car industry</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79559927"/>
              </p:ext>
            </p:extLst>
          </p:nvPr>
        </p:nvGraphicFramePr>
        <p:xfrm>
          <a:off x="4644008" y="1600200"/>
          <a:ext cx="4042792" cy="4565104"/>
        </p:xfrm>
        <a:graphic>
          <a:graphicData uri="http://schemas.openxmlformats.org/drawingml/2006/chart">
            <c:chart xmlns:c="http://schemas.openxmlformats.org/drawingml/2006/chart" xmlns:r="http://schemas.openxmlformats.org/officeDocument/2006/relationships" r:id="rId2"/>
          </a:graphicData>
        </a:graphic>
      </p:graphicFrame>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260648"/>
            <a:ext cx="1371600"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6" name="Content Placeholder 3"/>
          <p:cNvGraphicFramePr>
            <a:graphicFrameLocks/>
          </p:cNvGraphicFramePr>
          <p:nvPr>
            <p:extLst>
              <p:ext uri="{D42A27DB-BD31-4B8C-83A1-F6EECF244321}">
                <p14:modId xmlns:p14="http://schemas.microsoft.com/office/powerpoint/2010/main" val="563869369"/>
              </p:ext>
            </p:extLst>
          </p:nvPr>
        </p:nvGraphicFramePr>
        <p:xfrm>
          <a:off x="323528" y="1632248"/>
          <a:ext cx="4042792" cy="456510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07639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p:txBody>
          <a:bodyPr>
            <a:normAutofit fontScale="92500" lnSpcReduction="10000"/>
          </a:bodyPr>
          <a:lstStyle/>
          <a:p>
            <a:r>
              <a:rPr lang="en-GB" sz="1800" dirty="0" smtClean="0"/>
              <a:t>1. </a:t>
            </a:r>
            <a:r>
              <a:rPr lang="en-GB" sz="1800" dirty="0" err="1" smtClean="0"/>
              <a:t>Catagorise</a:t>
            </a:r>
            <a:r>
              <a:rPr lang="en-GB" sz="1800" dirty="0" smtClean="0"/>
              <a:t> the background info sheet by writing a U (Upside), or a D (Downside) to each factoid.</a:t>
            </a:r>
          </a:p>
          <a:p>
            <a:endParaRPr lang="en-GB" sz="1800" dirty="0" smtClean="0"/>
          </a:p>
          <a:p>
            <a:r>
              <a:rPr lang="en-GB" sz="1800" dirty="0" smtClean="0"/>
              <a:t>2. How much profit will BMW make on each car?</a:t>
            </a:r>
          </a:p>
          <a:p>
            <a:endParaRPr lang="en-GB" sz="1800" dirty="0" smtClean="0"/>
          </a:p>
          <a:p>
            <a:r>
              <a:rPr lang="en-GB" sz="1800" dirty="0"/>
              <a:t>3</a:t>
            </a:r>
            <a:r>
              <a:rPr lang="en-GB" sz="1800" dirty="0" smtClean="0"/>
              <a:t>. What was the </a:t>
            </a:r>
            <a:r>
              <a:rPr lang="en-GB" sz="1800" u="sng" dirty="0" smtClean="0"/>
              <a:t>average </a:t>
            </a:r>
            <a:r>
              <a:rPr lang="en-GB" sz="1800" dirty="0" smtClean="0"/>
              <a:t>percentage </a:t>
            </a:r>
            <a:r>
              <a:rPr lang="en-GB" sz="1800" dirty="0" smtClean="0"/>
              <a:t>of </a:t>
            </a:r>
            <a:r>
              <a:rPr lang="en-GB" sz="1800" dirty="0" smtClean="0"/>
              <a:t> all people that  </a:t>
            </a:r>
            <a:r>
              <a:rPr lang="en-GB" sz="1800" dirty="0" smtClean="0"/>
              <a:t>said they would buy the “G-Series”?</a:t>
            </a:r>
          </a:p>
          <a:p>
            <a:endParaRPr lang="en-GB" sz="1800" dirty="0" smtClean="0"/>
          </a:p>
          <a:p>
            <a:r>
              <a:rPr lang="en-GB" sz="1800" dirty="0"/>
              <a:t>4</a:t>
            </a:r>
            <a:r>
              <a:rPr lang="en-GB" sz="1800" dirty="0" smtClean="0"/>
              <a:t>. What chance do BMW have of hitting their projected sales </a:t>
            </a:r>
            <a:r>
              <a:rPr lang="en-GB" sz="1800" dirty="0" smtClean="0"/>
              <a:t>revenue</a:t>
            </a:r>
            <a:r>
              <a:rPr lang="en-GB" sz="1800" dirty="0" smtClean="0"/>
              <a:t> </a:t>
            </a:r>
            <a:r>
              <a:rPr lang="en-GB" sz="1800" dirty="0" smtClean="0"/>
              <a:t>as a fraction?</a:t>
            </a:r>
          </a:p>
          <a:p>
            <a:endParaRPr lang="en-GB" sz="1800" dirty="0" smtClean="0"/>
          </a:p>
          <a:p>
            <a:r>
              <a:rPr lang="en-GB" sz="1800" dirty="0"/>
              <a:t>5</a:t>
            </a:r>
            <a:r>
              <a:rPr lang="en-GB" sz="1800" dirty="0" smtClean="0"/>
              <a:t>. What chance is there that the renewable gas engine is copied by a competitor as a fraction?</a:t>
            </a:r>
          </a:p>
          <a:p>
            <a:endParaRPr lang="en-GB" sz="1800" dirty="0" smtClean="0"/>
          </a:p>
          <a:p>
            <a:endParaRPr lang="en-GB" sz="18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260648"/>
            <a:ext cx="1371600"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77277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7200800" cy="6192688"/>
          </a:xfrm>
        </p:spPr>
        <p:txBody>
          <a:bodyPr>
            <a:normAutofit lnSpcReduction="10000"/>
          </a:bodyPr>
          <a:lstStyle/>
          <a:p>
            <a:endParaRPr lang="en-GB" dirty="0"/>
          </a:p>
          <a:p>
            <a:r>
              <a:rPr lang="en-GB" sz="2000" dirty="0"/>
              <a:t>6. Based on your findings, recommend whether or not BMW should release the G-Series. </a:t>
            </a:r>
            <a:r>
              <a:rPr lang="en-GB" sz="2000" dirty="0" smtClean="0"/>
              <a:t>You should include some analysis of the Background info and graphs in your answer</a:t>
            </a:r>
            <a:r>
              <a:rPr lang="en-GB" sz="2000" dirty="0" smtClean="0"/>
              <a:t>.  </a:t>
            </a:r>
            <a:endParaRPr lang="en-GB" sz="2000"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r>
              <a:rPr lang="en-GB" sz="1600" dirty="0" smtClean="0"/>
              <a:t>8 marks (/ 2 pieces of background info/ refer to at least 2 graphs/ </a:t>
            </a:r>
            <a:r>
              <a:rPr lang="en-GB" sz="1600" dirty="0"/>
              <a:t>recommendation </a:t>
            </a:r>
            <a:r>
              <a:rPr lang="en-GB" sz="1600" dirty="0" smtClean="0"/>
              <a:t>) </a:t>
            </a:r>
          </a:p>
          <a:p>
            <a:endParaRPr lang="en-GB" dirty="0"/>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16632"/>
            <a:ext cx="1371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52530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289</TotalTime>
  <Words>396</Words>
  <Application>Microsoft Office PowerPoint</Application>
  <PresentationFormat>On-screen Show (4:3)</PresentationFormat>
  <Paragraphs>48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Essential</vt:lpstr>
      <vt:lpstr>Product Proposal</vt:lpstr>
      <vt:lpstr>Background info</vt:lpstr>
      <vt:lpstr>Financial Forecast</vt:lpstr>
      <vt:lpstr>Adult males and females were asked if they would buy the new car.</vt:lpstr>
      <vt:lpstr>Projected sales figures for Year 1</vt:lpstr>
      <vt:lpstr>Spread of engine types sold in the UK car industry</vt:lpstr>
      <vt:lpstr>Questions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mmarks</dc:creator>
  <cp:lastModifiedBy>malcolm Mcglynn</cp:lastModifiedBy>
  <cp:revision>22</cp:revision>
  <cp:lastPrinted>2013-12-10T17:41:56Z</cp:lastPrinted>
  <dcterms:created xsi:type="dcterms:W3CDTF">2013-12-04T16:19:45Z</dcterms:created>
  <dcterms:modified xsi:type="dcterms:W3CDTF">2013-12-10T17:43:31Z</dcterms:modified>
</cp:coreProperties>
</file>