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35" r:id="rId1"/>
    <p:sldMasterId id="2147484148" r:id="rId2"/>
  </p:sldMasterIdLst>
  <p:notesMasterIdLst>
    <p:notesMasterId r:id="rId42"/>
  </p:notesMasterIdLst>
  <p:handoutMasterIdLst>
    <p:handoutMasterId r:id="rId43"/>
  </p:handoutMasterIdLst>
  <p:sldIdLst>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266" r:id="rId37"/>
    <p:sldId id="267" r:id="rId38"/>
    <p:sldId id="321" r:id="rId39"/>
    <p:sldId id="323" r:id="rId40"/>
    <p:sldId id="324" r:id="rId4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Peacock" initials="" lastIdx="10" clrIdx="0"/>
  <p:cmAuthor id="2" name="Rebecca Wallis" initials="RW" lastIdx="21" clrIdx="1">
    <p:extLst/>
  </p:cmAuthor>
  <p:cmAuthor id="3" name="Liz Nelson" initials="" lastIdx="0" clrIdx="2"/>
  <p:cmAuthor id="4" name="Deb" initials="D"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60882"/>
    <a:srgbClr val="0072BB"/>
    <a:srgbClr val="5057A7"/>
    <a:srgbClr val="364395"/>
    <a:srgbClr val="FBF5EA"/>
    <a:srgbClr val="F8F8F8"/>
    <a:srgbClr val="EAEAEA"/>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292" autoAdjust="0"/>
  </p:normalViewPr>
  <p:slideViewPr>
    <p:cSldViewPr>
      <p:cViewPr varScale="1">
        <p:scale>
          <a:sx n="96" d="100"/>
          <a:sy n="96" d="100"/>
        </p:scale>
        <p:origin x="-14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25" d="100"/>
          <a:sy n="125" d="100"/>
        </p:scale>
        <p:origin x="3012" y="-207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E128457A-F6DC-496D-889A-A29C3B59CC15}" type="datetimeFigureOut">
              <a:rPr lang="en-US" altLang="en-US"/>
              <a:pPr>
                <a:defRPr/>
              </a:pPr>
              <a:t>10/1/2017</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AF12250-79A7-4403-9AAB-907A0AE71F3D}" type="slidenum">
              <a:rPr lang="en-US" altLang="en-US"/>
              <a:pPr>
                <a:defRPr/>
              </a:pPr>
              <a:t>‹#›</a:t>
            </a:fld>
            <a:endParaRPr lang="en-US" altLang="en-US" dirty="0"/>
          </a:p>
        </p:txBody>
      </p:sp>
    </p:spTree>
    <p:extLst>
      <p:ext uri="{BB962C8B-B14F-4D97-AF65-F5344CB8AC3E}">
        <p14:creationId xmlns:p14="http://schemas.microsoft.com/office/powerpoint/2010/main" xmlns="" val="3536427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GB"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GB" dirty="0"/>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GB"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B0DE8255-F6E6-4C6F-A67E-0A7679F58765}" type="slidenum">
              <a:rPr lang="en-GB" altLang="en-US"/>
              <a:pPr>
                <a:defRPr/>
              </a:pPr>
              <a:t>‹#›</a:t>
            </a:fld>
            <a:endParaRPr lang="en-GB" altLang="en-US" dirty="0"/>
          </a:p>
        </p:txBody>
      </p:sp>
    </p:spTree>
    <p:extLst>
      <p:ext uri="{BB962C8B-B14F-4D97-AF65-F5344CB8AC3E}">
        <p14:creationId xmlns:p14="http://schemas.microsoft.com/office/powerpoint/2010/main" xmlns="" val="4139848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0DE8255-F6E6-4C6F-A67E-0A7679F58765}" type="slidenum">
              <a:rPr lang="en-GB" altLang="en-US" smtClean="0"/>
              <a:pPr>
                <a:defRPr/>
              </a:pPr>
              <a:t>1</a:t>
            </a:fld>
            <a:endParaRPr lang="en-GB" altLang="en-US" dirty="0"/>
          </a:p>
        </p:txBody>
      </p:sp>
    </p:spTree>
    <p:extLst>
      <p:ext uri="{BB962C8B-B14F-4D97-AF65-F5344CB8AC3E}">
        <p14:creationId xmlns:p14="http://schemas.microsoft.com/office/powerpoint/2010/main" xmlns="" val="128058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a:extLst/>
        </p:spPr>
        <p:txBody>
          <a:bodyPr/>
          <a:lstStyle/>
          <a:p>
            <a:pPr>
              <a:defRPr/>
            </a:pPr>
            <a:r>
              <a:rPr lang="en-GB" sz="1050" dirty="0">
                <a:ea typeface="MS PGothic" charset="0"/>
              </a:rPr>
              <a:t>If you want to make this more challenging, remove the examples given and task learners with only finding services.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5F11C8D-BA70-4182-A816-4509B14A5925}" type="slidenum">
              <a:rPr lang="en-GB" altLang="en-US"/>
              <a:pPr/>
              <a:t>35</a:t>
            </a:fld>
            <a:endParaRPr lang="en-GB" altLang="en-US" dirty="0"/>
          </a:p>
        </p:txBody>
      </p:sp>
    </p:spTree>
    <p:extLst>
      <p:ext uri="{BB962C8B-B14F-4D97-AF65-F5344CB8AC3E}">
        <p14:creationId xmlns:p14="http://schemas.microsoft.com/office/powerpoint/2010/main" xmlns="" val="388381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z="1000" dirty="0">
                <a:latin typeface="Arial" panose="020B0604020202020204" pitchFamily="34" charset="0"/>
              </a:rPr>
              <a:t>This activity involves learners undertaking research, and they will probably need to exercise some artistic licence, especially for the small business operations. They might not know what ‘artistic licence’ means so this will require explaining while you encourage them to be creative. </a:t>
            </a:r>
          </a:p>
          <a:p>
            <a:r>
              <a:rPr lang="en-GB" altLang="en-US" sz="1000" dirty="0">
                <a:latin typeface="Arial" panose="020B0604020202020204" pitchFamily="34" charset="0"/>
              </a:rPr>
              <a:t>Alert learners, if needed, that marketing activities require flexibility and creativity, and they should model these characteristics in their presentations.</a:t>
            </a:r>
          </a:p>
          <a:p>
            <a:r>
              <a:rPr lang="en-GB" altLang="en-US" sz="1000" dirty="0">
                <a:latin typeface="Arial" panose="020B0604020202020204" pitchFamily="34" charset="0"/>
              </a:rPr>
              <a:t>Encourage learners to record presentations and posters made and used in class (subject to obtaining necessary permissions from individuals).</a:t>
            </a:r>
          </a:p>
          <a:p>
            <a:r>
              <a:rPr lang="en-GB" altLang="en-US" sz="1000" dirty="0">
                <a:latin typeface="Arial" panose="020B0604020202020204" pitchFamily="34" charset="0"/>
              </a:rPr>
              <a:t>Reinforce to learners the meaning of </a:t>
            </a:r>
            <a:r>
              <a:rPr lang="en-GB" altLang="en-US" sz="1000" dirty="0">
                <a:solidFill>
                  <a:srgbClr val="FF0000"/>
                </a:solidFill>
                <a:latin typeface="Arial" panose="020B0604020202020204" pitchFamily="34" charset="0"/>
              </a:rPr>
              <a:t>‘implications’ (used in the heading) </a:t>
            </a:r>
            <a:r>
              <a:rPr lang="en-GB" altLang="en-US" sz="1000" dirty="0">
                <a:latin typeface="Arial" panose="020B0604020202020204" pitchFamily="34" charset="0"/>
              </a:rPr>
              <a:t>and </a:t>
            </a:r>
            <a:r>
              <a:rPr lang="en-GB" altLang="en-US" sz="1000" dirty="0">
                <a:solidFill>
                  <a:srgbClr val="FF0000"/>
                </a:solidFill>
                <a:latin typeface="Arial" panose="020B0604020202020204" pitchFamily="34" charset="0"/>
              </a:rPr>
              <a:t>the need </a:t>
            </a:r>
            <a:r>
              <a:rPr lang="en-GB" altLang="en-US" sz="1000" dirty="0">
                <a:latin typeface="Arial" panose="020B0604020202020204" pitchFamily="34" charset="0"/>
              </a:rPr>
              <a:t>to find both benefits and disadvantages for both types of business.</a:t>
            </a:r>
          </a:p>
          <a:p>
            <a:r>
              <a:rPr lang="en-GB" altLang="en-US" sz="1000" dirty="0">
                <a:latin typeface="Arial" panose="020B0604020202020204" pitchFamily="34" charset="0"/>
              </a:rPr>
              <a:t>Suggest to those working at higher levels that they may wish to present arguments </a:t>
            </a:r>
            <a:r>
              <a:rPr lang="en-GB" altLang="en-US" sz="1000" dirty="0">
                <a:solidFill>
                  <a:srgbClr val="FF0000"/>
                </a:solidFill>
                <a:latin typeface="Arial" panose="020B0604020202020204" pitchFamily="34" charset="0"/>
              </a:rPr>
              <a:t>in favour of </a:t>
            </a:r>
            <a:r>
              <a:rPr lang="en-GB" altLang="en-US" sz="1000" dirty="0">
                <a:latin typeface="Arial" panose="020B0604020202020204" pitchFamily="34" charset="0"/>
              </a:rPr>
              <a:t>small businesses </a:t>
            </a:r>
            <a:r>
              <a:rPr lang="en-GB" altLang="en-US" sz="1000" dirty="0">
                <a:solidFill>
                  <a:srgbClr val="FF0000"/>
                </a:solidFill>
                <a:latin typeface="Arial" panose="020B0604020202020204" pitchFamily="34" charset="0"/>
              </a:rPr>
              <a:t>by</a:t>
            </a:r>
            <a:r>
              <a:rPr lang="en-GB" altLang="en-US" sz="1000" dirty="0">
                <a:latin typeface="Arial" panose="020B0604020202020204" pitchFamily="34" charset="0"/>
              </a:rPr>
              <a:t> thinking more laterally.</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A085210-3DD5-4775-BBB0-493207EF1765}" type="slidenum">
              <a:rPr lang="en-GB" altLang="en-US"/>
              <a:pPr/>
              <a:t>36</a:t>
            </a:fld>
            <a:endParaRPr lang="en-GB" altLang="en-US" dirty="0"/>
          </a:p>
        </p:txBody>
      </p:sp>
    </p:spTree>
    <p:extLst>
      <p:ext uri="{BB962C8B-B14F-4D97-AF65-F5344CB8AC3E}">
        <p14:creationId xmlns:p14="http://schemas.microsoft.com/office/powerpoint/2010/main" xmlns="" val="2654043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xmlns="" val="1450178544"/>
      </p:ext>
    </p:extLst>
  </p:cSld>
  <p:clrMapOvr>
    <a:masterClrMapping/>
  </p:clrMapOvr>
  <p:transition spd="slow">
    <p:push dir="u"/>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3" y="2196000"/>
            <a:ext cx="8207375" cy="3950444"/>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593491187"/>
      </p:ext>
    </p:extLst>
  </p:cSld>
  <p:clrMapOvr>
    <a:masterClrMapping/>
  </p:clrMapOvr>
  <p:transition spd="slow">
    <p:push dir="u"/>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5200"/>
            <a:ext cx="2057400" cy="4814540"/>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195200"/>
            <a:ext cx="6019800" cy="4814540"/>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1905932763"/>
      </p:ext>
    </p:extLst>
  </p:cSld>
  <p:clrMapOvr>
    <a:masterClrMapping/>
  </p:clrMapOvr>
  <p:transition spd="slow">
    <p:push dir="u"/>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79425" y="2196000"/>
            <a:ext cx="8207375" cy="4041312"/>
          </a:xfrm>
          <a:prstGeom prst="rect">
            <a:avLst/>
          </a:prstGeom>
        </p:spPr>
        <p:txBody>
          <a:bodyPr rtlCol="0">
            <a:normAutofit/>
          </a:bodyPr>
          <a:lstStyle/>
          <a:p>
            <a:pPr lvl="0"/>
            <a:endParaRPr lang="en-GB" noProof="0" dirty="0"/>
          </a:p>
        </p:txBody>
      </p:sp>
    </p:spTree>
    <p:extLst>
      <p:ext uri="{BB962C8B-B14F-4D97-AF65-F5344CB8AC3E}">
        <p14:creationId xmlns:p14="http://schemas.microsoft.com/office/powerpoint/2010/main" xmlns="" val="265326450"/>
      </p:ext>
    </p:extLst>
  </p:cSld>
  <p:clrMapOvr>
    <a:masterClrMapping/>
  </p:clrMapOvr>
  <p:transition spd="slow">
    <p:push dir="u"/>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979745751"/>
      </p:ext>
    </p:extLst>
  </p:cSld>
  <p:clrMapOvr>
    <a:masterClrMapping/>
  </p:clrMapOvr>
  <p:transition spd="slow">
    <p:push dir="u"/>
    <p:sndAc>
      <p:stSnd>
        <p:snd r:embed="rId1" name="click.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3" y="2196000"/>
            <a:ext cx="8207375" cy="3878436"/>
          </a:xfrm>
          <a:prstGeom prst="rect">
            <a:avLst/>
          </a:prstGeom>
        </p:spPr>
        <p:txBody>
          <a:bodyPr/>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704149936"/>
      </p:ext>
    </p:extLst>
  </p:cSld>
  <p:clrMapOvr>
    <a:masterClrMapping/>
  </p:clrMapOvr>
  <p:transition spd="slow">
    <p:push dir="u"/>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1384088600"/>
      </p:ext>
    </p:extLst>
  </p:cSld>
  <p:clrMapOvr>
    <a:masterClrMapping/>
  </p:clrMapOvr>
  <p:transition spd="slow">
    <p:push dir="u"/>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2196000"/>
            <a:ext cx="4027487" cy="4024100"/>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196000"/>
            <a:ext cx="4027488" cy="4024100"/>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4179764094"/>
      </p:ext>
    </p:extLst>
  </p:cSld>
  <p:clrMapOvr>
    <a:masterClrMapping/>
  </p:clrMapOvr>
  <p:transition spd="slow">
    <p:push dir="u"/>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Always Learni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6356350"/>
            <a:ext cx="1762125"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1195200"/>
            <a:ext cx="8229600" cy="864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2196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932601"/>
            <a:ext cx="4040188" cy="3193562"/>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2196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932601"/>
            <a:ext cx="4041775" cy="3193562"/>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6"/>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1042270169"/>
      </p:ext>
    </p:extLst>
  </p:cSld>
  <p:clrMapOvr>
    <a:masterClrMapping/>
  </p:clrMapOvr>
  <p:transition spd="slow">
    <p:push dir="u"/>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3311027039"/>
      </p:ext>
    </p:extLst>
  </p:cSld>
  <p:clrMapOvr>
    <a:masterClrMapping/>
  </p:clrMapOvr>
  <p:transition spd="slow">
    <p:push dir="u"/>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3203646798"/>
      </p:ext>
    </p:extLst>
  </p:cSld>
  <p:clrMapOvr>
    <a:masterClrMapping/>
  </p:clrMapOvr>
  <p:transition spd="slow">
    <p:push dir="u"/>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3" y="2196000"/>
            <a:ext cx="8207375" cy="3878436"/>
          </a:xfrm>
          <a:prstGeom prst="rect">
            <a:avLst/>
          </a:prstGeom>
        </p:spPr>
        <p:txBody>
          <a:bodyPr/>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920806189"/>
      </p:ext>
    </p:extLst>
  </p:cSld>
  <p:clrMapOvr>
    <a:masterClrMapping/>
  </p:clrMapOvr>
  <p:transition spd="slow">
    <p:push dir="u"/>
    <p:sndAc>
      <p:stSnd>
        <p:snd r:embed="rId1" name="click.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3008313" cy="865648"/>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0" y="2132856"/>
            <a:ext cx="3008313" cy="399330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1195200"/>
            <a:ext cx="5111750" cy="4785395"/>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1547076556"/>
      </p:ext>
    </p:extLst>
  </p:cSld>
  <p:clrMapOvr>
    <a:masterClrMapping/>
  </p:clrMapOvr>
  <p:transition spd="slow">
    <p:push dir="u"/>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96751"/>
            <a:ext cx="5486400" cy="353082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5440362"/>
            <a:ext cx="5486400" cy="7318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1153466656"/>
      </p:ext>
    </p:extLst>
  </p:cSld>
  <p:clrMapOvr>
    <a:masterClrMapping/>
  </p:clrMapOvr>
  <p:transition spd="slow">
    <p:push dir="u"/>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3" y="2196000"/>
            <a:ext cx="8207375" cy="3950444"/>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1501528339"/>
      </p:ext>
    </p:extLst>
  </p:cSld>
  <p:clrMapOvr>
    <a:masterClrMapping/>
  </p:clrMapOvr>
  <p:transition spd="slow">
    <p:push dir="u"/>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5200"/>
            <a:ext cx="2057400" cy="4814540"/>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195200"/>
            <a:ext cx="6019800" cy="4814540"/>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41181750"/>
      </p:ext>
    </p:extLst>
  </p:cSld>
  <p:clrMapOvr>
    <a:masterClrMapping/>
  </p:clrMapOvr>
  <p:transition spd="slow">
    <p:push dir="u"/>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79425" y="2196000"/>
            <a:ext cx="8207375" cy="4041312"/>
          </a:xfrm>
          <a:prstGeom prst="rect">
            <a:avLst/>
          </a:prstGeom>
        </p:spPr>
        <p:txBody>
          <a:bodyPr rtlCol="0">
            <a:normAutofit/>
          </a:bodyPr>
          <a:lstStyle/>
          <a:p>
            <a:pPr lvl="0"/>
            <a:endParaRPr lang="en-GB" noProof="0" dirty="0"/>
          </a:p>
        </p:txBody>
      </p:sp>
      <p:sp>
        <p:nvSpPr>
          <p:cNvPr id="4" name="Footer Placeholder 3"/>
          <p:cNvSpPr>
            <a:spLocks noGrp="1"/>
          </p:cNvSpPr>
          <p:nvPr>
            <p:ph type="ftr" sz="quarter" idx="10"/>
          </p:nvPr>
        </p:nvSpPr>
        <p:spPr/>
        <p:txBody>
          <a:bodyPr/>
          <a:lstStyle>
            <a:lvl1pPr>
              <a:defRPr smtClean="0"/>
            </a:lvl1pPr>
          </a:lstStyle>
          <a:p>
            <a:pPr>
              <a:defRPr/>
            </a:pPr>
            <a:r>
              <a:rPr lang="en-GB" altLang="en-US" dirty="0"/>
              <a:t>© Pearson Education Ltd 2015. Copying permitted for purchasing institution only.</a:t>
            </a:r>
            <a:r>
              <a:rPr lang="en-GB" altLang="en-US" dirty="0">
                <a:solidFill>
                  <a:schemeClr val="tx1"/>
                </a:solidFill>
                <a:latin typeface="Arial" panose="020B0604020202020204" pitchFamily="34" charset="0"/>
              </a:rPr>
              <a:t> </a:t>
            </a:r>
          </a:p>
        </p:txBody>
      </p:sp>
    </p:spTree>
    <p:extLst>
      <p:ext uri="{BB962C8B-B14F-4D97-AF65-F5344CB8AC3E}">
        <p14:creationId xmlns:p14="http://schemas.microsoft.com/office/powerpoint/2010/main" xmlns="" val="3734819317"/>
      </p:ext>
    </p:extLst>
  </p:cSld>
  <p:clrMapOvr>
    <a:masterClrMapping/>
  </p:clrMapOvr>
  <p:transition spd="slow">
    <p:push dir="u"/>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834849983"/>
      </p:ext>
    </p:extLst>
  </p:cSld>
  <p:clrMapOvr>
    <a:masterClrMapping/>
  </p:clrMapOvr>
  <p:transition spd="slow">
    <p:push dir="u"/>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2196000"/>
            <a:ext cx="4027487" cy="4024100"/>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196000"/>
            <a:ext cx="4027488" cy="4024100"/>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751639978"/>
      </p:ext>
    </p:extLst>
  </p:cSld>
  <p:clrMapOvr>
    <a:masterClrMapping/>
  </p:clrMapOvr>
  <p:transition spd="slow">
    <p:push dir="u"/>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Always Learni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6356350"/>
            <a:ext cx="1762125"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1195200"/>
            <a:ext cx="8229600" cy="864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2196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932601"/>
            <a:ext cx="4040188" cy="3193562"/>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2196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932601"/>
            <a:ext cx="4041775" cy="3193562"/>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1897767769"/>
      </p:ext>
    </p:extLst>
  </p:cSld>
  <p:clrMapOvr>
    <a:masterClrMapping/>
  </p:clrMapOvr>
  <p:transition spd="slow">
    <p:push dir="u"/>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xmlns="" val="4250040781"/>
      </p:ext>
    </p:extLst>
  </p:cSld>
  <p:clrMapOvr>
    <a:masterClrMapping/>
  </p:clrMapOvr>
  <p:transition spd="slow">
    <p:push dir="u"/>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43285673"/>
      </p:ext>
    </p:extLst>
  </p:cSld>
  <p:clrMapOvr>
    <a:masterClrMapping/>
  </p:clrMapOvr>
  <p:transition spd="slow">
    <p:push dir="u"/>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3008313" cy="865648"/>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0" y="2132856"/>
            <a:ext cx="3008313" cy="399330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1195200"/>
            <a:ext cx="5111750" cy="4785395"/>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874994903"/>
      </p:ext>
    </p:extLst>
  </p:cSld>
  <p:clrMapOvr>
    <a:masterClrMapping/>
  </p:clrMapOvr>
  <p:transition spd="slow">
    <p:push dir="u"/>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96751"/>
            <a:ext cx="5486400" cy="353082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5440362"/>
            <a:ext cx="5486400" cy="7318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xmlns="" val="2997030376"/>
      </p:ext>
    </p:extLst>
  </p:cSld>
  <p:clrMapOvr>
    <a:masterClrMapping/>
  </p:clrMapOvr>
  <p:transition spd="slow">
    <p:push dir="u"/>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BTEC Nationals &#10;Business"/>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144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4"/>
          <p:cNvSpPr txBox="1">
            <a:spLocks noChangeArrowheads="1"/>
          </p:cNvSpPr>
          <p:nvPr/>
        </p:nvSpPr>
        <p:spPr bwMode="auto">
          <a:xfrm>
            <a:off x="252413" y="723900"/>
            <a:ext cx="7199312" cy="261938"/>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100" b="1" dirty="0">
                <a:solidFill>
                  <a:schemeClr val="bg1"/>
                </a:solidFill>
                <a:ea typeface="+mn-ea"/>
              </a:rPr>
              <a:t>Unit 2: Developing a Marketing Campaign </a:t>
            </a:r>
          </a:p>
        </p:txBody>
      </p:sp>
      <p:sp>
        <p:nvSpPr>
          <p:cNvPr id="1028" name="Title Placeholder 1"/>
          <p:cNvSpPr>
            <a:spLocks noGrp="1"/>
          </p:cNvSpPr>
          <p:nvPr>
            <p:ph type="title"/>
          </p:nvPr>
        </p:nvSpPr>
        <p:spPr bwMode="auto">
          <a:xfrm>
            <a:off x="457200" y="1196975"/>
            <a:ext cx="8229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457200" y="2060575"/>
            <a:ext cx="8229600" cy="36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2" name="Rectangle 2"/>
          <p:cNvSpPr>
            <a:spLocks noChangeArrowheads="1"/>
          </p:cNvSpPr>
          <p:nvPr/>
        </p:nvSpPr>
        <p:spPr bwMode="gray">
          <a:xfrm>
            <a:off x="0" y="6381750"/>
            <a:ext cx="9144000" cy="476250"/>
          </a:xfrm>
          <a:prstGeom prst="rect">
            <a:avLst/>
          </a:prstGeom>
          <a:solidFill>
            <a:srgbClr val="C60882"/>
          </a:solidFill>
          <a:ln>
            <a:noFill/>
          </a:ln>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a:ea typeface="+mn-ea"/>
            </a:endParaRPr>
          </a:p>
        </p:txBody>
      </p:sp>
      <p:pic>
        <p:nvPicPr>
          <p:cNvPr id="3" name="Picture 10" descr="Pearson"/>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615238" y="6364288"/>
            <a:ext cx="1528762"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5" descr="Always Learni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6356350"/>
            <a:ext cx="1762125"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5" r:id="rId1"/>
    <p:sldLayoutId id="2147485346" r:id="rId2"/>
    <p:sldLayoutId id="2147485347" r:id="rId3"/>
    <p:sldLayoutId id="2147485348" r:id="rId4"/>
    <p:sldLayoutId id="2147485349" r:id="rId5"/>
    <p:sldLayoutId id="2147485350" r:id="rId6"/>
    <p:sldLayoutId id="2147485351" r:id="rId7"/>
    <p:sldLayoutId id="2147485352" r:id="rId8"/>
    <p:sldLayoutId id="2147485353" r:id="rId9"/>
    <p:sldLayoutId id="2147485354" r:id="rId10"/>
    <p:sldLayoutId id="2147485355" r:id="rId11"/>
    <p:sldLayoutId id="2147485356" r:id="rId12"/>
  </p:sldLayoutIdLst>
  <p:transition spd="slow">
    <p:push dir="u"/>
    <p:sndAc>
      <p:stSnd>
        <p:snd r:embed="rId14" name="click.wav"/>
      </p:stSnd>
    </p:sndAc>
  </p:transition>
  <p:hf sldNum="0" hdr="0"/>
  <p:txStyles>
    <p:titleStyle>
      <a:lvl1pPr algn="ctr" rtl="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Arial" charset="0"/>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Arial" charset="0"/>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Arial" charset="0"/>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Arial" charset="0"/>
          <a:cs typeface="Arial" panose="020B0604020202020204" pitchFamily="34" charset="0"/>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BTEC Nationals &#10;Business"/>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144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6" name="TextBox 4"/>
          <p:cNvSpPr txBox="1">
            <a:spLocks noChangeArrowheads="1"/>
          </p:cNvSpPr>
          <p:nvPr/>
        </p:nvSpPr>
        <p:spPr bwMode="auto">
          <a:xfrm>
            <a:off x="252413" y="723900"/>
            <a:ext cx="7199312" cy="261938"/>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100" b="1" dirty="0">
                <a:solidFill>
                  <a:schemeClr val="bg1"/>
                </a:solidFill>
                <a:ea typeface="+mn-ea"/>
              </a:rPr>
              <a:t>Unit xx: </a:t>
            </a:r>
          </a:p>
        </p:txBody>
      </p:sp>
      <p:sp>
        <p:nvSpPr>
          <p:cNvPr id="2052" name="Title Placeholder 1"/>
          <p:cNvSpPr>
            <a:spLocks noGrp="1"/>
          </p:cNvSpPr>
          <p:nvPr>
            <p:ph type="title"/>
          </p:nvPr>
        </p:nvSpPr>
        <p:spPr bwMode="auto">
          <a:xfrm>
            <a:off x="457200" y="1196975"/>
            <a:ext cx="8229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3" name="Text Placeholder 2"/>
          <p:cNvSpPr>
            <a:spLocks noGrp="1"/>
          </p:cNvSpPr>
          <p:nvPr>
            <p:ph type="body" idx="1"/>
          </p:nvPr>
        </p:nvSpPr>
        <p:spPr bwMode="auto">
          <a:xfrm>
            <a:off x="457200" y="2060575"/>
            <a:ext cx="8229600" cy="36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2" name="Rectangle 2"/>
          <p:cNvSpPr>
            <a:spLocks noChangeArrowheads="1"/>
          </p:cNvSpPr>
          <p:nvPr/>
        </p:nvSpPr>
        <p:spPr bwMode="gray">
          <a:xfrm>
            <a:off x="0" y="6381750"/>
            <a:ext cx="9144000" cy="476250"/>
          </a:xfrm>
          <a:prstGeom prst="rect">
            <a:avLst/>
          </a:prstGeom>
          <a:solidFill>
            <a:srgbClr val="C60882"/>
          </a:solidFill>
          <a:ln>
            <a:noFill/>
          </a:ln>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a:ea typeface="+mn-ea"/>
            </a:endParaRPr>
          </a:p>
        </p:txBody>
      </p:sp>
      <p:sp>
        <p:nvSpPr>
          <p:cNvPr id="10" name="Footer Placeholder 3"/>
          <p:cNvSpPr>
            <a:spLocks noGrp="1"/>
          </p:cNvSpPr>
          <p:nvPr>
            <p:ph type="ftr" sz="quarter" idx="3"/>
          </p:nvPr>
        </p:nvSpPr>
        <p:spPr>
          <a:xfrm>
            <a:off x="468313" y="6453188"/>
            <a:ext cx="6911975" cy="287337"/>
          </a:xfrm>
          <a:prstGeom prst="rect">
            <a:avLst/>
          </a:prstGeom>
        </p:spPr>
        <p:txBody>
          <a:bodyPr vert="horz" wrap="square" lIns="91440" tIns="45720" rIns="91440" bIns="45720" numCol="1" anchor="t" anchorCtr="0" compatLnSpc="1">
            <a:prstTxWarp prst="textNoShape">
              <a:avLst/>
            </a:prstTxWarp>
          </a:bodyPr>
          <a:lstStyle>
            <a:lvl1pPr eaLnBrk="1" hangingPunct="1">
              <a:defRPr sz="1100" smtClean="0">
                <a:solidFill>
                  <a:schemeClr val="bg1"/>
                </a:solidFill>
                <a:latin typeface="Verdana" panose="020B0604030504040204" pitchFamily="34" charset="0"/>
                <a:cs typeface="Arial" panose="020B0604020202020204" pitchFamily="34" charset="0"/>
              </a:defRPr>
            </a:lvl1pPr>
          </a:lstStyle>
          <a:p>
            <a:pPr>
              <a:defRPr/>
            </a:pPr>
            <a:r>
              <a:rPr lang="en-GB" altLang="en-US" dirty="0"/>
              <a:t>© Pearson Education Ltd 2015. Copying permitted for purchasing institution only. </a:t>
            </a:r>
          </a:p>
        </p:txBody>
      </p:sp>
      <p:pic>
        <p:nvPicPr>
          <p:cNvPr id="3" name="Picture 10" descr="Pearson"/>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615238" y="6364288"/>
            <a:ext cx="1528762"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7" r:id="rId1"/>
    <p:sldLayoutId id="2147485358" r:id="rId2"/>
    <p:sldLayoutId id="2147485359" r:id="rId3"/>
    <p:sldLayoutId id="2147485360" r:id="rId4"/>
    <p:sldLayoutId id="2147485361" r:id="rId5"/>
    <p:sldLayoutId id="2147485362" r:id="rId6"/>
    <p:sldLayoutId id="2147485363" r:id="rId7"/>
    <p:sldLayoutId id="2147485364" r:id="rId8"/>
    <p:sldLayoutId id="2147485365" r:id="rId9"/>
    <p:sldLayoutId id="2147485366" r:id="rId10"/>
    <p:sldLayoutId id="2147485367" r:id="rId11"/>
    <p:sldLayoutId id="2147485368" r:id="rId12"/>
  </p:sldLayoutIdLst>
  <p:transition spd="slow">
    <p:push dir="u"/>
    <p:sndAc>
      <p:stSnd>
        <p:snd r:embed="rId14" name="click.wav"/>
      </p:stSnd>
    </p:sndAc>
  </p:transition>
  <p:hf sldNum="0" hdr="0"/>
  <p:txStyles>
    <p:titleStyle>
      <a:lvl1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Arial" charset="0"/>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Arial" charset="0"/>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Arial" charset="0"/>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Arial" charset="0"/>
          <a:cs typeface="Arial" panose="020B0604020202020204" pitchFamily="34" charset="0"/>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ctrTitle"/>
          </p:nvPr>
        </p:nvSpPr>
        <p:spPr/>
        <p:txBody>
          <a:bodyPr/>
          <a:lstStyle/>
          <a:p>
            <a:r>
              <a:rPr lang="en-GB" altLang="en-US" dirty="0"/>
              <a:t>The role of marketing</a:t>
            </a:r>
          </a:p>
        </p:txBody>
      </p:sp>
      <p:sp>
        <p:nvSpPr>
          <p:cNvPr id="17410" name="Subtitle 6"/>
          <p:cNvSpPr>
            <a:spLocks noGrp="1"/>
          </p:cNvSpPr>
          <p:nvPr>
            <p:ph type="subTitle" idx="1"/>
          </p:nvPr>
        </p:nvSpPr>
        <p:spPr/>
        <p:txBody>
          <a:bodyPr/>
          <a:lstStyle/>
          <a:p>
            <a:r>
              <a:rPr lang="en-GB" dirty="0" smtClean="0"/>
              <a:t>Branding</a:t>
            </a:r>
          </a:p>
          <a:p>
            <a:endParaRPr lang="en-GB" altLang="en-US" dirty="0" smtClean="0"/>
          </a:p>
          <a:p>
            <a:r>
              <a:rPr lang="en-GB" altLang="en-US" b="1" dirty="0" smtClean="0">
                <a:solidFill>
                  <a:srgbClr val="FF0000"/>
                </a:solidFill>
              </a:rPr>
              <a:t>What is branding?</a:t>
            </a:r>
            <a:endParaRPr lang="en-GB" altLang="en-US" b="1" dirty="0">
              <a:solidFill>
                <a:srgbClr val="FF0000"/>
              </a:solidFill>
            </a:endParaRPr>
          </a:p>
        </p:txBody>
      </p:sp>
      <p:sp>
        <p:nvSpPr>
          <p:cNvPr id="29700" name="Footer Placeholder 4"/>
          <p:cNvSpPr>
            <a:spLocks noGrp="1"/>
          </p:cNvSpPr>
          <p:nvPr>
            <p:ph type="ftr" sz="quarter" idx="4294967295"/>
          </p:nvPr>
        </p:nvSpPr>
        <p:spPr bwMode="auto">
          <a:xfrm>
            <a:off x="1619250" y="6453188"/>
            <a:ext cx="6121400" cy="2873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100" dirty="0">
                <a:solidFill>
                  <a:schemeClr val="bg1"/>
                </a:solidFill>
                <a:latin typeface="Verdana" panose="020B0604030504040204" pitchFamily="34" charset="0"/>
              </a:rPr>
              <a:t>© Pearson Education Ltd 2017. Copying permitted for purchasing institution only.</a:t>
            </a:r>
            <a:r>
              <a:rPr lang="en-GB" altLang="en-US" sz="1100" dirty="0"/>
              <a:t> </a:t>
            </a:r>
          </a:p>
        </p:txBody>
      </p:sp>
    </p:spTree>
  </p:cSld>
  <p:clrMapOvr>
    <a:masterClrMapping/>
  </p:clrMapOvr>
  <p:transition spd="slow">
    <p:push dir="u"/>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730px-H&amp;M_logo"/>
          <p:cNvPicPr>
            <a:picLocks noChangeAspect="1" noChangeArrowheads="1"/>
          </p:cNvPicPr>
          <p:nvPr/>
        </p:nvPicPr>
        <p:blipFill>
          <a:blip r:embed="rId3"/>
          <a:srcRect/>
          <a:stretch>
            <a:fillRect/>
          </a:stretch>
        </p:blipFill>
        <p:spPr bwMode="auto">
          <a:xfrm>
            <a:off x="1095375" y="1119188"/>
            <a:ext cx="6953250" cy="4619625"/>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2916238" y="2349500"/>
            <a:ext cx="2990850" cy="2143125"/>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a:srcRect/>
          <a:stretch>
            <a:fillRect/>
          </a:stretch>
        </p:blipFill>
        <p:spPr bwMode="auto">
          <a:xfrm>
            <a:off x="3076575" y="2357438"/>
            <a:ext cx="2990850" cy="2143125"/>
          </a:xfrm>
          <a:prstGeom prst="rect">
            <a:avLst/>
          </a:prstGeom>
          <a:noFill/>
          <a:ln w="9525">
            <a:noFill/>
            <a:miter lim="800000"/>
            <a:headEnd/>
            <a:tailEnd/>
          </a:ln>
          <a:effectLst/>
        </p:spPr>
      </p:pic>
      <p:pic>
        <p:nvPicPr>
          <p:cNvPr id="14342" name="Picture 6" descr="BMW_logo"/>
          <p:cNvPicPr>
            <a:picLocks noChangeAspect="1" noChangeArrowheads="1"/>
          </p:cNvPicPr>
          <p:nvPr/>
        </p:nvPicPr>
        <p:blipFill>
          <a:blip r:embed="rId4"/>
          <a:srcRect/>
          <a:stretch>
            <a:fillRect/>
          </a:stretch>
        </p:blipFill>
        <p:spPr bwMode="auto">
          <a:xfrm>
            <a:off x="2100263" y="957263"/>
            <a:ext cx="4943475" cy="4943475"/>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2843213" y="1844675"/>
            <a:ext cx="3219450" cy="1819275"/>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apple_logo_(640x480)"/>
          <p:cNvPicPr>
            <a:picLocks noChangeAspect="1" noChangeArrowheads="1"/>
          </p:cNvPicPr>
          <p:nvPr/>
        </p:nvPicPr>
        <p:blipFill>
          <a:blip r:embed="rId3"/>
          <a:srcRect/>
          <a:stretch>
            <a:fillRect/>
          </a:stretch>
        </p:blipFill>
        <p:spPr bwMode="auto">
          <a:xfrm>
            <a:off x="1524000" y="1143000"/>
            <a:ext cx="6096000" cy="4572000"/>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3348038" y="2420938"/>
            <a:ext cx="3455987" cy="2038350"/>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mcdonalds"/>
          <p:cNvPicPr>
            <a:picLocks noChangeAspect="1" noChangeArrowheads="1"/>
          </p:cNvPicPr>
          <p:nvPr/>
        </p:nvPicPr>
        <p:blipFill>
          <a:blip r:embed="rId3"/>
          <a:srcRect/>
          <a:stretch>
            <a:fillRect/>
          </a:stretch>
        </p:blipFill>
        <p:spPr bwMode="auto">
          <a:xfrm>
            <a:off x="3132138" y="1628775"/>
            <a:ext cx="2857500" cy="2771775"/>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2411413" y="2565400"/>
            <a:ext cx="4752975" cy="1116013"/>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oogle"/>
          <p:cNvPicPr>
            <a:picLocks noChangeAspect="1" noChangeArrowheads="1"/>
          </p:cNvPicPr>
          <p:nvPr/>
        </p:nvPicPr>
        <p:blipFill>
          <a:blip r:embed="rId3"/>
          <a:srcRect/>
          <a:stretch>
            <a:fillRect/>
          </a:stretch>
        </p:blipFill>
        <p:spPr bwMode="auto">
          <a:xfrm>
            <a:off x="2547938" y="2000250"/>
            <a:ext cx="4048125" cy="2857500"/>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3779838" y="2060575"/>
            <a:ext cx="1995487" cy="2809875"/>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886200"/>
            <a:ext cx="6400800" cy="695325"/>
          </a:xfrm>
          <a:solidFill>
            <a:srgbClr val="FF0000"/>
          </a:solidFill>
        </p:spPr>
        <p:txBody>
          <a:bodyPr/>
          <a:lstStyle/>
          <a:p>
            <a:r>
              <a:rPr lang="en-GB">
                <a:solidFill>
                  <a:schemeClr val="bg1"/>
                </a:solidFill>
              </a:rPr>
              <a:t>Can you name famous brand?</a:t>
            </a:r>
          </a:p>
        </p:txBody>
      </p:sp>
      <p:pic>
        <p:nvPicPr>
          <p:cNvPr id="2054" name="Picture 6"/>
          <p:cNvPicPr>
            <a:picLocks noChangeAspect="1" noChangeArrowheads="1"/>
          </p:cNvPicPr>
          <p:nvPr>
            <p:ph type="ctrTitle"/>
          </p:nvPr>
        </p:nvPicPr>
        <p:blipFill>
          <a:blip r:embed="rId3"/>
          <a:srcRect/>
          <a:stretch>
            <a:fillRect/>
          </a:stretch>
        </p:blipFill>
        <p:spPr>
          <a:xfrm>
            <a:off x="684213" y="1628775"/>
            <a:ext cx="7772400" cy="1470025"/>
          </a:xfrm>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DISNEYLOGOCOLOR"/>
          <p:cNvPicPr>
            <a:picLocks noChangeAspect="1" noChangeArrowheads="1"/>
          </p:cNvPicPr>
          <p:nvPr/>
        </p:nvPicPr>
        <p:blipFill>
          <a:blip r:embed="rId3"/>
          <a:srcRect/>
          <a:stretch>
            <a:fillRect/>
          </a:stretch>
        </p:blipFill>
        <p:spPr bwMode="auto">
          <a:xfrm>
            <a:off x="319088" y="1466850"/>
            <a:ext cx="8505825" cy="3924300"/>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3708400" y="3068638"/>
            <a:ext cx="1657350" cy="714375"/>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ikea_logo"/>
          <p:cNvPicPr>
            <a:picLocks noChangeAspect="1" noChangeArrowheads="1"/>
          </p:cNvPicPr>
          <p:nvPr/>
        </p:nvPicPr>
        <p:blipFill>
          <a:blip r:embed="rId3"/>
          <a:srcRect/>
          <a:stretch>
            <a:fillRect/>
          </a:stretch>
        </p:blipFill>
        <p:spPr bwMode="auto">
          <a:xfrm>
            <a:off x="2952750" y="2214563"/>
            <a:ext cx="3238500" cy="2428875"/>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3"/>
          <a:srcRect/>
          <a:stretch>
            <a:fillRect/>
          </a:stretch>
        </p:blipFill>
        <p:spPr bwMode="auto">
          <a:xfrm>
            <a:off x="2484438" y="2852738"/>
            <a:ext cx="5040312" cy="1398587"/>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logo_kellogs_lrg"/>
          <p:cNvPicPr>
            <a:picLocks noChangeAspect="1" noChangeArrowheads="1"/>
          </p:cNvPicPr>
          <p:nvPr/>
        </p:nvPicPr>
        <p:blipFill>
          <a:blip r:embed="rId3"/>
          <a:srcRect/>
          <a:stretch>
            <a:fillRect/>
          </a:stretch>
        </p:blipFill>
        <p:spPr bwMode="auto">
          <a:xfrm>
            <a:off x="2667000" y="2771775"/>
            <a:ext cx="3810000" cy="1314450"/>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3"/>
          <a:srcRect/>
          <a:stretch>
            <a:fillRect/>
          </a:stretch>
        </p:blipFill>
        <p:spPr bwMode="auto">
          <a:xfrm>
            <a:off x="3492500" y="1916113"/>
            <a:ext cx="1319213" cy="4076700"/>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KFC"/>
          <p:cNvPicPr>
            <a:picLocks noChangeAspect="1" noChangeArrowheads="1"/>
          </p:cNvPicPr>
          <p:nvPr/>
        </p:nvPicPr>
        <p:blipFill>
          <a:blip r:embed="rId3"/>
          <a:srcRect/>
          <a:stretch>
            <a:fillRect/>
          </a:stretch>
        </p:blipFill>
        <p:spPr bwMode="auto">
          <a:xfrm>
            <a:off x="3143250" y="2000250"/>
            <a:ext cx="2857500" cy="2857500"/>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3"/>
          <a:srcRect/>
          <a:stretch>
            <a:fillRect/>
          </a:stretch>
        </p:blipFill>
        <p:spPr bwMode="auto">
          <a:xfrm>
            <a:off x="3548063" y="2476500"/>
            <a:ext cx="2047875" cy="1905000"/>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dell"/>
          <p:cNvPicPr>
            <a:picLocks noChangeAspect="1" noChangeArrowheads="1"/>
          </p:cNvPicPr>
          <p:nvPr/>
        </p:nvPicPr>
        <p:blipFill>
          <a:blip r:embed="rId3"/>
          <a:srcRect/>
          <a:stretch>
            <a:fillRect/>
          </a:stretch>
        </p:blipFill>
        <p:spPr bwMode="auto">
          <a:xfrm>
            <a:off x="1524000" y="1143000"/>
            <a:ext cx="6096000" cy="4572000"/>
          </a:xfrm>
          <a:prstGeom prst="rect">
            <a:avLst/>
          </a:prstGeom>
          <a:noFill/>
        </p:spPr>
      </p:pic>
    </p:spTree>
  </p:cSld>
  <p:clrMapOvr>
    <a:masterClrMapping/>
  </p:clrMapOvr>
  <p:transition spd="slow">
    <p:push dir="u"/>
    <p:sndAc>
      <p:stSnd>
        <p:snd r:embed="rId2" name="click.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3"/>
          <a:srcRect/>
          <a:stretch>
            <a:fillRect/>
          </a:stretch>
        </p:blipFill>
        <p:spPr bwMode="auto">
          <a:xfrm>
            <a:off x="1423988" y="2705100"/>
            <a:ext cx="6296025" cy="1447800"/>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endParaRPr lang="en-US"/>
          </a:p>
        </p:txBody>
      </p:sp>
      <p:pic>
        <p:nvPicPr>
          <p:cNvPr id="3077" name="Picture 5"/>
          <p:cNvPicPr>
            <a:picLocks noChangeAspect="1" noChangeArrowheads="1"/>
          </p:cNvPicPr>
          <p:nvPr/>
        </p:nvPicPr>
        <p:blipFill>
          <a:blip r:embed="rId3"/>
          <a:srcRect/>
          <a:stretch>
            <a:fillRect/>
          </a:stretch>
        </p:blipFill>
        <p:spPr bwMode="auto">
          <a:xfrm>
            <a:off x="2339975" y="2492375"/>
            <a:ext cx="3600450" cy="1830388"/>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Adidas_logo"/>
          <p:cNvPicPr>
            <a:picLocks noChangeAspect="1" noChangeArrowheads="1"/>
          </p:cNvPicPr>
          <p:nvPr/>
        </p:nvPicPr>
        <p:blipFill>
          <a:blip r:embed="rId3"/>
          <a:srcRect/>
          <a:stretch>
            <a:fillRect/>
          </a:stretch>
        </p:blipFill>
        <p:spPr bwMode="auto">
          <a:xfrm>
            <a:off x="909638" y="957263"/>
            <a:ext cx="7324725" cy="4943475"/>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p>
        </p:txBody>
      </p:sp>
      <p:sp>
        <p:nvSpPr>
          <p:cNvPr id="34819" name="Rectangle 3"/>
          <p:cNvSpPr>
            <a:spLocks noGrp="1" noChangeArrowheads="1"/>
          </p:cNvSpPr>
          <p:nvPr>
            <p:ph type="body" idx="1"/>
          </p:nvPr>
        </p:nvSpPr>
        <p:spPr/>
        <p:txBody>
          <a:bodyPr/>
          <a:lstStyle/>
          <a:p>
            <a:endParaRPr lang="en-US"/>
          </a:p>
        </p:txBody>
      </p:sp>
      <p:pic>
        <p:nvPicPr>
          <p:cNvPr id="34820" name="Picture 4"/>
          <p:cNvPicPr>
            <a:picLocks noChangeAspect="1" noChangeArrowheads="1"/>
          </p:cNvPicPr>
          <p:nvPr/>
        </p:nvPicPr>
        <p:blipFill>
          <a:blip r:embed="rId3"/>
          <a:srcRect/>
          <a:stretch>
            <a:fillRect/>
          </a:stretch>
        </p:blipFill>
        <p:spPr bwMode="auto">
          <a:xfrm>
            <a:off x="3995738" y="3068638"/>
            <a:ext cx="1171575" cy="685800"/>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yahoo_logo"/>
          <p:cNvPicPr>
            <a:picLocks noChangeAspect="1" noChangeArrowheads="1"/>
          </p:cNvPicPr>
          <p:nvPr/>
        </p:nvPicPr>
        <p:blipFill>
          <a:blip r:embed="rId3"/>
          <a:srcRect/>
          <a:stretch>
            <a:fillRect/>
          </a:stretch>
        </p:blipFill>
        <p:spPr bwMode="auto">
          <a:xfrm>
            <a:off x="2905125" y="2262188"/>
            <a:ext cx="3333750" cy="2333625"/>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3"/>
          <a:srcRect/>
          <a:stretch>
            <a:fillRect/>
          </a:stretch>
        </p:blipFill>
        <p:spPr bwMode="auto">
          <a:xfrm>
            <a:off x="4014788" y="2062163"/>
            <a:ext cx="1114425" cy="2733675"/>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burger-king"/>
          <p:cNvPicPr>
            <a:picLocks noChangeAspect="1" noChangeArrowheads="1"/>
          </p:cNvPicPr>
          <p:nvPr/>
        </p:nvPicPr>
        <p:blipFill>
          <a:blip r:embed="rId3"/>
          <a:srcRect/>
          <a:stretch>
            <a:fillRect/>
          </a:stretch>
        </p:blipFill>
        <p:spPr bwMode="auto">
          <a:xfrm>
            <a:off x="2395538" y="1185863"/>
            <a:ext cx="4352925" cy="4486275"/>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1268413"/>
            <a:ext cx="8229600" cy="863600"/>
          </a:xfrm>
        </p:spPr>
        <p:txBody>
          <a:bodyPr/>
          <a:lstStyle/>
          <a:p>
            <a:r>
              <a:rPr lang="en-GB" altLang="en-US" sz="3200" dirty="0"/>
              <a:t>Brand personality and image</a:t>
            </a:r>
          </a:p>
        </p:txBody>
      </p:sp>
      <p:sp>
        <p:nvSpPr>
          <p:cNvPr id="36867" name="Content Placeholder 5"/>
          <p:cNvSpPr>
            <a:spLocks noGrp="1"/>
          </p:cNvSpPr>
          <p:nvPr>
            <p:ph idx="1"/>
          </p:nvPr>
        </p:nvSpPr>
        <p:spPr>
          <a:xfrm>
            <a:off x="468313" y="2195513"/>
            <a:ext cx="8207375" cy="3878262"/>
          </a:xfrm>
        </p:spPr>
        <p:txBody>
          <a:bodyPr/>
          <a:lstStyle/>
          <a:p>
            <a:pPr>
              <a:buFont typeface="Arial" panose="020B0604020202020204" pitchFamily="34" charset="0"/>
              <a:buChar char="•"/>
            </a:pPr>
            <a:r>
              <a:rPr lang="en-GB" altLang="en-US" sz="2000" dirty="0"/>
              <a:t>Brand personality is a set of characteristics that we associate with a product or service. For example, we might describe </a:t>
            </a:r>
            <a:r>
              <a:rPr lang="en-GB" altLang="en-US" sz="2000" dirty="0" smtClean="0"/>
              <a:t>Mercedes </a:t>
            </a:r>
            <a:r>
              <a:rPr lang="en-GB" altLang="en-US" sz="2000" dirty="0"/>
              <a:t>fashion as ‘luxury’. </a:t>
            </a:r>
          </a:p>
          <a:p>
            <a:pPr>
              <a:buFont typeface="Arial" panose="020B0604020202020204" pitchFamily="34" charset="0"/>
              <a:buChar char="•"/>
            </a:pPr>
            <a:endParaRPr lang="en-GB" altLang="en-US" sz="2000" dirty="0"/>
          </a:p>
          <a:p>
            <a:pPr>
              <a:buFont typeface="Arial" panose="020B0604020202020204" pitchFamily="34" charset="0"/>
              <a:buChar char="•"/>
            </a:pPr>
            <a:r>
              <a:rPr lang="en-GB" altLang="en-US" sz="2000" dirty="0"/>
              <a:t>With this in mind, what characteristics could you use to describe </a:t>
            </a:r>
            <a:r>
              <a:rPr lang="en-GB" altLang="en-US" sz="2000" dirty="0" smtClean="0"/>
              <a:t>Marks and Spencer? Why is this?</a:t>
            </a:r>
            <a:endParaRPr lang="en-GB" altLang="en-US" sz="2000" dirty="0"/>
          </a:p>
          <a:p>
            <a:pPr>
              <a:buFont typeface="Arial" panose="020B0604020202020204" pitchFamily="34" charset="0"/>
              <a:buChar char="•"/>
            </a:pPr>
            <a:endParaRPr lang="en-GB" altLang="en-US" sz="2000" dirty="0"/>
          </a:p>
          <a:p>
            <a:pPr>
              <a:buFont typeface="Arial" panose="020B0604020202020204" pitchFamily="34" charset="0"/>
              <a:buChar char="•"/>
            </a:pPr>
            <a:r>
              <a:rPr lang="en-GB" altLang="en-US" sz="2000" dirty="0"/>
              <a:t>Brand image is the impression we have of a product or service. A strong brand image is one we instantly recognise. </a:t>
            </a:r>
            <a:endParaRPr lang="en-GB" altLang="en-US" sz="2000" dirty="0" smtClean="0"/>
          </a:p>
          <a:p>
            <a:pPr>
              <a:buFont typeface="Arial" panose="020B0604020202020204" pitchFamily="34" charset="0"/>
              <a:buChar char="•"/>
            </a:pPr>
            <a:endParaRPr lang="en-GB" altLang="en-US" sz="2000" dirty="0" smtClean="0"/>
          </a:p>
          <a:p>
            <a:pPr>
              <a:buFont typeface="Arial" panose="020B0604020202020204" pitchFamily="34" charset="0"/>
              <a:buChar char="•"/>
            </a:pPr>
            <a:r>
              <a:rPr lang="en-GB" altLang="en-US" sz="2000" dirty="0" smtClean="0"/>
              <a:t>How </a:t>
            </a:r>
            <a:r>
              <a:rPr lang="en-GB" altLang="en-US" sz="2000" dirty="0"/>
              <a:t>many brand images have you seen today? </a:t>
            </a:r>
          </a:p>
        </p:txBody>
      </p:sp>
      <p:sp>
        <p:nvSpPr>
          <p:cNvPr id="36868" name="Footer Placeholder 4"/>
          <p:cNvSpPr>
            <a:spLocks noGrp="1"/>
          </p:cNvSpPr>
          <p:nvPr>
            <p:ph type="ftr" sz="quarter" idx="4294967295"/>
          </p:nvPr>
        </p:nvSpPr>
        <p:spPr bwMode="auto">
          <a:xfrm>
            <a:off x="1763713" y="6453188"/>
            <a:ext cx="5975350" cy="2873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100" dirty="0">
                <a:solidFill>
                  <a:schemeClr val="bg1"/>
                </a:solidFill>
                <a:latin typeface="Verdana" panose="020B0604030504040204" pitchFamily="34" charset="0"/>
              </a:rPr>
              <a:t>© Pearson Education Ltd 2017. Copying permitted for purchasing institution only.</a:t>
            </a:r>
            <a:r>
              <a:rPr lang="en-GB" altLang="en-US" sz="1100" dirty="0"/>
              <a:t> </a:t>
            </a:r>
          </a:p>
        </p:txBody>
      </p:sp>
    </p:spTree>
  </p:cSld>
  <p:clrMapOvr>
    <a:masterClrMapping/>
  </p:clrMapOvr>
  <p:transition spd="slow">
    <p:push dir="u"/>
    <p:sndAc>
      <p:stSnd>
        <p:snd r:embed="rId3" name="click.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95388"/>
            <a:ext cx="8229600" cy="863600"/>
          </a:xfrm>
        </p:spPr>
        <p:txBody>
          <a:bodyPr/>
          <a:lstStyle/>
          <a:p>
            <a:r>
              <a:rPr lang="en-GB" altLang="en-US" sz="3200" dirty="0"/>
              <a:t>Implications of business size</a:t>
            </a:r>
          </a:p>
        </p:txBody>
      </p:sp>
      <p:sp>
        <p:nvSpPr>
          <p:cNvPr id="19459" name="Content Placeholder 2"/>
          <p:cNvSpPr>
            <a:spLocks noGrp="1"/>
          </p:cNvSpPr>
          <p:nvPr>
            <p:ph idx="1"/>
          </p:nvPr>
        </p:nvSpPr>
        <p:spPr>
          <a:xfrm>
            <a:off x="457200" y="2058988"/>
            <a:ext cx="8207375" cy="3797300"/>
          </a:xfrm>
        </p:spPr>
        <p:txBody>
          <a:bodyPr/>
          <a:lstStyle/>
          <a:p>
            <a:pPr>
              <a:buFont typeface="Arial" panose="020B0604020202020204" pitchFamily="34" charset="0"/>
              <a:buChar char="•"/>
              <a:defRPr/>
            </a:pPr>
            <a:r>
              <a:rPr lang="en-GB" altLang="en-US" sz="2000" dirty="0">
                <a:latin typeface="Arial" charset="0"/>
                <a:ea typeface="+mn-ea"/>
                <a:cs typeface="Arial" charset="0"/>
              </a:rPr>
              <a:t>How a business markets itself will depend on its size. </a:t>
            </a:r>
          </a:p>
          <a:p>
            <a:pPr>
              <a:buFont typeface="Arial" panose="020B0604020202020204" pitchFamily="34" charset="0"/>
              <a:buChar char="•"/>
              <a:defRPr/>
            </a:pPr>
            <a:r>
              <a:rPr lang="en-GB" altLang="en-US" sz="2000" dirty="0">
                <a:latin typeface="Arial" charset="0"/>
                <a:ea typeface="+mn-ea"/>
                <a:cs typeface="Arial" charset="0"/>
              </a:rPr>
              <a:t>Think about and research how the following companies might market themselves:</a:t>
            </a:r>
          </a:p>
          <a:p>
            <a:pPr lvl="1">
              <a:buFont typeface="Arial" panose="020B0604020202020204" pitchFamily="34" charset="0"/>
              <a:buChar char="•"/>
              <a:defRPr/>
            </a:pPr>
            <a:r>
              <a:rPr lang="en-GB" altLang="en-US" sz="2000" dirty="0">
                <a:latin typeface="Arial" charset="0"/>
                <a:ea typeface="+mn-ea"/>
                <a:cs typeface="Arial" charset="0"/>
              </a:rPr>
              <a:t>a family-owned grocery shop</a:t>
            </a:r>
          </a:p>
          <a:p>
            <a:pPr lvl="1">
              <a:buFont typeface="Arial" panose="020B0604020202020204" pitchFamily="34" charset="0"/>
              <a:buChar char="•"/>
              <a:defRPr/>
            </a:pPr>
            <a:r>
              <a:rPr lang="en-GB" altLang="en-US" sz="2000" dirty="0">
                <a:latin typeface="Arial" charset="0"/>
                <a:ea typeface="+mn-ea"/>
                <a:cs typeface="Arial" charset="0"/>
              </a:rPr>
              <a:t>a small, local travel agency.</a:t>
            </a:r>
          </a:p>
          <a:p>
            <a:pPr>
              <a:buFont typeface="Arial" panose="020B0604020202020204" pitchFamily="34" charset="0"/>
              <a:buChar char="•"/>
              <a:defRPr/>
            </a:pPr>
            <a:r>
              <a:rPr lang="en-GB" altLang="en-US" sz="2000" dirty="0">
                <a:latin typeface="Arial" charset="0"/>
                <a:ea typeface="+mn-ea"/>
                <a:cs typeface="Arial" charset="0"/>
              </a:rPr>
              <a:t>Now compare these with:</a:t>
            </a:r>
          </a:p>
          <a:p>
            <a:pPr lvl="1">
              <a:buFont typeface="Arial" panose="020B0604020202020204" pitchFamily="34" charset="0"/>
              <a:buChar char="•"/>
              <a:defRPr/>
            </a:pPr>
            <a:r>
              <a:rPr lang="en-GB" altLang="en-US" sz="2000" dirty="0">
                <a:latin typeface="Arial" charset="0"/>
                <a:ea typeface="+mn-ea"/>
                <a:cs typeface="Arial" charset="0"/>
              </a:rPr>
              <a:t>Aldi</a:t>
            </a:r>
          </a:p>
          <a:p>
            <a:pPr lvl="1">
              <a:buFont typeface="Arial" panose="020B0604020202020204" pitchFamily="34" charset="0"/>
              <a:buChar char="•"/>
              <a:defRPr/>
            </a:pPr>
            <a:r>
              <a:rPr lang="en-GB" altLang="en-US" sz="2000" dirty="0">
                <a:latin typeface="Arial" charset="0"/>
                <a:ea typeface="+mn-ea"/>
                <a:cs typeface="Arial" charset="0"/>
              </a:rPr>
              <a:t>Thomas </a:t>
            </a:r>
            <a:r>
              <a:rPr lang="en-GB" altLang="en-US" sz="2000" dirty="0" smtClean="0">
                <a:latin typeface="Arial" charset="0"/>
                <a:ea typeface="+mn-ea"/>
                <a:cs typeface="Arial" charset="0"/>
              </a:rPr>
              <a:t>Cook</a:t>
            </a:r>
            <a:endParaRPr lang="en-GB" altLang="en-US" sz="2000" dirty="0">
              <a:latin typeface="Arial" charset="0"/>
              <a:ea typeface="+mn-ea"/>
              <a:cs typeface="Arial" charset="0"/>
            </a:endParaRPr>
          </a:p>
        </p:txBody>
      </p:sp>
      <p:sp>
        <p:nvSpPr>
          <p:cNvPr id="38916" name="Footer Placeholder 3"/>
          <p:cNvSpPr>
            <a:spLocks noGrp="1"/>
          </p:cNvSpPr>
          <p:nvPr>
            <p:ph type="ftr" sz="quarter" idx="4294967295"/>
          </p:nvPr>
        </p:nvSpPr>
        <p:spPr bwMode="auto">
          <a:xfrm>
            <a:off x="1763713" y="6453188"/>
            <a:ext cx="5975350" cy="2873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100" dirty="0">
                <a:solidFill>
                  <a:schemeClr val="bg1"/>
                </a:solidFill>
                <a:latin typeface="Verdana" panose="020B0604030504040204" pitchFamily="34" charset="0"/>
              </a:rPr>
              <a:t>© Pearson Education Ltd 2017. Copying permitted for purchasing institution only.</a:t>
            </a:r>
            <a:r>
              <a:rPr lang="en-GB" altLang="en-US" sz="1100" dirty="0"/>
              <a:t> </a:t>
            </a:r>
          </a:p>
        </p:txBody>
      </p:sp>
    </p:spTree>
  </p:cSld>
  <p:clrMapOvr>
    <a:masterClrMapping/>
  </p:clrMapOvr>
  <p:transition spd="slow">
    <p:push dir="u"/>
    <p:sndAc>
      <p:stSnd>
        <p:snd r:embed="rId3" name="click.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USP</a:t>
            </a:r>
            <a:endParaRPr lang="en-GB" dirty="0"/>
          </a:p>
        </p:txBody>
      </p:sp>
      <p:sp>
        <p:nvSpPr>
          <p:cNvPr id="3" name="Content Placeholder 2"/>
          <p:cNvSpPr>
            <a:spLocks noGrp="1"/>
          </p:cNvSpPr>
          <p:nvPr>
            <p:ph idx="1"/>
          </p:nvPr>
        </p:nvSpPr>
        <p:spPr/>
        <p:txBody>
          <a:bodyPr/>
          <a:lstStyle/>
          <a:p>
            <a:r>
              <a:rPr lang="en-GB" dirty="0" smtClean="0"/>
              <a:t>A USP is a ‘unique selling point’.</a:t>
            </a:r>
          </a:p>
          <a:p>
            <a:r>
              <a:rPr lang="en-GB" dirty="0" smtClean="0"/>
              <a:t>A brand – or customer perception of a product, can allow a business to charge a higher price for its products.</a:t>
            </a:r>
          </a:p>
          <a:p>
            <a:r>
              <a:rPr lang="en-GB" dirty="0" smtClean="0"/>
              <a:t>Businesses know how we feel about particular products and therefore know that our perception is worth something to them – e.g. A product may not actually be of higher quality compared to a rival, but if the consumer believes that it is, then a higher price can be charged.</a:t>
            </a:r>
          </a:p>
          <a:p>
            <a:r>
              <a:rPr lang="en-GB" dirty="0" smtClean="0"/>
              <a:t>A USP sets products apart from other competitors in the market</a:t>
            </a:r>
            <a:endParaRPr lang="en-GB" dirty="0"/>
          </a:p>
        </p:txBody>
      </p:sp>
    </p:spTree>
  </p:cSld>
  <p:clrMapOvr>
    <a:masterClrMapping/>
  </p:clrMapOvr>
  <p:transition spd="slow">
    <p:push dir="u"/>
    <p:sndAc>
      <p:stSnd>
        <p:snd r:embed="rId2" name="click.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USP</a:t>
            </a:r>
            <a:endParaRPr lang="en-GB" dirty="0"/>
          </a:p>
        </p:txBody>
      </p:sp>
      <p:sp>
        <p:nvSpPr>
          <p:cNvPr id="3" name="Content Placeholder 2"/>
          <p:cNvSpPr>
            <a:spLocks noGrp="1"/>
          </p:cNvSpPr>
          <p:nvPr>
            <p:ph idx="1"/>
          </p:nvPr>
        </p:nvSpPr>
        <p:spPr/>
        <p:txBody>
          <a:bodyPr/>
          <a:lstStyle/>
          <a:p>
            <a:r>
              <a:rPr lang="en-GB" dirty="0" smtClean="0"/>
              <a:t>You have 5 minutes to come up with as many different businesses and their USPs as possible</a:t>
            </a:r>
            <a:endParaRPr lang="en-GB" dirty="0"/>
          </a:p>
        </p:txBody>
      </p:sp>
    </p:spTree>
  </p:cSld>
  <p:clrMapOvr>
    <a:masterClrMapping/>
  </p:clrMapOvr>
  <p:transition spd="slow">
    <p:push dir="u"/>
    <p:sndAc>
      <p:stSnd>
        <p:snd r:embed="rId2" name="click.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a:t>
            </a:r>
            <a:endParaRPr lang="en-GB" dirty="0"/>
          </a:p>
        </p:txBody>
      </p:sp>
      <p:sp>
        <p:nvSpPr>
          <p:cNvPr id="3" name="Content Placeholder 2"/>
          <p:cNvSpPr>
            <a:spLocks noGrp="1"/>
          </p:cNvSpPr>
          <p:nvPr>
            <p:ph idx="1"/>
          </p:nvPr>
        </p:nvSpPr>
        <p:spPr/>
        <p:txBody>
          <a:bodyPr/>
          <a:lstStyle/>
          <a:p>
            <a:r>
              <a:rPr lang="en-GB" dirty="0" smtClean="0"/>
              <a:t>Choose a well-known business of your choice</a:t>
            </a:r>
          </a:p>
          <a:p>
            <a:r>
              <a:rPr lang="en-GB" dirty="0" smtClean="0"/>
              <a:t>It must have a strong brand image</a:t>
            </a:r>
          </a:p>
          <a:p>
            <a:r>
              <a:rPr lang="en-GB" dirty="0" smtClean="0"/>
              <a:t>You must create a poster explaining the history of its brand</a:t>
            </a:r>
          </a:p>
          <a:p>
            <a:r>
              <a:rPr lang="en-GB" dirty="0" smtClean="0"/>
              <a:t>You must explain:</a:t>
            </a:r>
          </a:p>
          <a:p>
            <a:pPr lvl="1"/>
            <a:r>
              <a:rPr lang="en-GB" dirty="0" smtClean="0"/>
              <a:t>When the business was established</a:t>
            </a:r>
          </a:p>
          <a:p>
            <a:pPr lvl="1"/>
            <a:r>
              <a:rPr lang="en-GB" dirty="0" smtClean="0"/>
              <a:t>How its logo was designed</a:t>
            </a:r>
          </a:p>
          <a:p>
            <a:pPr lvl="1"/>
            <a:r>
              <a:rPr lang="en-GB" dirty="0" smtClean="0"/>
              <a:t>The development of this company’s brand</a:t>
            </a:r>
          </a:p>
          <a:p>
            <a:pPr lvl="1"/>
            <a:r>
              <a:rPr lang="en-GB" dirty="0" smtClean="0"/>
              <a:t>Why its brand is so important to its success</a:t>
            </a:r>
          </a:p>
        </p:txBody>
      </p:sp>
    </p:spTree>
  </p:cSld>
  <p:clrMapOvr>
    <a:masterClrMapping/>
  </p:clrMapOvr>
  <p:transition spd="slow">
    <p:push dir="u"/>
    <p:sndAc>
      <p:stSnd>
        <p:snd r:embed="rId2" name="click.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GB"/>
              <a:t>Coca-Cola</a:t>
            </a:r>
          </a:p>
        </p:txBody>
      </p:sp>
      <p:pic>
        <p:nvPicPr>
          <p:cNvPr id="5127" name="Picture 7" descr="coca-cola_logo5"/>
          <p:cNvPicPr>
            <a:picLocks noChangeAspect="1" noChangeArrowheads="1"/>
          </p:cNvPicPr>
          <p:nvPr/>
        </p:nvPicPr>
        <p:blipFill>
          <a:blip r:embed="rId3"/>
          <a:srcRect/>
          <a:stretch>
            <a:fillRect/>
          </a:stretch>
        </p:blipFill>
        <p:spPr bwMode="auto">
          <a:xfrm>
            <a:off x="2805113" y="1528763"/>
            <a:ext cx="3533775" cy="3800475"/>
          </a:xfrm>
          <a:prstGeom prst="rect">
            <a:avLst/>
          </a:prstGeom>
          <a:noFill/>
        </p:spPr>
      </p:pic>
      <p:sp>
        <p:nvSpPr>
          <p:cNvPr id="5128" name="Text Box 8"/>
          <p:cNvSpPr txBox="1">
            <a:spLocks noChangeArrowheads="1"/>
          </p:cNvSpPr>
          <p:nvPr/>
        </p:nvSpPr>
        <p:spPr bwMode="auto">
          <a:xfrm>
            <a:off x="5724525" y="5589588"/>
            <a:ext cx="2808288" cy="641350"/>
          </a:xfrm>
          <a:prstGeom prst="rect">
            <a:avLst/>
          </a:prstGeom>
          <a:noFill/>
          <a:ln w="9525">
            <a:noFill/>
            <a:miter lim="800000"/>
            <a:headEnd/>
            <a:tailEnd/>
          </a:ln>
          <a:effectLst/>
        </p:spPr>
        <p:txBody>
          <a:bodyPr>
            <a:spAutoFit/>
          </a:bodyPr>
          <a:lstStyle/>
          <a:p>
            <a:pPr>
              <a:spcBef>
                <a:spcPct val="50000"/>
              </a:spcBef>
            </a:pPr>
            <a:r>
              <a:rPr lang="en-GB"/>
              <a:t>Ranked the best brand 10 years in a row</a:t>
            </a:r>
          </a:p>
        </p:txBody>
      </p:sp>
    </p:spTree>
  </p:cSld>
  <p:clrMapOvr>
    <a:masterClrMapping/>
  </p:clrMapOvr>
  <p:transition spd="slow">
    <p:push dir="u"/>
    <p:sndAc>
      <p:stSnd>
        <p:snd r:embed="rId2"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srcRect/>
          <a:stretch>
            <a:fillRect/>
          </a:stretch>
        </p:blipFill>
        <p:spPr bwMode="auto">
          <a:xfrm>
            <a:off x="3924300" y="2781300"/>
            <a:ext cx="1028700" cy="1352550"/>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IBM"/>
          <p:cNvPicPr>
            <a:picLocks noChangeAspect="1" noChangeArrowheads="1"/>
          </p:cNvPicPr>
          <p:nvPr/>
        </p:nvPicPr>
        <p:blipFill>
          <a:blip r:embed="rId3"/>
          <a:srcRect/>
          <a:stretch>
            <a:fillRect/>
          </a:stretch>
        </p:blipFill>
        <p:spPr bwMode="auto">
          <a:xfrm>
            <a:off x="1724025" y="1514475"/>
            <a:ext cx="5695950" cy="3829050"/>
          </a:xfrm>
          <a:prstGeom prst="rect">
            <a:avLst/>
          </a:prstGeom>
          <a:noFill/>
        </p:spPr>
      </p:pic>
      <p:sp>
        <p:nvSpPr>
          <p:cNvPr id="4" name="Title 3"/>
          <p:cNvSpPr>
            <a:spLocks noGrp="1"/>
          </p:cNvSpPr>
          <p:nvPr>
            <p:ph type="title"/>
          </p:nvPr>
        </p:nvSpPr>
        <p:spPr/>
        <p:txBody>
          <a:bodyPr/>
          <a:lstStyle/>
          <a:p>
            <a:endParaRPr lang="en-GB"/>
          </a:p>
        </p:txBody>
      </p:sp>
    </p:spTree>
  </p:cSld>
  <p:clrMapOvr>
    <a:masterClrMapping/>
  </p:clrMapOvr>
  <p:transition spd="slow">
    <p:push dir="u"/>
    <p:sndAc>
      <p:stSnd>
        <p:snd r:embed="rId2"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srcRect/>
          <a:stretch>
            <a:fillRect/>
          </a:stretch>
        </p:blipFill>
        <p:spPr bwMode="auto">
          <a:xfrm>
            <a:off x="3705225" y="3109913"/>
            <a:ext cx="1733550" cy="638175"/>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microsoft_logo"/>
          <p:cNvPicPr>
            <a:picLocks noChangeAspect="1" noChangeArrowheads="1"/>
          </p:cNvPicPr>
          <p:nvPr/>
        </p:nvPicPr>
        <p:blipFill>
          <a:blip r:embed="rId3"/>
          <a:srcRect/>
          <a:stretch>
            <a:fillRect/>
          </a:stretch>
        </p:blipFill>
        <p:spPr bwMode="auto">
          <a:xfrm>
            <a:off x="3143250" y="2005013"/>
            <a:ext cx="2857500" cy="2847975"/>
          </a:xfrm>
          <a:prstGeom prst="rect">
            <a:avLst/>
          </a:prstGeom>
          <a:noFill/>
        </p:spPr>
      </p:pic>
    </p:spTree>
  </p:cSld>
  <p:clrMapOvr>
    <a:masterClrMapping/>
  </p:clrMapOvr>
  <p:transition spd="slow">
    <p:push dir="u"/>
    <p:sndAc>
      <p:stSnd>
        <p:snd r:embed="rId2"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a:srcRect/>
          <a:stretch>
            <a:fillRect/>
          </a:stretch>
        </p:blipFill>
        <p:spPr bwMode="auto">
          <a:xfrm>
            <a:off x="2600325" y="2014538"/>
            <a:ext cx="3943350" cy="2828925"/>
          </a:xfrm>
          <a:prstGeom prst="rect">
            <a:avLst/>
          </a:prstGeom>
          <a:noFill/>
          <a:ln w="9525">
            <a:noFill/>
            <a:miter lim="800000"/>
            <a:headEnd/>
            <a:tailEnd/>
          </a:ln>
          <a:effectLst/>
        </p:spPr>
      </p:pic>
    </p:spTree>
  </p:cSld>
  <p:clrMapOvr>
    <a:masterClrMapping/>
  </p:clrMapOvr>
  <p:transition spd="slow">
    <p:push dir="u"/>
    <p:sndAc>
      <p:stSnd>
        <p:snd r:embed="rId2" name="click.wav"/>
      </p:stSnd>
    </p:sndAc>
  </p:transition>
  <p:timing>
    <p:tnLst>
      <p:par>
        <p:cTn id="1" dur="indefinite" restart="never" nodeType="tmRoot"/>
      </p:par>
    </p:tnLst>
  </p:timing>
</p:sld>
</file>

<file path=ppt/theme/theme1.xml><?xml version="1.0" encoding="utf-8"?>
<a:theme xmlns:a="http://schemas.openxmlformats.org/drawingml/2006/main" name="1_TitleSlid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12539</TotalTime>
  <Words>536</Words>
  <Application>Microsoft Office PowerPoint</Application>
  <PresentationFormat>On-screen Show (4:3)</PresentationFormat>
  <Paragraphs>51</Paragraphs>
  <Slides>39</Slides>
  <Notes>3</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1_TitleSlide</vt:lpstr>
      <vt:lpstr>2_Default Design</vt:lpstr>
      <vt:lpstr>The role of marketing</vt:lpstr>
      <vt:lpstr>Slide 2</vt:lpstr>
      <vt:lpstr>Slide 3</vt:lpstr>
      <vt:lpstr>Coca-Cola</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Brand personality and image</vt:lpstr>
      <vt:lpstr>Implications of business size</vt:lpstr>
      <vt:lpstr>USP</vt:lpstr>
      <vt:lpstr>USP</vt:lpstr>
      <vt:lpstr>Your task</vt:lpstr>
    </vt:vector>
  </TitlesOfParts>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2016</dc:title>
  <dc:creator>Pearson Education</dc:creator>
  <cp:lastModifiedBy>user</cp:lastModifiedBy>
  <cp:revision>588</cp:revision>
  <dcterms:created xsi:type="dcterms:W3CDTF">2010-12-13T13:21:58Z</dcterms:created>
  <dcterms:modified xsi:type="dcterms:W3CDTF">2017-10-01T16:32:20Z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