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9" r:id="rId2"/>
    <p:sldId id="431" r:id="rId3"/>
    <p:sldId id="351" r:id="rId4"/>
    <p:sldId id="432" r:id="rId5"/>
    <p:sldId id="381" r:id="rId6"/>
    <p:sldId id="402" r:id="rId7"/>
    <p:sldId id="375" r:id="rId8"/>
    <p:sldId id="418" r:id="rId9"/>
    <p:sldId id="420" r:id="rId10"/>
    <p:sldId id="422" r:id="rId11"/>
    <p:sldId id="424" r:id="rId12"/>
    <p:sldId id="426" r:id="rId13"/>
    <p:sldId id="433" r:id="rId14"/>
    <p:sldId id="428" r:id="rId15"/>
    <p:sldId id="430" r:id="rId16"/>
    <p:sldId id="327" r:id="rId17"/>
  </p:sldIdLst>
  <p:sldSz cx="9144000" cy="6858000" type="screen4x3"/>
  <p:notesSz cx="6797675" cy="9928225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07" autoAdjust="0"/>
  </p:normalViewPr>
  <p:slideViewPr>
    <p:cSldViewPr snapToGrid="0" snapToObjects="1">
      <p:cViewPr varScale="1">
        <p:scale>
          <a:sx n="112" d="100"/>
          <a:sy n="112" d="100"/>
        </p:scale>
        <p:origin x="15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003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55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106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904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029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552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64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370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969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15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732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15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57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1.3 Putting a business idea into practice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1.3.2 Business revenues, costs and profits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break-even chart: Stage 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8499835" cy="4923120"/>
          </a:xfrm>
        </p:spPr>
        <p:txBody>
          <a:bodyPr/>
          <a:lstStyle/>
          <a:p>
            <a:pPr lvl="0"/>
            <a:r>
              <a:rPr lang="en-GB" sz="1800" dirty="0"/>
              <a:t>Tom now needs to add a third line showing revenue, the money achieved from sales of the sails.</a:t>
            </a:r>
          </a:p>
          <a:p>
            <a:pPr lvl="0"/>
            <a:r>
              <a:rPr lang="en-GB" sz="1800" dirty="0"/>
              <a:t>No sails sold means no revenue</a:t>
            </a:r>
          </a:p>
          <a:p>
            <a:pPr lvl="0"/>
            <a:r>
              <a:rPr lang="en-GB" sz="1800" dirty="0"/>
              <a:t>How much would revenue be if Tom sold 200 sails?</a:t>
            </a:r>
          </a:p>
          <a:p>
            <a:pPr lvl="0"/>
            <a:r>
              <a:rPr lang="en-GB" sz="1800" dirty="0"/>
              <a:t>£90,000. </a:t>
            </a:r>
          </a:p>
          <a:p>
            <a:r>
              <a:rPr lang="en-GB" sz="1800" dirty="0"/>
              <a:t>As you can see from the chart sales revenue crosses the fixed costs and total costs.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35392" y="3884990"/>
            <a:ext cx="7251826" cy="24036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08220" y="3572890"/>
            <a:ext cx="3413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Stage 4 Break-even chart</a:t>
            </a:r>
          </a:p>
        </p:txBody>
      </p:sp>
    </p:spTree>
    <p:extLst>
      <p:ext uri="{BB962C8B-B14F-4D97-AF65-F5344CB8AC3E}">
        <p14:creationId xmlns:p14="http://schemas.microsoft.com/office/powerpoint/2010/main" val="412362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break-even chart: Stage 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8765783" cy="4923120"/>
          </a:xfrm>
        </p:spPr>
        <p:txBody>
          <a:bodyPr/>
          <a:lstStyle/>
          <a:p>
            <a:pPr lvl="0"/>
            <a:r>
              <a:rPr lang="en-GB" sz="1800" dirty="0"/>
              <a:t>Now we have drawn Tom’s break-even chart we can find out when costs will equal revenue, i.e. breakeven point.</a:t>
            </a:r>
          </a:p>
          <a:p>
            <a:pPr lvl="0"/>
            <a:r>
              <a:rPr lang="en-GB" sz="1800" dirty="0"/>
              <a:t>Break-even takes place where the total costs line is crossed by the revenue line.</a:t>
            </a:r>
          </a:p>
          <a:p>
            <a:pPr lvl="0"/>
            <a:r>
              <a:rPr lang="en-GB" sz="1800" dirty="0"/>
              <a:t>This tells us how many sails Tom needs to sell. Here it is 72 sails or £32,400.</a:t>
            </a:r>
          </a:p>
          <a:p>
            <a:pPr lvl="0"/>
            <a:r>
              <a:rPr lang="en-GB" sz="1800" dirty="0"/>
              <a:t>The shaded green area is the amount of money Tom will lose if he does not reach the breakeven point, i.e. £18,000 if he sells no sails.</a:t>
            </a:r>
          </a:p>
          <a:p>
            <a:pPr lvl="0"/>
            <a:r>
              <a:rPr lang="en-GB" sz="1800" dirty="0"/>
              <a:t>Finally, Tom can make a profit, e.g. if he sells all 200 sails he can make £32,000.</a:t>
            </a:r>
          </a:p>
          <a:p>
            <a:r>
              <a:rPr lang="en-GB" sz="1800" b="1" dirty="0">
                <a:solidFill>
                  <a:srgbClr val="C0504D"/>
                </a:solidFill>
              </a:rPr>
              <a:t>Remember: </a:t>
            </a:r>
            <a:r>
              <a:rPr lang="en-GB" sz="1800" dirty="0"/>
              <a:t>This is only a </a:t>
            </a:r>
            <a:r>
              <a:rPr lang="en-GB" sz="1800" b="1" dirty="0">
                <a:solidFill>
                  <a:srgbClr val="C0504D"/>
                </a:solidFill>
              </a:rPr>
              <a:t>forecast</a:t>
            </a:r>
            <a:r>
              <a:rPr lang="en-GB" sz="1800" dirty="0"/>
              <a:t>!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53086" y="3970408"/>
            <a:ext cx="5957179" cy="250926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30434" y="5674237"/>
            <a:ext cx="27160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Stage 5 Break-even chart</a:t>
            </a:r>
          </a:p>
        </p:txBody>
      </p:sp>
    </p:spTree>
    <p:extLst>
      <p:ext uri="{BB962C8B-B14F-4D97-AF65-F5344CB8AC3E}">
        <p14:creationId xmlns:p14="http://schemas.microsoft.com/office/powerpoint/2010/main" val="85781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Calculating break-even level of output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8"/>
            <a:ext cx="3384629" cy="4905013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Instead of drawing a chart we can use a formula to work out the number of sails need to be sold to break even.</a:t>
            </a:r>
          </a:p>
          <a:p>
            <a:pPr lvl="0"/>
            <a:r>
              <a:rPr lang="en-GB" sz="2000" dirty="0"/>
              <a:t>Write the formula down.</a:t>
            </a:r>
          </a:p>
          <a:p>
            <a:pPr lvl="0"/>
            <a:r>
              <a:rPr lang="en-GB" sz="2000" dirty="0"/>
              <a:t>Remember we are working out the number of sails not cash.</a:t>
            </a:r>
          </a:p>
          <a:p>
            <a:pPr lvl="0"/>
            <a:r>
              <a:rPr lang="en-GB" sz="2000" dirty="0"/>
              <a:t>We first work out the bottom part of the equation.</a:t>
            </a:r>
          </a:p>
          <a:p>
            <a:r>
              <a:rPr lang="en-GB" sz="2000" dirty="0"/>
              <a:t>Now apply the whole formula. Remember, fixed costs are £18,000.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028791" y="1423359"/>
            <a:ext cx="4892269" cy="4702804"/>
          </a:xfrm>
        </p:spPr>
        <p:txBody>
          <a:bodyPr/>
          <a:lstStyle/>
          <a:p>
            <a:pPr marL="0" indent="0">
              <a:buNone/>
              <a:tabLst>
                <a:tab pos="4598988" algn="l"/>
              </a:tabLst>
            </a:pPr>
            <a:r>
              <a:rPr lang="en-GB" sz="2000" dirty="0"/>
              <a:t>Break-even =  </a:t>
            </a:r>
            <a:r>
              <a:rPr lang="en-GB" sz="2000" u="sng" dirty="0"/>
              <a:t>                 fixed costs 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                         (price – variable costs per unit)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= £450(price) – £200 (variable costs per unit)</a:t>
            </a:r>
          </a:p>
          <a:p>
            <a:pPr marL="0" indent="0">
              <a:buNone/>
            </a:pPr>
            <a:r>
              <a:rPr lang="en-GB" sz="2000" dirty="0"/>
              <a:t>= ????</a:t>
            </a:r>
          </a:p>
          <a:p>
            <a:pPr marL="0" indent="0">
              <a:buNone/>
            </a:pPr>
            <a:r>
              <a:rPr lang="en-GB" sz="2000" dirty="0"/>
              <a:t>= £250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Break-even =                 </a:t>
            </a:r>
            <a:r>
              <a:rPr lang="en-GB" sz="2000" u="sng" dirty="0"/>
              <a:t>£18,000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                                           £250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Break-even = ?????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Break-even = 72 sails</a:t>
            </a:r>
          </a:p>
        </p:txBody>
      </p:sp>
    </p:spTree>
    <p:extLst>
      <p:ext uri="{BB962C8B-B14F-4D97-AF65-F5344CB8AC3E}">
        <p14:creationId xmlns:p14="http://schemas.microsoft.com/office/powerpoint/2010/main" val="415651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indefinit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3" dur="indefinit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 uiExpand="1" build="p"/>
      <p:bldP spid="2" grpId="0" uiExpand="1" build="p"/>
      <p:bldP spid="2" grpId="1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GB" b="1" dirty="0" smtClean="0">
              <a:solidFill>
                <a:srgbClr val="C0504D"/>
              </a:solidFill>
            </a:endParaRPr>
          </a:p>
          <a:p>
            <a:pPr marL="0" indent="0">
              <a:buNone/>
            </a:pPr>
            <a:r>
              <a:rPr lang="en-GB" sz="5400" b="1" dirty="0" smtClean="0">
                <a:solidFill>
                  <a:srgbClr val="C0504D"/>
                </a:solidFill>
              </a:rPr>
              <a:t>Margin </a:t>
            </a:r>
            <a:r>
              <a:rPr lang="en-GB" sz="5400" b="1" dirty="0">
                <a:solidFill>
                  <a:srgbClr val="C0504D"/>
                </a:solidFill>
              </a:rPr>
              <a:t>of safety</a:t>
            </a:r>
          </a:p>
          <a:p>
            <a:r>
              <a:rPr lang="en-GB" sz="5400" dirty="0"/>
              <a:t>The amount by which demand can fall before the business starts making losses</a:t>
            </a:r>
          </a:p>
        </p:txBody>
      </p:sp>
    </p:spTree>
    <p:extLst>
      <p:ext uri="{BB962C8B-B14F-4D97-AF65-F5344CB8AC3E}">
        <p14:creationId xmlns:p14="http://schemas.microsoft.com/office/powerpoint/2010/main" val="281441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Margin of 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8"/>
            <a:ext cx="3755821" cy="4905013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The </a:t>
            </a:r>
            <a:r>
              <a:rPr lang="en-GB" sz="2400" b="1" dirty="0">
                <a:solidFill>
                  <a:srgbClr val="C0504D"/>
                </a:solidFill>
              </a:rPr>
              <a:t>margin of safety </a:t>
            </a:r>
            <a:r>
              <a:rPr lang="en-GB" sz="2400" dirty="0"/>
              <a:t>is the gap between sales and the break-even point. </a:t>
            </a:r>
          </a:p>
          <a:p>
            <a:pPr lvl="0"/>
            <a:r>
              <a:rPr lang="en-GB" sz="2400" dirty="0"/>
              <a:t>The wider the margin the less risks the business will need to take in selling the product.</a:t>
            </a:r>
          </a:p>
          <a:p>
            <a:pPr lvl="0"/>
            <a:r>
              <a:rPr lang="en-GB" sz="2400" dirty="0"/>
              <a:t>Write down the margin of safety formula.</a:t>
            </a:r>
          </a:p>
          <a:p>
            <a:r>
              <a:rPr lang="en-GB" sz="2400" dirty="0"/>
              <a:t>Calculate Tom’s margin of safety if he sold all 200 sails.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191755" y="1423359"/>
            <a:ext cx="4729306" cy="4702804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Margin of safety = sales (in units) – breakeven point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Margin of safety = 200 (sales in units) – 72 (breakeven point)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r>
              <a:rPr lang="en-GB" sz="2400" dirty="0"/>
              <a:t>Margin of safety = 128</a:t>
            </a:r>
          </a:p>
        </p:txBody>
      </p:sp>
    </p:spTree>
    <p:extLst>
      <p:ext uri="{BB962C8B-B14F-4D97-AF65-F5344CB8AC3E}">
        <p14:creationId xmlns:p14="http://schemas.microsoft.com/office/powerpoint/2010/main" val="24841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 uiExpand="1" build="p"/>
      <p:bldP spid="2" grpId="0" uiExpand="1" build="p"/>
      <p:bldP spid="2" grpId="1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877754"/>
              </p:ext>
            </p:extLst>
          </p:nvPr>
        </p:nvGraphicFramePr>
        <p:xfrm>
          <a:off x="4083113" y="1532643"/>
          <a:ext cx="4933528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6206">
                  <a:extLst>
                    <a:ext uri="{9D8B030D-6E8A-4147-A177-3AD203B41FA5}">
                      <a16:colId xmlns:a16="http://schemas.microsoft.com/office/drawing/2014/main" xmlns="" val="3292777219"/>
                    </a:ext>
                  </a:extLst>
                </a:gridCol>
                <a:gridCol w="2697322">
                  <a:extLst>
                    <a:ext uri="{9D8B030D-6E8A-4147-A177-3AD203B41FA5}">
                      <a16:colId xmlns:a16="http://schemas.microsoft.com/office/drawing/2014/main" xmlns="" val="36201698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Questions break-even can help answer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Impact on the break-even chart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2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Our landlord has increased our rent by 40 per cent. What will this do to our profitability?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 costs line will rise, pushing the total cost line closer to the revenue line, i.e., cutting profits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707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recession has cut demand for our organic eggs by 20 per cent. What will be the impact?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lines on the chart will change, but the 20 per cent sales fall will reduce the margin of safety, or perhaps wipe it out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46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it right to cut our prices by 10 per cent? Will it increase or cut our profits?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revenue line will rise less steeply,</a:t>
                      </a:r>
                    </a:p>
                    <a:p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pushing it down towards total costs; profits can only rise if the sales volume leaps ahead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30377"/>
                  </a:ext>
                </a:extLst>
              </a:tr>
            </a:tbl>
          </a:graphicData>
        </a:graphic>
      </p:graphicFrame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Interpreting break-even diagrams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8" y="1423359"/>
            <a:ext cx="3837300" cy="4923120"/>
          </a:xfrm>
        </p:spPr>
        <p:txBody>
          <a:bodyPr/>
          <a:lstStyle/>
          <a:p>
            <a:pPr lvl="0"/>
            <a:r>
              <a:rPr lang="en-GB" sz="2000" dirty="0"/>
              <a:t>Break even diagrams allow a business to look at revenue and costs to help make better business decisions.</a:t>
            </a:r>
          </a:p>
          <a:p>
            <a:pPr lvl="0"/>
            <a:r>
              <a:rPr lang="en-GB" sz="2000" dirty="0"/>
              <a:t>Business can look at what happens to break even if the selling price is raised or lowered.</a:t>
            </a:r>
          </a:p>
          <a:p>
            <a:pPr lvl="0"/>
            <a:r>
              <a:rPr lang="en-GB" sz="2000" dirty="0"/>
              <a:t>It also helps a business look at fixed and variable costs to see if they are reasonable compared to the selling price.</a:t>
            </a:r>
          </a:p>
          <a:p>
            <a:r>
              <a:rPr lang="en-GB" sz="2000" dirty="0"/>
              <a:t>The table summarises the type of questions that can be answered by break even</a:t>
            </a:r>
          </a:p>
        </p:txBody>
      </p:sp>
      <p:sp>
        <p:nvSpPr>
          <p:cNvPr id="3" name="Rectangle 2"/>
          <p:cNvSpPr/>
          <p:nvPr/>
        </p:nvSpPr>
        <p:spPr>
          <a:xfrm>
            <a:off x="4046901" y="5770222"/>
            <a:ext cx="50608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How break-even helps answer business questions</a:t>
            </a:r>
          </a:p>
        </p:txBody>
      </p:sp>
    </p:spTree>
    <p:extLst>
      <p:ext uri="{BB962C8B-B14F-4D97-AF65-F5344CB8AC3E}">
        <p14:creationId xmlns:p14="http://schemas.microsoft.com/office/powerpoint/2010/main" val="159387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/>
            <a:r>
              <a:rPr lang="en-GB" dirty="0"/>
              <a:t>What is break-even?</a:t>
            </a:r>
          </a:p>
          <a:p>
            <a:pPr lvl="0"/>
            <a:r>
              <a:rPr lang="en-GB" dirty="0"/>
              <a:t>Give one way break-even can help </a:t>
            </a:r>
            <a:r>
              <a:rPr lang="en-GB"/>
              <a:t>a business.</a:t>
            </a:r>
            <a:endParaRPr lang="en-GB" dirty="0"/>
          </a:p>
          <a:p>
            <a:pPr lvl="0"/>
            <a:r>
              <a:rPr lang="en-GB" dirty="0"/>
              <a:t>What is meant by break-even point?</a:t>
            </a:r>
          </a:p>
          <a:p>
            <a:pPr lvl="0"/>
            <a:r>
              <a:rPr lang="en-GB" dirty="0"/>
              <a:t>What is the margin of safety?</a:t>
            </a:r>
          </a:p>
          <a:p>
            <a:r>
              <a:rPr lang="en-GB" dirty="0"/>
              <a:t>Name one risk to a business of using break even.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291607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r>
              <a:rPr lang="en-GB" dirty="0"/>
              <a:t>What break-even is</a:t>
            </a:r>
          </a:p>
          <a:p>
            <a:r>
              <a:rPr lang="en-GB" dirty="0"/>
              <a:t>Drawing a break even chart</a:t>
            </a:r>
          </a:p>
          <a:p>
            <a:r>
              <a:rPr lang="en-GB" dirty="0"/>
              <a:t>Calculating the breakeven point level of output</a:t>
            </a:r>
          </a:p>
          <a:p>
            <a:r>
              <a:rPr lang="en-GB" dirty="0"/>
              <a:t>Calculating the margin of safety</a:t>
            </a:r>
          </a:p>
          <a:p>
            <a:r>
              <a:rPr lang="en-GB" dirty="0"/>
              <a:t>Interpretation of break-even diagrams</a:t>
            </a:r>
          </a:p>
        </p:txBody>
      </p:sp>
    </p:spTree>
    <p:extLst>
      <p:ext uri="{BB962C8B-B14F-4D97-AF65-F5344CB8AC3E}">
        <p14:creationId xmlns:p14="http://schemas.microsoft.com/office/powerpoint/2010/main" val="10404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Break-even basics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600" dirty="0"/>
              <a:t>Businesses launching a product want to see at what point they will stop making a loss.</a:t>
            </a:r>
          </a:p>
          <a:p>
            <a:pPr lvl="0"/>
            <a:r>
              <a:rPr lang="en-GB" sz="2600" dirty="0"/>
              <a:t>To work this out they need to forecast as accurately as possible fixed costs, such as rent for a shop.</a:t>
            </a:r>
          </a:p>
          <a:p>
            <a:pPr lvl="0"/>
            <a:r>
              <a:rPr lang="en-GB" sz="2600" dirty="0"/>
              <a:t>They will also need to work out variable costs – remember these are those that change with the level of product made/sold, e.g. raw materials to make the product. </a:t>
            </a:r>
          </a:p>
          <a:p>
            <a:pPr lvl="0"/>
            <a:r>
              <a:rPr lang="en-GB" sz="2600" dirty="0"/>
              <a:t>Break-even point can then be calculated.</a:t>
            </a:r>
          </a:p>
          <a:p>
            <a:r>
              <a:rPr lang="en-GB" sz="2600" dirty="0"/>
              <a:t>Break-even point is the number of the product the business needs to sell to cover all the fixed and variable costs. </a:t>
            </a:r>
          </a:p>
        </p:txBody>
      </p:sp>
    </p:spTree>
    <p:extLst>
      <p:ext uri="{BB962C8B-B14F-4D97-AF65-F5344CB8AC3E}">
        <p14:creationId xmlns:p14="http://schemas.microsoft.com/office/powerpoint/2010/main" val="39386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GB" sz="1600" b="1" dirty="0" smtClean="0">
              <a:solidFill>
                <a:srgbClr val="C0504D"/>
              </a:solidFill>
            </a:endParaRPr>
          </a:p>
          <a:p>
            <a:pPr marL="0" indent="0">
              <a:buNone/>
            </a:pPr>
            <a:r>
              <a:rPr lang="en-GB" sz="3600" b="1" dirty="0" smtClean="0">
                <a:solidFill>
                  <a:srgbClr val="C0504D"/>
                </a:solidFill>
              </a:rPr>
              <a:t>Break-even</a:t>
            </a:r>
            <a:endParaRPr lang="en-GB" sz="3600" b="1" dirty="0">
              <a:solidFill>
                <a:srgbClr val="C0504D"/>
              </a:solidFill>
            </a:endParaRPr>
          </a:p>
          <a:p>
            <a:r>
              <a:rPr lang="en-GB" sz="3600" dirty="0"/>
              <a:t>The level of sales at which total costs are equal to total revenue, at which point the business is making neither a profit nor a loss</a:t>
            </a:r>
          </a:p>
          <a:p>
            <a:pPr marL="0" indent="0">
              <a:buNone/>
            </a:pPr>
            <a:r>
              <a:rPr lang="en-GB" sz="3600" b="1" dirty="0">
                <a:solidFill>
                  <a:srgbClr val="C0504D"/>
                </a:solidFill>
              </a:rPr>
              <a:t>Break-even chart</a:t>
            </a:r>
          </a:p>
          <a:p>
            <a:r>
              <a:rPr lang="en-GB" sz="3600" dirty="0"/>
              <a:t>A graph showing a company’s revenue and total costs at all possible levels of </a:t>
            </a:r>
            <a:r>
              <a:rPr lang="en-GB" sz="3600" dirty="0" smtClean="0"/>
              <a:t>output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8462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Drawing a break even chart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8"/>
            <a:ext cx="4809420" cy="4905013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A break-even chart is a diagram that shows the profit or loss for every level of output of a product.</a:t>
            </a:r>
          </a:p>
          <a:p>
            <a:pPr lvl="0"/>
            <a:r>
              <a:rPr lang="en-GB" sz="2400" dirty="0"/>
              <a:t>To draw a break even chart the following information is required:</a:t>
            </a:r>
          </a:p>
          <a:p>
            <a:pPr lvl="1"/>
            <a:r>
              <a:rPr lang="en-GB" sz="2400" dirty="0"/>
              <a:t>variable costs</a:t>
            </a:r>
          </a:p>
          <a:p>
            <a:pPr lvl="1"/>
            <a:r>
              <a:rPr lang="en-GB" sz="2400" dirty="0"/>
              <a:t>fixed costs</a:t>
            </a:r>
          </a:p>
          <a:p>
            <a:pPr lvl="1"/>
            <a:r>
              <a:rPr lang="en-GB" sz="2400" dirty="0"/>
              <a:t>revenue for the product/service</a:t>
            </a:r>
          </a:p>
          <a:p>
            <a:pPr lvl="1"/>
            <a:r>
              <a:rPr lang="en-GB" sz="2400" dirty="0"/>
              <a:t>maximum output of the product/service.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187635" y="1423359"/>
            <a:ext cx="3733425" cy="470280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rgbClr val="C0504D"/>
                </a:solidFill>
              </a:rPr>
              <a:t>Write these formulae down</a:t>
            </a:r>
          </a:p>
          <a:p>
            <a:pPr marL="0" indent="0">
              <a:buNone/>
            </a:pPr>
            <a:r>
              <a:rPr lang="en-GB" sz="2400" dirty="0"/>
              <a:t>Total costs = </a:t>
            </a:r>
          </a:p>
          <a:p>
            <a:pPr marL="0" indent="0">
              <a:buNone/>
            </a:pPr>
            <a:r>
              <a:rPr lang="en-GB" sz="2400" dirty="0"/>
              <a:t>fixed costs + variable costs</a:t>
            </a:r>
          </a:p>
          <a:p>
            <a:pPr marL="0" indent="0">
              <a:buNone/>
            </a:pPr>
            <a:r>
              <a:rPr lang="en-GB" sz="2400" dirty="0"/>
              <a:t>Variable costs = </a:t>
            </a:r>
          </a:p>
          <a:p>
            <a:pPr marL="0" indent="0">
              <a:buNone/>
            </a:pPr>
            <a:r>
              <a:rPr lang="en-GB" sz="2400" dirty="0"/>
              <a:t>variable costs per unit × </a:t>
            </a:r>
            <a:br>
              <a:rPr lang="en-GB" sz="2400" dirty="0"/>
            </a:br>
            <a:r>
              <a:rPr lang="en-GB" sz="2400" dirty="0"/>
              <a:t>number of products made</a:t>
            </a:r>
          </a:p>
          <a:p>
            <a:pPr marL="0" indent="0">
              <a:buNone/>
            </a:pPr>
            <a:r>
              <a:rPr lang="en-GB" sz="2400" dirty="0"/>
              <a:t>Sales revenue = </a:t>
            </a:r>
          </a:p>
          <a:p>
            <a:pPr marL="0" indent="0">
              <a:buNone/>
            </a:pPr>
            <a:r>
              <a:rPr lang="en-GB" sz="2400" dirty="0"/>
              <a:t>selling price per unit × </a:t>
            </a:r>
            <a:br>
              <a:rPr lang="en-GB" sz="2400" dirty="0"/>
            </a:br>
            <a:r>
              <a:rPr lang="en-GB" sz="2400" dirty="0"/>
              <a:t>number of products sold</a:t>
            </a:r>
          </a:p>
        </p:txBody>
      </p:sp>
    </p:spTree>
    <p:extLst>
      <p:ext uri="{BB962C8B-B14F-4D97-AF65-F5344CB8AC3E}">
        <p14:creationId xmlns:p14="http://schemas.microsoft.com/office/powerpoint/2010/main" val="104959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6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0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 uiExpand="1" build="p"/>
      <p:bldP spid="2" grpId="0" uiExpand="1" build="p"/>
      <p:bldP spid="2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break-even chart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695169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Tom sells wind surf sails.</a:t>
            </a:r>
          </a:p>
          <a:p>
            <a:pPr marL="0" lvl="0" indent="0">
              <a:buNone/>
            </a:pPr>
            <a:r>
              <a:rPr lang="en-GB" dirty="0"/>
              <a:t>Write down the following figures:</a:t>
            </a:r>
          </a:p>
          <a:p>
            <a:pPr lvl="0"/>
            <a:r>
              <a:rPr lang="en-GB" dirty="0"/>
              <a:t>The costs for a new sale are as follows:</a:t>
            </a:r>
          </a:p>
          <a:p>
            <a:pPr lvl="0"/>
            <a:r>
              <a:rPr lang="en-GB" dirty="0"/>
              <a:t>Fixed costs are £18,000</a:t>
            </a:r>
          </a:p>
          <a:p>
            <a:pPr lvl="0"/>
            <a:r>
              <a:rPr lang="en-GB" dirty="0"/>
              <a:t>Variable costs  per sail are £200</a:t>
            </a:r>
          </a:p>
          <a:p>
            <a:pPr lvl="0"/>
            <a:r>
              <a:rPr lang="en-GB" dirty="0"/>
              <a:t>The maximum number of sails the factory can produce is 200.</a:t>
            </a:r>
          </a:p>
          <a:p>
            <a:r>
              <a:rPr lang="en-GB" dirty="0"/>
              <a:t>The selling price of each sail is £450.</a:t>
            </a:r>
          </a:p>
        </p:txBody>
      </p:sp>
    </p:spTree>
    <p:extLst>
      <p:ext uri="{BB962C8B-B14F-4D97-AF65-F5344CB8AC3E}">
        <p14:creationId xmlns:p14="http://schemas.microsoft.com/office/powerpoint/2010/main" val="131869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break-even chart: Stage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8765784" cy="4702804"/>
          </a:xfrm>
        </p:spPr>
        <p:txBody>
          <a:bodyPr/>
          <a:lstStyle/>
          <a:p>
            <a:pPr lvl="0"/>
            <a:r>
              <a:rPr lang="en-GB" sz="2200" dirty="0"/>
              <a:t>Look at the chart for Tom’s sails.</a:t>
            </a:r>
          </a:p>
          <a:p>
            <a:pPr lvl="0"/>
            <a:r>
              <a:rPr lang="en-GB" sz="2200" dirty="0"/>
              <a:t>Across the bottom always </a:t>
            </a:r>
            <a:br>
              <a:rPr lang="en-GB" sz="2200" dirty="0"/>
            </a:br>
            <a:r>
              <a:rPr lang="en-GB" sz="2200" dirty="0"/>
              <a:t>shows the quantity sold – </a:t>
            </a:r>
            <a:br>
              <a:rPr lang="en-GB" sz="2200" dirty="0"/>
            </a:br>
            <a:r>
              <a:rPr lang="en-GB" sz="2200" dirty="0"/>
              <a:t>the maximum here is 200.</a:t>
            </a:r>
          </a:p>
          <a:p>
            <a:pPr lvl="0"/>
            <a:r>
              <a:rPr lang="en-GB" sz="2200" dirty="0"/>
              <a:t>This is called the horizontal </a:t>
            </a:r>
            <a:br>
              <a:rPr lang="en-GB" sz="2200" dirty="0"/>
            </a:br>
            <a:r>
              <a:rPr lang="en-GB" sz="2200" dirty="0"/>
              <a:t>axis.</a:t>
            </a:r>
          </a:p>
          <a:p>
            <a:pPr lvl="0"/>
            <a:r>
              <a:rPr lang="en-GB" sz="2200" dirty="0"/>
              <a:t>Running up the side of the </a:t>
            </a:r>
            <a:br>
              <a:rPr lang="en-GB" sz="2200" dirty="0"/>
            </a:br>
            <a:r>
              <a:rPr lang="en-GB" sz="2200" dirty="0"/>
              <a:t>chart (vertical axis) is the </a:t>
            </a:r>
            <a:br>
              <a:rPr lang="en-GB" sz="2200" dirty="0"/>
            </a:br>
            <a:r>
              <a:rPr lang="en-GB" sz="2200" dirty="0"/>
              <a:t>revenue, going up to a </a:t>
            </a:r>
            <a:br>
              <a:rPr lang="en-GB" sz="2200" dirty="0"/>
            </a:br>
            <a:r>
              <a:rPr lang="en-GB" sz="2200" dirty="0"/>
              <a:t>maximum of £100,000.</a:t>
            </a:r>
          </a:p>
          <a:p>
            <a:pPr lvl="0"/>
            <a:r>
              <a:rPr lang="en-GB" sz="2200" dirty="0"/>
              <a:t>Can you work out the maximum revenue if the factory sold all 200?</a:t>
            </a:r>
          </a:p>
          <a:p>
            <a:r>
              <a:rPr lang="en-GB" sz="2200" dirty="0"/>
              <a:t>Total revenue = 200 × £450 = £90,000.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54717" y="1970860"/>
            <a:ext cx="4766040" cy="234607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603486" y="1767712"/>
            <a:ext cx="3413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Stage 1 Break-even chart</a:t>
            </a:r>
          </a:p>
        </p:txBody>
      </p:sp>
    </p:spTree>
    <p:extLst>
      <p:ext uri="{BB962C8B-B14F-4D97-AF65-F5344CB8AC3E}">
        <p14:creationId xmlns:p14="http://schemas.microsoft.com/office/powerpoint/2010/main" val="27424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break-even chart: Stage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8" y="1423359"/>
            <a:ext cx="4171929" cy="4702804"/>
          </a:xfrm>
        </p:spPr>
        <p:txBody>
          <a:bodyPr/>
          <a:lstStyle/>
          <a:p>
            <a:pPr lvl="0"/>
            <a:r>
              <a:rPr lang="en-GB" sz="2400" dirty="0"/>
              <a:t>Tom needs to draw in fixed costs first.</a:t>
            </a:r>
          </a:p>
          <a:p>
            <a:pPr lvl="0"/>
            <a:r>
              <a:rPr lang="en-GB" sz="2400" dirty="0"/>
              <a:t>Remember these do not vary regardless of whether he makes </a:t>
            </a:r>
            <a:br>
              <a:rPr lang="en-GB" sz="2400" dirty="0"/>
            </a:br>
            <a:r>
              <a:rPr lang="en-GB" sz="2400" dirty="0"/>
              <a:t>0 sails or 200.</a:t>
            </a:r>
          </a:p>
          <a:p>
            <a:pPr lvl="0"/>
            <a:r>
              <a:rPr lang="en-GB" sz="2400" dirty="0"/>
              <a:t>The chart shows a red line for the fixed costs.</a:t>
            </a:r>
          </a:p>
          <a:p>
            <a:pPr lvl="0"/>
            <a:r>
              <a:rPr lang="en-GB" sz="2400" dirty="0"/>
              <a:t>How much are the fixed costs?</a:t>
            </a:r>
          </a:p>
          <a:p>
            <a:r>
              <a:rPr lang="en-GB" sz="2400" dirty="0"/>
              <a:t>£18,000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27207" y="2651411"/>
            <a:ext cx="4816793" cy="24207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76936" y="2348019"/>
            <a:ext cx="3413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Stage 2 Break-even chart</a:t>
            </a:r>
          </a:p>
        </p:txBody>
      </p:sp>
    </p:spTree>
    <p:extLst>
      <p:ext uri="{BB962C8B-B14F-4D97-AF65-F5344CB8AC3E}">
        <p14:creationId xmlns:p14="http://schemas.microsoft.com/office/powerpoint/2010/main" val="92195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break-even chart: Stage 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8" y="1423359"/>
            <a:ext cx="8865250" cy="4923120"/>
          </a:xfrm>
        </p:spPr>
        <p:txBody>
          <a:bodyPr/>
          <a:lstStyle/>
          <a:p>
            <a:pPr lvl="0"/>
            <a:r>
              <a:rPr lang="en-GB" sz="1800" dirty="0"/>
              <a:t>Tom now needs to show the total costs.</a:t>
            </a:r>
          </a:p>
          <a:p>
            <a:pPr lvl="0"/>
            <a:r>
              <a:rPr lang="en-GB" sz="1800" dirty="0"/>
              <a:t>If Tom sells nothing there will be no variable costs.</a:t>
            </a:r>
          </a:p>
          <a:p>
            <a:pPr lvl="0"/>
            <a:r>
              <a:rPr lang="en-GB" sz="1800" dirty="0"/>
              <a:t>What will the variable costs be if Tom sells 200 sails?</a:t>
            </a:r>
          </a:p>
          <a:p>
            <a:pPr lvl="0"/>
            <a:r>
              <a:rPr lang="en-GB" sz="1800" dirty="0"/>
              <a:t>£40,000.</a:t>
            </a:r>
          </a:p>
          <a:p>
            <a:pPr lvl="0"/>
            <a:r>
              <a:rPr lang="en-GB" sz="1800" dirty="0"/>
              <a:t>The chart shows total costs from </a:t>
            </a:r>
            <a:br>
              <a:rPr lang="en-GB" sz="1800" dirty="0"/>
            </a:br>
            <a:r>
              <a:rPr lang="en-GB" sz="1800" dirty="0"/>
              <a:t>0 sales to 200 sales.</a:t>
            </a:r>
          </a:p>
          <a:p>
            <a:r>
              <a:rPr lang="en-GB" sz="1800" dirty="0"/>
              <a:t>Notice that the gap between total and fixed costs increases as more products are made.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561230" y="3685801"/>
            <a:ext cx="7459298" cy="24330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45348" y="6003905"/>
            <a:ext cx="3413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Stage 3 Break-even chart</a:t>
            </a:r>
          </a:p>
        </p:txBody>
      </p:sp>
    </p:spTree>
    <p:extLst>
      <p:ext uri="{BB962C8B-B14F-4D97-AF65-F5344CB8AC3E}">
        <p14:creationId xmlns:p14="http://schemas.microsoft.com/office/powerpoint/2010/main" val="251882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6153</TotalTime>
  <Words>1077</Words>
  <Application>Microsoft Office PowerPoint</Application>
  <PresentationFormat>On-screen Show (4:3)</PresentationFormat>
  <Paragraphs>151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Helvetica</vt:lpstr>
      <vt:lpstr>Times New Roman</vt:lpstr>
      <vt:lpstr>Office Theme</vt:lpstr>
      <vt:lpstr>Break-even</vt:lpstr>
      <vt:lpstr>Break-even</vt:lpstr>
      <vt:lpstr>Break-even basics</vt:lpstr>
      <vt:lpstr>Key words</vt:lpstr>
      <vt:lpstr>Drawing a break even chart</vt:lpstr>
      <vt:lpstr>Example break-even chart</vt:lpstr>
      <vt:lpstr>Example break-even chart: Stage 1</vt:lpstr>
      <vt:lpstr>Example break-even chart: Stage 2</vt:lpstr>
      <vt:lpstr>Example break-even chart: Stage 3</vt:lpstr>
      <vt:lpstr>Example break-even chart: Stage 4</vt:lpstr>
      <vt:lpstr>Example break-even chart: Stage 5</vt:lpstr>
      <vt:lpstr>Calculating break-even level of output</vt:lpstr>
      <vt:lpstr>Key words</vt:lpstr>
      <vt:lpstr>Margin of safety</vt:lpstr>
      <vt:lpstr>Interpreting break-even diagrams</vt:lpstr>
      <vt:lpstr>Summary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544</cp:revision>
  <dcterms:created xsi:type="dcterms:W3CDTF">2012-02-07T12:53:50Z</dcterms:created>
  <dcterms:modified xsi:type="dcterms:W3CDTF">2019-01-09T12:13:30Z</dcterms:modified>
</cp:coreProperties>
</file>