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49" r:id="rId2"/>
    <p:sldId id="329" r:id="rId3"/>
    <p:sldId id="375" r:id="rId4"/>
    <p:sldId id="415" r:id="rId5"/>
    <p:sldId id="351" r:id="rId6"/>
    <p:sldId id="417" r:id="rId7"/>
    <p:sldId id="419" r:id="rId8"/>
    <p:sldId id="421" r:id="rId9"/>
    <p:sldId id="327" r:id="rId10"/>
  </p:sldIdLst>
  <p:sldSz cx="9144000" cy="6858000" type="screen4x3"/>
  <p:notesSz cx="6797675" cy="9928225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 Clark" initials="CSC" lastIdx="15" clrIdx="0"/>
  <p:cmAuthor id="1" name="Elina.Helenius" initials="W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C050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207" autoAdjust="0"/>
  </p:normalViewPr>
  <p:slideViewPr>
    <p:cSldViewPr snapToGrid="0" snapToObjects="1"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3978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C9C46-485F-48D4-884A-6935935B50DF}" type="datetimeFigureOut">
              <a:rPr lang="en-GB" smtClean="0"/>
              <a:pPr/>
              <a:t>19/02/2019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1DB65-C790-47C5-A04B-8FE3FF093AC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7874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4BEF9-010B-4CF3-9EDE-DFD4CEB0BC04}" type="datetimeFigureOut">
              <a:rPr lang="en-GB" smtClean="0"/>
              <a:pPr/>
              <a:t>19/02/2019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95942-4EED-43F3-BE5D-D2DBA6DECC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2072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1560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50441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41732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19745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881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33124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43870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6281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34495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825" y="1043797"/>
            <a:ext cx="8195095" cy="255665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825" y="3886200"/>
            <a:ext cx="8195095" cy="1752600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275" y="1423359"/>
            <a:ext cx="4340525" cy="4702804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23359"/>
            <a:ext cx="4272861" cy="4702804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5275" y="1442072"/>
            <a:ext cx="4342113" cy="586158"/>
          </a:xfrm>
        </p:spPr>
        <p:txBody>
          <a:bodyPr anchor="t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275" y="2028230"/>
            <a:ext cx="4342113" cy="4097933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442072"/>
            <a:ext cx="4276036" cy="586158"/>
          </a:xfrm>
        </p:spPr>
        <p:txBody>
          <a:bodyPr anchor="t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8230"/>
            <a:ext cx="4276036" cy="4097933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126163"/>
            <a:ext cx="8258141" cy="731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oter Placeholder 4"/>
          <p:cNvSpPr txBox="1">
            <a:spLocks/>
          </p:cNvSpPr>
          <p:nvPr userDrawn="1"/>
        </p:nvSpPr>
        <p:spPr>
          <a:xfrm>
            <a:off x="172167" y="6440068"/>
            <a:ext cx="3617502" cy="35895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Arial"/>
              </a:rPr>
              <a:t>Edexcel GCSE (9-1) Business</a:t>
            </a:r>
            <a:br>
              <a:rPr lang="en-GB" sz="9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Arial"/>
              </a:rPr>
            </a:br>
            <a:r>
              <a:rPr lang="en-US" dirty="0"/>
              <a:t>Dynamic Learning © Hodder &amp; Stoughton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73183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275" y="738665"/>
            <a:ext cx="8765786" cy="6846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275" y="1430187"/>
            <a:ext cx="8765785" cy="4695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55275" y="29393"/>
            <a:ext cx="706898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/>
            <a:r>
              <a:rPr lang="en-GB" sz="20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/>
              </a:rPr>
              <a:t>Topic 1.4 Making the business effective</a:t>
            </a:r>
          </a:p>
          <a:p>
            <a:pPr marL="0" algn="l" defTabSz="457200" rtl="0" eaLnBrk="1" latinLnBrk="0" hangingPunct="1"/>
            <a:r>
              <a:rPr lang="en-GB" sz="1800" b="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/>
              </a:rPr>
              <a:t>1.4.2 Business location</a:t>
            </a:r>
          </a:p>
        </p:txBody>
      </p:sp>
      <p:pic>
        <p:nvPicPr>
          <p:cNvPr id="4" name="Picture 3" descr="EDU_RGB_Land.jp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79107" y="6267545"/>
            <a:ext cx="1041953" cy="449071"/>
          </a:xfrm>
          <a:prstGeom prst="rect">
            <a:avLst/>
          </a:prstGeom>
        </p:spPr>
      </p:pic>
      <p:pic>
        <p:nvPicPr>
          <p:cNvPr id="9" name="Picture 8" descr="Dynamic_Learning_v2.jp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15700" y="6481251"/>
            <a:ext cx="1000975" cy="244094"/>
          </a:xfrm>
          <a:prstGeom prst="rect">
            <a:avLst/>
          </a:prstGeom>
        </p:spPr>
      </p:pic>
      <p:sp>
        <p:nvSpPr>
          <p:cNvPr id="16" name="Rounded Rectangle 15"/>
          <p:cNvSpPr/>
          <p:nvPr userDrawn="1"/>
        </p:nvSpPr>
        <p:spPr>
          <a:xfrm>
            <a:off x="6966209" y="145510"/>
            <a:ext cx="1954851" cy="460500"/>
          </a:xfrm>
          <a:prstGeom prst="roundRect">
            <a:avLst>
              <a:gd name="adj" fmla="val 28648"/>
            </a:avLst>
          </a:prstGeom>
          <a:noFill/>
          <a:ln w="222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  <a:cs typeface="Helvetica"/>
              </a:rPr>
              <a:t>PRESENTATION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457200" rtl="0" eaLnBrk="1" latinLnBrk="0" hangingPunct="1">
        <a:spcBef>
          <a:spcPct val="20000"/>
        </a:spcBef>
        <a:buFont typeface="Arial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4013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619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431925" indent="-354013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793875" indent="-3619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tabLst/>
        <a:defRPr lang="en-US" sz="2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location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765785" cy="469597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dirty="0"/>
              <a:t>This section covers the following: </a:t>
            </a:r>
          </a:p>
          <a:p>
            <a:pPr lvl="0"/>
            <a:r>
              <a:rPr lang="en-GB" dirty="0"/>
              <a:t>Why location is important for a business</a:t>
            </a:r>
          </a:p>
          <a:p>
            <a:pPr lvl="0"/>
            <a:r>
              <a:rPr lang="en-GB" dirty="0"/>
              <a:t>Factors influencing business location</a:t>
            </a:r>
          </a:p>
          <a:p>
            <a:pPr lvl="0"/>
            <a:r>
              <a:rPr lang="en-GB" dirty="0"/>
              <a:t>The nature of the business activity</a:t>
            </a:r>
          </a:p>
          <a:p>
            <a:pPr lvl="0"/>
            <a:r>
              <a:rPr lang="en-GB" dirty="0"/>
              <a:t>The impact of the internet on location</a:t>
            </a:r>
          </a:p>
          <a:p>
            <a:r>
              <a:rPr lang="en-GB" dirty="0"/>
              <a:t>Making a location decision</a:t>
            </a:r>
          </a:p>
        </p:txBody>
      </p:sp>
    </p:spTree>
    <p:extLst>
      <p:ext uri="{BB962C8B-B14F-4D97-AF65-F5344CB8AC3E}">
        <p14:creationId xmlns:p14="http://schemas.microsoft.com/office/powerpoint/2010/main" xmlns="" val="96404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words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r>
              <a:rPr lang="en-GB" b="1" dirty="0">
                <a:solidFill>
                  <a:srgbClr val="C0504D"/>
                </a:solidFill>
              </a:rPr>
              <a:t>Fixed premises</a:t>
            </a:r>
          </a:p>
          <a:p>
            <a:pPr lvl="0"/>
            <a:r>
              <a:rPr lang="en-GB" dirty="0"/>
              <a:t>Buildings that have to be where they are (for example, the high street); e-commerce buildings can be located anywhere</a:t>
            </a:r>
          </a:p>
          <a:p>
            <a:pPr marL="0" indent="0">
              <a:buNone/>
            </a:pPr>
            <a:r>
              <a:rPr lang="en-GB" b="1" dirty="0">
                <a:solidFill>
                  <a:srgbClr val="C0504D"/>
                </a:solidFill>
              </a:rPr>
              <a:t>Proximity</a:t>
            </a:r>
          </a:p>
          <a:p>
            <a:r>
              <a:rPr lang="en-GB" dirty="0"/>
              <a:t>Nearness; whether or not a business wants to be close to a factor such as ‘materials’.</a:t>
            </a:r>
          </a:p>
        </p:txBody>
      </p:sp>
    </p:spTree>
    <p:extLst>
      <p:ext uri="{BB962C8B-B14F-4D97-AF65-F5344CB8AC3E}">
        <p14:creationId xmlns:p14="http://schemas.microsoft.com/office/powerpoint/2010/main" xmlns="" val="85721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is business location important?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276" y="1423359"/>
            <a:ext cx="4760756" cy="4702804"/>
          </a:xfrm>
        </p:spPr>
        <p:txBody>
          <a:bodyPr/>
          <a:lstStyle/>
          <a:p>
            <a:pPr lvl="0"/>
            <a:r>
              <a:rPr lang="en-GB" sz="2200" b="1" dirty="0">
                <a:solidFill>
                  <a:srgbClr val="C0504D"/>
                </a:solidFill>
              </a:rPr>
              <a:t>Business location </a:t>
            </a:r>
            <a:r>
              <a:rPr lang="en-GB" sz="2200" dirty="0"/>
              <a:t>is the place the business decides to locate its operations. </a:t>
            </a:r>
          </a:p>
          <a:p>
            <a:pPr lvl="0"/>
            <a:r>
              <a:rPr lang="en-GB" sz="2200" dirty="0"/>
              <a:t>Location is often a trade-off between cost and convenience to customers.</a:t>
            </a:r>
          </a:p>
          <a:p>
            <a:pPr lvl="0"/>
            <a:r>
              <a:rPr lang="en-GB" sz="2200" b="1" dirty="0">
                <a:solidFill>
                  <a:srgbClr val="C0504D"/>
                </a:solidFill>
              </a:rPr>
              <a:t>Example:</a:t>
            </a:r>
            <a:r>
              <a:rPr lang="en-GB" sz="2200" b="1" dirty="0"/>
              <a:t> </a:t>
            </a:r>
            <a:r>
              <a:rPr lang="en-GB" sz="2200" dirty="0"/>
              <a:t>A business wanting to set up in London will look to rent a shop.</a:t>
            </a:r>
          </a:p>
          <a:p>
            <a:r>
              <a:rPr lang="en-GB" sz="2200" dirty="0"/>
              <a:t>Rents are very expensive. The picture shows  Oxford Street, which costs a lot of money to rent on. This means huge sales are need to cover this cost.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124261" y="2260688"/>
            <a:ext cx="4019739" cy="267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246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Factors influencing business location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275" y="1423359"/>
            <a:ext cx="8765785" cy="4702804"/>
          </a:xfrm>
        </p:spPr>
        <p:txBody>
          <a:bodyPr/>
          <a:lstStyle/>
          <a:p>
            <a:pPr lvl="0"/>
            <a:r>
              <a:rPr lang="en-GB" sz="2400" b="1" dirty="0">
                <a:solidFill>
                  <a:srgbClr val="C0504D"/>
                </a:solidFill>
              </a:rPr>
              <a:t>Proximity to market:</a:t>
            </a:r>
            <a:r>
              <a:rPr lang="en-GB" sz="2400" dirty="0"/>
              <a:t> the nearer a business is to its customers, the more likely it is to sell products. </a:t>
            </a:r>
          </a:p>
          <a:p>
            <a:pPr lvl="0"/>
            <a:r>
              <a:rPr lang="en-GB" sz="2400" dirty="0"/>
              <a:t>However, shops with more customers attract more rent and more costs.</a:t>
            </a:r>
          </a:p>
          <a:p>
            <a:r>
              <a:rPr lang="en-GB" sz="2400" dirty="0"/>
              <a:t>Look at the table – which is the cheapest annual rent? Why?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763826404"/>
              </p:ext>
            </p:extLst>
          </p:nvPr>
        </p:nvGraphicFramePr>
        <p:xfrm>
          <a:off x="243757" y="3532571"/>
          <a:ext cx="8677304" cy="2593592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394210">
                  <a:extLst>
                    <a:ext uri="{9D8B030D-6E8A-4147-A177-3AD203B41FA5}">
                      <a16:colId xmlns:a16="http://schemas.microsoft.com/office/drawing/2014/main" xmlns="" val="3257423565"/>
                    </a:ext>
                  </a:extLst>
                </a:gridCol>
                <a:gridCol w="1005065">
                  <a:extLst>
                    <a:ext uri="{9D8B030D-6E8A-4147-A177-3AD203B41FA5}">
                      <a16:colId xmlns:a16="http://schemas.microsoft.com/office/drawing/2014/main" xmlns="" val="366317415"/>
                    </a:ext>
                  </a:extLst>
                </a:gridCol>
                <a:gridCol w="1747979">
                  <a:extLst>
                    <a:ext uri="{9D8B030D-6E8A-4147-A177-3AD203B41FA5}">
                      <a16:colId xmlns:a16="http://schemas.microsoft.com/office/drawing/2014/main" xmlns="" val="1601151069"/>
                    </a:ext>
                  </a:extLst>
                </a:gridCol>
                <a:gridCol w="980573">
                  <a:extLst>
                    <a:ext uri="{9D8B030D-6E8A-4147-A177-3AD203B41FA5}">
                      <a16:colId xmlns:a16="http://schemas.microsoft.com/office/drawing/2014/main" xmlns="" val="3669546215"/>
                    </a:ext>
                  </a:extLst>
                </a:gridCol>
                <a:gridCol w="3549477">
                  <a:extLst>
                    <a:ext uri="{9D8B030D-6E8A-4147-A177-3AD203B41FA5}">
                      <a16:colId xmlns:a16="http://schemas.microsoft.com/office/drawing/2014/main" xmlns="" val="4011291144"/>
                    </a:ext>
                  </a:extLst>
                </a:gridCol>
              </a:tblGrid>
              <a:tr h="550613">
                <a:tc>
                  <a:txBody>
                    <a:bodyPr/>
                    <a:lstStyle/>
                    <a:p>
                      <a:pPr marL="68580" marR="154940" ea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London shop locations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69850" ea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Shop size (</a:t>
                      </a:r>
                      <a:r>
                        <a:rPr lang="en-GB" sz="1700" dirty="0" err="1">
                          <a:effectLst/>
                        </a:rPr>
                        <a:t>sq</a:t>
                      </a:r>
                      <a:r>
                        <a:rPr lang="en-GB" sz="1700" dirty="0">
                          <a:effectLst/>
                        </a:rPr>
                        <a:t> </a:t>
                      </a:r>
                      <a:r>
                        <a:rPr lang="en-GB" sz="1700" dirty="0" err="1">
                          <a:effectLst/>
                        </a:rPr>
                        <a:t>ft</a:t>
                      </a:r>
                      <a:r>
                        <a:rPr lang="en-GB" sz="1700" dirty="0">
                          <a:effectLst/>
                        </a:rPr>
                        <a:t>)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ea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Annual rent (2016)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114300" ea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Cost per </a:t>
                      </a:r>
                      <a:r>
                        <a:rPr lang="en-GB" sz="1700" dirty="0" err="1">
                          <a:effectLst/>
                        </a:rPr>
                        <a:t>sq</a:t>
                      </a:r>
                      <a:r>
                        <a:rPr lang="en-GB" sz="1700" dirty="0">
                          <a:effectLst/>
                        </a:rPr>
                        <a:t> </a:t>
                      </a:r>
                      <a:r>
                        <a:rPr lang="en-GB" sz="1700" dirty="0" err="1">
                          <a:effectLst/>
                        </a:rPr>
                        <a:t>ft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ea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Notes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973516590"/>
                  </a:ext>
                </a:extLst>
              </a:tr>
              <a:tr h="316713">
                <a:tc>
                  <a:txBody>
                    <a:bodyPr/>
                    <a:lstStyle/>
                    <a:p>
                      <a:pPr marL="68580" ea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Bermondsey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ea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492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ea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£12,000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ea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£24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ea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Residential area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456098532"/>
                  </a:ext>
                </a:extLst>
              </a:tr>
              <a:tr h="316713">
                <a:tc>
                  <a:txBody>
                    <a:bodyPr/>
                    <a:lstStyle/>
                    <a:p>
                      <a:pPr marL="68580" ea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Shoreditch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ea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1,060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ea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£50,000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ea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£47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ea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Close to trendy Hoxton Square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373274006"/>
                  </a:ext>
                </a:extLst>
              </a:tr>
              <a:tr h="316713">
                <a:tc>
                  <a:txBody>
                    <a:bodyPr/>
                    <a:lstStyle/>
                    <a:p>
                      <a:pPr marL="68580" ea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Knightsbridge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ea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650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ea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£128,000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ea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£197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ea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Nearly half the space is basement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970356656"/>
                  </a:ext>
                </a:extLst>
              </a:tr>
              <a:tr h="542227">
                <a:tc>
                  <a:txBody>
                    <a:bodyPr/>
                    <a:lstStyle/>
                    <a:p>
                      <a:pPr marL="68580" ea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The Strand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ea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290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ea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£78,000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ea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£269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ea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Continuous footfall from Covent Garden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666324143"/>
                  </a:ext>
                </a:extLst>
              </a:tr>
              <a:tr h="550613">
                <a:tc>
                  <a:txBody>
                    <a:bodyPr/>
                    <a:lstStyle/>
                    <a:p>
                      <a:pPr marL="68580" ea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Oxford Street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ea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530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ea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£535,000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ea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£1,010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ea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Basement space not included; location is opposite Selfridges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617294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6956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Factors influencing business location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90000"/>
              </a:lnSpc>
            </a:pPr>
            <a:r>
              <a:rPr lang="en-GB" sz="2200" b="1" dirty="0">
                <a:solidFill>
                  <a:srgbClr val="C0504D"/>
                </a:solidFill>
              </a:rPr>
              <a:t>Proximity to materials: </a:t>
            </a:r>
            <a:r>
              <a:rPr lang="en-GB" sz="2200" dirty="0"/>
              <a:t>If the business manufactures a product then costs reduce if they are located close to the raw material, e.g. car production near steel plants.</a:t>
            </a:r>
          </a:p>
          <a:p>
            <a:pPr lvl="0">
              <a:lnSpc>
                <a:spcPct val="90000"/>
              </a:lnSpc>
            </a:pPr>
            <a:r>
              <a:rPr lang="en-GB" sz="2200" b="1" dirty="0">
                <a:solidFill>
                  <a:srgbClr val="C0504D"/>
                </a:solidFill>
              </a:rPr>
              <a:t>Proximity to labour: </a:t>
            </a:r>
            <a:r>
              <a:rPr lang="en-GB" sz="2200" dirty="0"/>
              <a:t>A business needs to take into account how accessible it is to hire a workforce.</a:t>
            </a:r>
          </a:p>
          <a:p>
            <a:pPr lvl="0">
              <a:lnSpc>
                <a:spcPct val="90000"/>
              </a:lnSpc>
            </a:pPr>
            <a:r>
              <a:rPr lang="en-GB" sz="2200" dirty="0"/>
              <a:t>This can include access to skills. For example, to make Formula 1 cars employees need high levels of engineering skills, so a business needs to be based in the West Midlands, where other teams are.</a:t>
            </a:r>
          </a:p>
          <a:p>
            <a:pPr lvl="0">
              <a:lnSpc>
                <a:spcPct val="90000"/>
              </a:lnSpc>
            </a:pPr>
            <a:r>
              <a:rPr lang="en-GB" sz="2200" dirty="0"/>
              <a:t>Or it can include looking at how cheap it would be for the workforce to relocate to the area.</a:t>
            </a:r>
          </a:p>
          <a:p>
            <a:pPr lvl="0">
              <a:lnSpc>
                <a:spcPct val="90000"/>
              </a:lnSpc>
            </a:pPr>
            <a:r>
              <a:rPr lang="en-GB" sz="2200" b="1" dirty="0">
                <a:solidFill>
                  <a:srgbClr val="C0504D"/>
                </a:solidFill>
              </a:rPr>
              <a:t>Proximity to competitors: </a:t>
            </a:r>
            <a:r>
              <a:rPr lang="en-GB" sz="2200" dirty="0"/>
              <a:t>Some businesses would be better setting up where there is little competition. </a:t>
            </a:r>
          </a:p>
          <a:p>
            <a:pPr>
              <a:lnSpc>
                <a:spcPct val="90000"/>
              </a:lnSpc>
            </a:pPr>
            <a:r>
              <a:rPr lang="en-GB" sz="2200" dirty="0"/>
              <a:t>Other businesses cannot avoid competition. Restaurants need a lot of customers which tends to be in high streets with other restaurants.</a:t>
            </a:r>
          </a:p>
        </p:txBody>
      </p:sp>
    </p:spTree>
    <p:extLst>
      <p:ext uri="{BB962C8B-B14F-4D97-AF65-F5344CB8AC3E}">
        <p14:creationId xmlns:p14="http://schemas.microsoft.com/office/powerpoint/2010/main" xmlns="" val="393860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nature of business activity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481731" cy="4695976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</a:pPr>
            <a:r>
              <a:rPr lang="en-GB" dirty="0"/>
              <a:t>Manufacturers tend to want to be near raw materials, good road networks for transporting finished products and any specialist workers or suppliers.</a:t>
            </a:r>
          </a:p>
          <a:p>
            <a:pPr lvl="0">
              <a:lnSpc>
                <a:spcPct val="90000"/>
              </a:lnSpc>
            </a:pPr>
            <a:r>
              <a:rPr lang="en-GB" dirty="0"/>
              <a:t>Shops need to be near customers who buy their products.</a:t>
            </a:r>
          </a:p>
          <a:p>
            <a:pPr>
              <a:lnSpc>
                <a:spcPct val="90000"/>
              </a:lnSpc>
            </a:pPr>
            <a:r>
              <a:rPr lang="en-GB" dirty="0"/>
              <a:t>Service industries, such as car insurance companies, tend to want access to workers with the right skills for a call centre and cheap offices to rent.</a:t>
            </a:r>
          </a:p>
        </p:txBody>
      </p:sp>
    </p:spTree>
    <p:extLst>
      <p:ext uri="{BB962C8B-B14F-4D97-AF65-F5344CB8AC3E}">
        <p14:creationId xmlns:p14="http://schemas.microsoft.com/office/powerpoint/2010/main" xmlns="" val="209178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impact of the internet on location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275" y="1423359"/>
            <a:ext cx="5113842" cy="2161813"/>
          </a:xfrm>
        </p:spPr>
        <p:txBody>
          <a:bodyPr/>
          <a:lstStyle/>
          <a:p>
            <a:pPr marL="271463" lvl="0" indent="-271463"/>
            <a:r>
              <a:rPr lang="en-GB" sz="1800" dirty="0"/>
              <a:t>Shopping for many goods and services is increasingly moving to the internet.</a:t>
            </a:r>
          </a:p>
          <a:p>
            <a:pPr marL="271463" lvl="0" indent="-271463"/>
            <a:r>
              <a:rPr lang="en-GB" sz="1800" dirty="0"/>
              <a:t>Primark still has many physical shops on high streets, but these cost a lot to rent, heat and staff.</a:t>
            </a:r>
          </a:p>
          <a:p>
            <a:pPr marL="271463" lvl="0" indent="-271463"/>
            <a:r>
              <a:rPr lang="en-GB" sz="1800" dirty="0"/>
              <a:t>ASOS, on the other hand, sell clothes online and have no physical shops – potentially huge cost savings.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332390652"/>
              </p:ext>
            </p:extLst>
          </p:nvPr>
        </p:nvGraphicFramePr>
        <p:xfrm>
          <a:off x="253497" y="3585172"/>
          <a:ext cx="8668253" cy="2629194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466661">
                  <a:extLst>
                    <a:ext uri="{9D8B030D-6E8A-4147-A177-3AD203B41FA5}">
                      <a16:colId xmlns:a16="http://schemas.microsoft.com/office/drawing/2014/main" xmlns="" val="427992940"/>
                    </a:ext>
                  </a:extLst>
                </a:gridCol>
                <a:gridCol w="3720975">
                  <a:extLst>
                    <a:ext uri="{9D8B030D-6E8A-4147-A177-3AD203B41FA5}">
                      <a16:colId xmlns:a16="http://schemas.microsoft.com/office/drawing/2014/main" xmlns="" val="1890144946"/>
                    </a:ext>
                  </a:extLst>
                </a:gridCol>
                <a:gridCol w="3480617">
                  <a:extLst>
                    <a:ext uri="{9D8B030D-6E8A-4147-A177-3AD203B41FA5}">
                      <a16:colId xmlns:a16="http://schemas.microsoft.com/office/drawing/2014/main" xmlns="" val="1686108030"/>
                    </a:ext>
                  </a:extLst>
                </a:gridCol>
              </a:tblGrid>
              <a:tr h="320236">
                <a:tc>
                  <a:txBody>
                    <a:bodyPr/>
                    <a:lstStyle/>
                    <a:p>
                      <a:pPr marL="68580" marR="154940" algn="l" defTabSz="457200" rtl="0" eaLnBrk="0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154940" algn="l" defTabSz="457200" rtl="0" eaLnBrk="0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E-commerce business, such as ASOS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154940" algn="l" defTabSz="457200" rtl="0" eaLnBrk="0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street retail business, such as Primark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758284031"/>
                  </a:ext>
                </a:extLst>
              </a:tr>
              <a:tr h="389035">
                <a:tc>
                  <a:txBody>
                    <a:bodyPr/>
                    <a:lstStyle/>
                    <a:p>
                      <a:pPr marL="68580" algn="l" defTabSz="457200" rtl="0" eaLnBrk="0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Head office location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algn="l" defTabSz="457200" rtl="0" eaLnBrk="0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Can be anywhere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algn="l" defTabSz="457200" rtl="0" eaLnBrk="0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Can be anywhere</a:t>
                      </a:r>
                      <a:endParaRPr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506324368"/>
                  </a:ext>
                </a:extLst>
              </a:tr>
              <a:tr h="583552">
                <a:tc>
                  <a:txBody>
                    <a:bodyPr/>
                    <a:lstStyle/>
                    <a:p>
                      <a:pPr marL="68580" algn="l" defTabSz="457200" rtl="0" eaLnBrk="0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Product display</a:t>
                      </a:r>
                      <a:endParaRPr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124460" algn="l" defTabSz="457200" rtl="0" eaLnBrk="0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On a single website, allowing heavy investment in quality photos and customer interaction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5715" algn="l" defTabSz="457200" rtl="0" eaLnBrk="0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In-store, therefore carrying high property and staff costs in multiple locations (and with too few design experts)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381150121"/>
                  </a:ext>
                </a:extLst>
              </a:tr>
              <a:tr h="549784">
                <a:tc>
                  <a:txBody>
                    <a:bodyPr/>
                    <a:lstStyle/>
                    <a:p>
                      <a:pPr marL="68580" algn="l" defTabSz="457200" rtl="0" eaLnBrk="0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Stock range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154940" algn="l" defTabSz="457200" rtl="0" eaLnBrk="0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Can keep every size and colour in stock, so customer disappointments should be rare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algn="l" defTabSz="457200" rtl="0" eaLnBrk="0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Space constraints in many store locations may mean restricted choice of colours and sizes</a:t>
                      </a:r>
                      <a:endParaRPr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330615339"/>
                  </a:ext>
                </a:extLst>
              </a:tr>
              <a:tr h="393884">
                <a:tc>
                  <a:txBody>
                    <a:bodyPr/>
                    <a:lstStyle/>
                    <a:p>
                      <a:pPr marL="68580" algn="l" defTabSz="457200" rtl="0" eaLnBrk="0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Customer services location</a:t>
                      </a:r>
                      <a:endParaRPr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124460" algn="l" defTabSz="457200" rtl="0" eaLnBrk="0" latinLnBrk="0" hangingPunct="0">
                        <a:lnSpc>
                          <a:spcPct val="8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Can be anywhere; having a single location keeps costs down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algn="l" defTabSz="457200" rtl="0" eaLnBrk="0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In-store, therefore carrying high property and staff costs in multiple locations</a:t>
                      </a:r>
                      <a:endParaRPr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509198335"/>
                  </a:ext>
                </a:extLst>
              </a:tr>
              <a:tr h="392703">
                <a:tc>
                  <a:txBody>
                    <a:bodyPr/>
                    <a:lstStyle/>
                    <a:p>
                      <a:pPr marL="68580" algn="l" defTabSz="457200" rtl="0" eaLnBrk="0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Delivery to customer</a:t>
                      </a:r>
                      <a:endParaRPr lang="en-GB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124460" algn="l" defTabSz="457200" rtl="0" eaLnBrk="0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Critical to have efficient deliveries; may be hard in crowded cities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algn="l" defTabSz="457200" rtl="0" eaLnBrk="0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Not a problem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588975370"/>
                  </a:ext>
                </a:extLst>
              </a:tr>
            </a:tbl>
          </a:graphicData>
        </a:graphic>
      </p:graphicFrame>
      <p:sp>
        <p:nvSpPr>
          <p:cNvPr id="9" name="Content Placeholder 4"/>
          <p:cNvSpPr txBox="1">
            <a:spLocks/>
          </p:cNvSpPr>
          <p:nvPr/>
        </p:nvSpPr>
        <p:spPr>
          <a:xfrm>
            <a:off x="5504507" y="1423815"/>
            <a:ext cx="3417243" cy="21613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71463"/>
            <a:r>
              <a:rPr lang="en-GB" sz="1800" dirty="0"/>
              <a:t>The table shows how the internet can affect the location decisions of businesses such as ASOS and Primark.</a:t>
            </a:r>
          </a:p>
          <a:p>
            <a:pPr marL="271463" indent="-271463"/>
            <a:r>
              <a:rPr lang="en-GB" sz="1800" dirty="0"/>
              <a:t>Can you think of another business that is based only online?</a:t>
            </a:r>
          </a:p>
        </p:txBody>
      </p:sp>
    </p:spTree>
    <p:extLst>
      <p:ext uri="{BB962C8B-B14F-4D97-AF65-F5344CB8AC3E}">
        <p14:creationId xmlns:p14="http://schemas.microsoft.com/office/powerpoint/2010/main" xmlns="" val="10644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a location decision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275" y="1423359"/>
            <a:ext cx="4845635" cy="4702804"/>
          </a:xfrm>
        </p:spPr>
        <p:txBody>
          <a:bodyPr/>
          <a:lstStyle/>
          <a:p>
            <a:pPr lvl="0"/>
            <a:r>
              <a:rPr lang="en-GB" sz="2400" dirty="0"/>
              <a:t>Businesses must weigh up several factors before deciding location.</a:t>
            </a:r>
          </a:p>
          <a:p>
            <a:pPr lvl="0"/>
            <a:r>
              <a:rPr lang="en-GB" sz="2400" dirty="0"/>
              <a:t>Potential revenue vs costs are particularly important.</a:t>
            </a:r>
          </a:p>
          <a:p>
            <a:pPr lvl="0"/>
            <a:r>
              <a:rPr lang="en-GB" sz="2400" dirty="0"/>
              <a:t>Look at the table for Manchester shop locations, predicted costs and profits.</a:t>
            </a:r>
          </a:p>
          <a:p>
            <a:r>
              <a:rPr lang="en-GB" sz="2400" dirty="0"/>
              <a:t>If you were a </a:t>
            </a:r>
            <a:r>
              <a:rPr lang="en-GB" sz="2400" dirty="0">
                <a:solidFill>
                  <a:srgbClr val="FF0000"/>
                </a:solidFill>
              </a:rPr>
              <a:t>new business</a:t>
            </a:r>
            <a:r>
              <a:rPr lang="en-GB" sz="2400" dirty="0"/>
              <a:t>, would you choose the Arndale Centre or Oldham Street? Explain why.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0966437"/>
              </p:ext>
            </p:extLst>
          </p:nvPr>
        </p:nvGraphicFramePr>
        <p:xfrm>
          <a:off x="5000910" y="1421693"/>
          <a:ext cx="3920151" cy="2823593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515667">
                  <a:extLst>
                    <a:ext uri="{9D8B030D-6E8A-4147-A177-3AD203B41FA5}">
                      <a16:colId xmlns:a16="http://schemas.microsoft.com/office/drawing/2014/main" xmlns="" val="516264429"/>
                    </a:ext>
                  </a:extLst>
                </a:gridCol>
                <a:gridCol w="1197563">
                  <a:extLst>
                    <a:ext uri="{9D8B030D-6E8A-4147-A177-3AD203B41FA5}">
                      <a16:colId xmlns:a16="http://schemas.microsoft.com/office/drawing/2014/main" xmlns="" val="505194563"/>
                    </a:ext>
                  </a:extLst>
                </a:gridCol>
                <a:gridCol w="1206921">
                  <a:extLst>
                    <a:ext uri="{9D8B030D-6E8A-4147-A177-3AD203B41FA5}">
                      <a16:colId xmlns:a16="http://schemas.microsoft.com/office/drawing/2014/main" xmlns="" val="2910957190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120015" eaLnBrk="0" hangingPunct="0">
                        <a:lnSpc>
                          <a:spcPct val="93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Arndale Centre, Manchester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eaLnBrk="0" hangingPunct="0">
                        <a:lnSpc>
                          <a:spcPct val="93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Oldham Street, Manchester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77820868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68580" marR="120015" eaLnBrk="0" hangingPunct="0">
                        <a:lnSpc>
                          <a:spcPct val="9300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Annual sales revenue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£600,000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£300,000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67844028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68580" marR="120015" eaLnBrk="0" hangingPunct="0">
                        <a:lnSpc>
                          <a:spcPct val="9300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Annual rent on 950 sq ft shop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£102,000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£36,000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57425964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68580" marR="336550" eaLnBrk="0" hangingPunct="0">
                        <a:lnSpc>
                          <a:spcPct val="9300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Other fixed costs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£56,000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£44,000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6653179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9215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Variable costs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£360,000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£180,000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5513268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9215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Total costs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£518,000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£260,000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63025899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9215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Profit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£82,000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£40,000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23645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0699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questions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119592" cy="4979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Write down or discuss the answers to these questions.</a:t>
            </a:r>
          </a:p>
          <a:p>
            <a:pPr lvl="0"/>
            <a:r>
              <a:rPr lang="en-GB" dirty="0"/>
              <a:t>Why might proximity to customers be important for a clothes shop?</a:t>
            </a:r>
          </a:p>
          <a:p>
            <a:pPr lvl="0"/>
            <a:r>
              <a:rPr lang="en-GB" dirty="0"/>
              <a:t>What type of business might want to be located close to a steel manufacturer?</a:t>
            </a:r>
          </a:p>
          <a:p>
            <a:pPr lvl="0"/>
            <a:r>
              <a:rPr lang="en-GB" dirty="0"/>
              <a:t>Give one benefit of being located only on the internet.</a:t>
            </a:r>
          </a:p>
          <a:p>
            <a:r>
              <a:rPr lang="en-GB" dirty="0"/>
              <a:t>Give one drawback of being located only on the internet.</a:t>
            </a:r>
          </a:p>
        </p:txBody>
      </p:sp>
    </p:spTree>
    <p:extLst>
      <p:ext uri="{BB962C8B-B14F-4D97-AF65-F5344CB8AC3E}">
        <p14:creationId xmlns:p14="http://schemas.microsoft.com/office/powerpoint/2010/main" xmlns="" val="90883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D82D75F-ABBE-45DD-BF1B-8E84A3A92A23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Hx0M0h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B8dDNIw6oVif4CAABlCgAAJwAAAHVuaXZlcnNhbC9mbGFzaF9wdWJsaXNoaW5nX3NldHRpbmdzLnhtbNVW3U7bMBS+71NYnrikAQYbq9IiRFutAtqKdtq4Qm582lg4dhY7LeVqT7MH25PsOKYlFQwFGNKmXjQ5Puc73/nJJ4dHN4kkc8iM0KpJd+s7lICKNBdq1qRfxt3tQ0qMZYozqRU0qdKUHLVqYZpPpDDxCKxFV0MQRplGaps0tjZtBMFisagLk2buVMvcIr6pRzoJ0gwMKAtZkEq2xD+7TMHQVq1GSOhN55rnEojgSEEJx47JrmQmpoF3m7DoepbpXPETLXVGstmkSd8dHrvfysdDtUUCyhVnWmh0ZttgnAvHh8mRuAUSg5jFSHxvn5KF4DYuHgPnHwYPUQpsXwNzKCcai1H2Dj4ByzizzL/6fBZurFkZvIkvFUtENMYT4upv0vb46vPlsHNx1uufXo0Hg7Nxb+hJFDHBJk4YbCYKkZDOswjWeUJmLYti5I0xUyYNhEHZtHKbarVBzr2TiZbY+yIK9yGZAO+zBErTGF0L1UXPXUqmWIhcNulxJpikRFgmRbQONvnEWGGL+XfLngSxcM+AnI/ofXrfnShmmYEyrdWJcT2PWl91LjlZ6pxIcQ3EaoL15wk+xUDKwyHTTCeFFdfHEiMFZpwLWAA/Knp6B/inRJeYIskxEjc3lWB9hu+5uCUTmOoMcYHNccfRLozHrz8LOGXG3IOyFcet0Vmv3bnq9dudb1uuQMbnTEXPBMeBQ5Lat8BnWLvSmEJKjd0sQWBnIpYbKObDBS/cqpRZOXfM5sXQ3SALUBy3QD4eEw8iXE2hcqgKGDFFtJJLwiL8hIxbobnQuUGLXxYPbV5E0IcSoQqqM/yCMFnGIauCtrO7937/4MPHw0+NevDrx8/tJ4PuZGUomcvmdeXkSWFZi8vDby4MnBY8Lg02y/9NZbjsjKq0tT+o4jU4reJ14aVnWJKdShRQN2ZepFA5pEiEBf43V+IFY32V4vudeJuxvmHNr1nl/6Zk/7a+PGzcFsLg0euMO0mEEgk2winY+g7UOtjfwfvHo0e1GqJtXg1btd9QSwMEFAACAAgAfHQzSE9Ble2qAgAAXgoAACEAAAB1bml2ZXJzYWwvZmxhc2hfc2tpbl9zZXR0aW5ncy54bWyVVttu2zAMfd9XBNl73V3TAUqANM2AAt1arEXfZZuxhciSIcnp8vcTZTmWE7v2QhSIyHMkijxiSvSeidWH2Ywkkkv1DMYwkWn0NL4ZS5fzuDJGiqtECgPCXAmpCsrnq48/3YdEDjnGkgdQUzk7mkB7zMJ9plD8Gd8WaEOERBYlFccHmcmrmCb7TMlKpKOp5ccSFGdib5HXPxab7eABnGlzb6Do5LS9QZtGKRVoDZjS9y3aKIvTGHhz0rX7TOS0R71/+zPagWlmHG39CW2IVtIMukW+WaMN44XdvduVBdr7BAN/jYV++Yw2COX0CKq7+d1XtEGGLKvyfzRSKplhQbuc95t44nBJU/v8MKtrtFECXggPGu2CL4+7610A8l/Dd0/wuSrJn7CuZwMBmx5zWO0o10CiZlkHdS7fHitjH8gJELpa0JPN+olWugNrnS3wD7wxkYYo72khr5JXBWzqlENkN9ASNptbNy5C7MkX5KjgcAkMvC30t63tJTTwttBnzlJ4FPx4iT8P1aSm07fU93SkCTYMgtplujKqstFm1UTxqAd8wNoDAkeDKWQKK435vLACsHkkcr46p+giKSLogWXUMCl+IS4+uttoEp0FvOL69UUMMxz6ZOdytMM6rJdbT1Bl/ePQXq5ez4yd5cs5NYYmeWF/nPR85nnLudtnHvVTcFxaPKh7sZNTSQVVe1AvUvLJ5whpYDJY1m9sCE6ioAok6q8z8Zv0NUBURQxqa/vGoBFO11fjcpbl3P6ZVwZvkHYJA8GaaXK7naDspMvA4UUAVCV5o9p6UUeKihvG4QDcRwOHu/DQzYi2Kh0S3No8wM6EkvOeSZr006KVytkYCQI9hFebVz+jjkzQvaGxdlfrPP2x+dyMNBRfZ5o5hxdTZ2sbvyyideL/lf8AUEsDBBQAAgAIAHx0M0grL9OQ0wIAAHYJAAAmAAAAdW5pdmVyc2FsL2h0bWxfcHVibGlzaGluZ19zZXR0aW5ncy54bWzNVsFOGzEQvecrLFccyQKlLY02QYgEEUFJRFK1nJCznmQtvPbW9iaEU7+mH9Yv6XhNQiJotCCoqhyyHs+8eW/Gnt348DaTZArGCq2adLe+QwmoRHOhJk36dXiyfUCJdUxxJrWCJlWaksNWLc6LkRQ2HYBz6GoJwijbyF2Tps7ljSiazWZ1YXPjd7UsHOLbeqKzKDdgQTkwUS7ZHP/cPAdLW7UaIXEwfdG8kEAERwpKeHZMnrpM0ih4jVhyMzG6UPxYS22ImYya9N3Bkf8tfAJSW2SgvDbbQqM3uwbjXHg6TA7EHZAUxCRF3nv7lMwEd2n5GHn/OHqMUmIHCcyjHGvUotw9fAaOceZYWIZ8Dm6dXRiCic8Vy0QyxB3i5Tdpe3h9etXvXJ53L86uh73e+bDbDyTKmGgdJ47WE8VISBcmgWWemDnHkhR5Y8yYSQtxtGpauI21WiPn12SkJZa+jKJkjEzlvEmPjGCSEuGYFMly1zEzAXciJGrwsbv1sXL0ATDoTVJmLKwmWuxYX8Wk9U0XkpO5LogUN0CcJqioyPApBbJabjI2OiutkllHrBQcyFTADPhhWaV7wL8lusIUWYGReBRzCS5k+FGIOzKCsTaIC2yKhxbtwgb8+rOAc2btAyhbcNwanHfbnevuRbvzfcsLZHzKVPJMcGwhZLl7C3yG2pXGFFJqrOYKBFYmYYWFsj9c8NKtiszKuVM2LZvuG1mCYrsF8gmYuJHg0RKqgKqACVNEKzknLMFLYf0RmgpdWLSEwxKg7YsIhlAiVEl1ggMKkxkOpgrazu7e+/0PHz8dfG7Uo98/f21vDLofFH3JfLYwKY43jorluHh85+LI39CnL7szxb+661edQZVCXfSqePXOqnhdhmHSXxkklSjgJJiEsYOzQIpMOOCv2eQXNGrzVA5tfKVGvaGKjcft/xURVsuX8NpbN46e/CyooX39W6lV+wNQSwMEFAACAAgAfHQzSEflG4WDAQAACQYAAB8AAAB1bml2ZXJzYWwvaHRtbF9za2luX3NldHRpbmdzLmpzjZTLbsIwEEX3fEWUbitEn6HdoUKlSiwqtbuqCxOGEOHYlu2kpIh/L+PwiB8peDbxzdEdz1ieTS/arTiNo+doY77N/t3eGw1Q07KEa1unHXqBeqxoPofPvACaM4gdpEJkQaiCo749IY2z+d0SmbGd1R9orFqOMQ/hIiTKkKhCYhUSf0LiOiT+2gXui2sKa7V7VmrNWT/lTAPTfcZlQQwTX72a1S7TgXkF8gy6IClYpolZXeTJ8SHBaHMpLwRh9ZRnvD8j6SqTvGTzrvzLWoDcXfyqAQZPycvEsqO50m8aCjfxZIjRTQoJSsE+7+MEIwhTMgPa8h2Y9Q9qGfsFOXSVq1wf6NENRpsWJAOvS8MRho2xnZfXzQTD5zSsdUPc3WJYBCU1SM9qfI9hgVyU4oILFJJn2BEP9Xt+RCkn85xl+9QDjCCHh0Xbru6dCjXHH8fWE+LOE1r6U6iZQI7GApoKaPqgWVmVk3UaevTdY8sVL59YVXiQaHeQ4P4r+j53Gteut/0DUEsDBBQAAgAIAHx0M0iWUXBaugAAAKMBAAAaAAAAdW5pdmVyc2FsL2kxOG5fcHJlc2V0cy54bWydkLEKwjAQhvc+Rbjdxm6lJHET3Bx0lpqmGmkvJZdYH9+UinSRgkMg//F9P8mJ3avv2NN4sg4lFPkWmEHtGos3CefTflMCo1BjU3cOjQR0wHYqE7Yo8egNmUAsVSBJuIcwVJyP45hbGnxqINfFkIop167n6fQO+WTyYVZhdiv7l/2ZgcoyxsQ12i4cUKV7SjPCyGsJk3PRmFtsHfBfgFkDWr8CPIYVwMcFIPj3xVPSkUL6ZgqCL5arsjdQSwMEFAACAAgAfHQzSGAwPB5rAAAAdQAAABwAAAB1bml2ZXJzYWwvbG9jYWxfc2V0dGluZ3MueG1sNYwxDoMwDAB3XmF5p9CtA4GNDYZCH2ARt4rk2CiJqvb3zdLtpDvdMH2iwJtTDqYOr5cegfUwH/Tl8LHP7Q0hF1JPYsoO1RCmsRnEDpKNS6lhhlPoy2nnWKHwSrGW2x3y37ew1OUzsMdubH5QSwMEFAACAAgA6AIhR4ok4qj6AgAAsAgAABQAAAB1bml2ZXJzYWwvcGxheWVyLnhtbK1VTW/bMAw9p8D+g6F7paRd1zawW3QFgh3WoUDWbbdAtRlbi78myXXTXz/K8vecbgV2SGBTfI8U+Ui7189J7DyBVCJLPbKgc+JA6meBSEOPPHxdHV+Q66t3R24e8z1IRwQeKVJhADwmTgDKlyLXCL7nOvJIz0CRmTi5FJkUeo/cZ8jdRbok745m6JIqj0Ra50vGyrKkQiEiDVUWF4ZEUT9LWC5BQapBMpsGcRrsUv8djb8kS5ne56B6yFy/PXBN0nI8KzEgKU9pJkN2Mp8v2I+7z2s/goQfi1RpnvpAHKzkrCrlI/d3d1lQxKCMbebaJNegtUmiss1cvRSLi9RR0veIddgkoBQPQdE4DQmzWDYBdrcxV1HNowa0hlftRM1b+W3M+6ZxqzrHOue8eIyFivCoD+msk0CXDaO6SXXdSkEPjYJWhok4En4VQkJQvX5rJTJfEBuwVVyVJ1Wljwf4tOK+zuT+FmGoorqDtG0atU2jFajloG30dUdBmttugetCQlOqmfskAsi+cCm5kcWVlgW4bGSssWwIdpm9ct2kriFupJP47B96Y/xGrfmpXutMBfgfjfmERG1NRBrA80qgj4YEa6oBi21sVOcxNTG7nFTxmPR0PTDZHOum4EUczWUIOIYB15x1dnYICpIrdPELOcL2Dg6CIxFGMf70JMP49CBNwuVukqF3cBAcZ/5uAtqa2zKycR1HYmoV5LKJdeL6hdJZIl4qeQ72jF5WOnxt5Jqjm1y0B+fzP0ZxEKMZzC2ZWF3mqbevmsN7M6dadT6b3FoGasV5AF3k1quZhSIf+QSw5UWsb/s5NfuwBx3lPDUd01zfUe9ZuRYv4JQiMF+6xampSQRGMx75cHHaY8B+4nYZhK9MhyJus7SpA6WserP/VUWbLV+3znb9UIddrOGTgNJi7Ex9RHWEMivSYNRDmncfERXjTruRwJ0YtnijxQmKNMs98h4f6jtfnl12Vz7HTzjrfWvubWCbyxtWep1wpyBW67q9iFvvBnz8DVBLAwQUAAIACAB8dDNIaLyeISEJAADUOgAAKQAAAHVuaXZlcnNhbC9za2luX2N1c3RvbWl6YXRpb25fc2V0dGluZ3MueG1s7VvrbtvKEf5/nmKh4gAtUFiUqGuhqOBlZRORKR2RtpMWhUCJa4swxVXJpR0f6Eef5jzYeZLOLkmLlGWZzKVNWplJEM7ONzM7OzO73EkG0b0XaHHE6Nr71WEeDSzCmBfcRcOfEBosqU/DaUgiwqL6jnLjBS59NIJbymlAjZgTuE7oanw0GkpoJH5Qr6v09B68tdRWE3VbuIl7SMdtDcb6st6XNRjTmw1tUN8TkcgNyZIE7LDUQb0w+hJgBBEJmRG45NNQLnLnh4ozOA8d1wO+aNhp8Webad3qLf6gVqPdbeNtU5FluYO0tt7QpW232+8qDYSlVluSt2qvKTdl1Gi3G/3OttFttmV4G/U7IKWF+x3U6rZaTX3bxE1AI0VR9aa27cr9RkMBbbjX17ajkdqVJNRoNOSWvm135JEqIeCWQYYi97gDZV1W5c5WUZVGT0YjbaSOWlus447WRr0m7kjStqWqsiTtnLubXd5dO2rp6WTufEPgwSU4OMpjq34guAbLOAyB2Sbrje8wghZORExnTd7VrBmK0mCtpcEpAjljzWwqUhMikAMQMry0Jhfo0WMrGjPkxK5HF044qIuxjFFYlU+LPB157rvaImaMBmdLGjAw9Syg4drxa8M/JJGTzqsMkj6QsAru1lmSnbqu+CkLS3VBNMNzDLSk640TPI3pHT1bOMv7u5DGgVvKzNXThoS+F9wDt9TvavioIt+LmMHIumAf7vGnPGwD1Soi3LwO5k8ppO8siJ9plMRPBdxO5dse2YM+eJHHBFRp8OcYdOPckeIC9BT+HMcEoKW4al3+vA1i5BMDdpknf/Mou+88kbCoJCmWR1F0E2+qxtMmpHfc2UXc2wv9jPMp1J7gjlso8acUiE+QKyy1SqnbxPz1Pcb0db+WDNagBRY3X1xSkhA5Vefa5HKqmB/n48n5ZK4a57WhlmQl4mn5x2an96nR7vxpUE9xJSVZl8p4XJSFhLC2VE6Wac8m4zkIxOO5iT/YtSH/szJ0cmWPDRPXhulfKguYzvB1bcj/LAO9ms2wac+tsaHjuWHNzYkt/DLGNtZrw480RivngSBG0YNHHhFbEQTl2QsJinzPFQO8ZHtBTEro0yeXimHOZ9iyZ4ZmGxOzNrRoGD79WUh2Yth+QtAYIdeLnIVPXKEWQkSM8/IC2sXpDMEvtvKAk64dLzgro32m3Bjm+dyeTMbWHJt6RqkNceAiPXS4puqCZoqFZyAjhA05/Dz4XESfkIAU368s5MI4vxjDb5sbcuHdrXz4zT7DmimGJZmSoAQQAgfPIOos62Yy07kPQSFy0MaJokcauoWgyS9dCdmGqU0gNDU7J9/mYjLZsPBesITQIUtWQt4ltizlHM/VyQeIccjNSUXQ5D2k5PuKoI/YghzCVgmYqVwb5wrPCJ6GWYJkObh0eLz7T8hZLgHHvfng0TgCCvcwpInIxqiyIgv/cgXraCjjA8meyAQ/ixW88x4IWBG6paIKCpCGdR5Xv1wZf5uPFGOM9TkEmj65mduiPnJ9DhSSgMKB0/cpnwaodtwHJ1jC8ZYsnRjS4QnYXM8VbHz5hTH/jL1fkcPSIvRzWr9MHX/4+ay6dYWq99LINRybQRmcVTbsLe25GXymITzgX7WijAOqm2AlqawakBmqRyuBMFR0XrqgCPuVgIY5AnXTpC5A4eDfOZUEmJNUhknRF4i5Bs8VDLkGj1YTcYNVy7Bh074hC36KLQEWy52s2uGV5t8aPoHPvOfVXpBbCuniE+ch2RChBorlL7PKuS23UKJswx6D4SbIvEv2VZDqe2t+Fi8n9uoSZ65IykphPjc09l2Rw753L0oL+Dlek5f7+W1I14LqO1EW10lx++sXGpJMcZbonVbbiCyszLSLuaaYGubnQ55VfnkcxCi3bGxb87GicgkQrGuHLVdQWG/5qb28rOR8p+ORAvJS91rECZer3//1W3kxe/YkVJRS/1JVDqQgr1r4Wd7fTcpI9I8ScmxFLULFS0lgejzOoOVPy7YBYfJVDqBOshms6ZpfWJRSDYGYLqNi24p2cQmxaonQpHG4LLV/54VcKrP3UH7Eya02vHTCeyhfNqV+VUHC8zw2WWUbdh8sMfO9gFSEf/F+wCdvG9O5ouviSw5y1PeW98km6MJxNL20QT580lWQp10oJtTIPZHE9Vh1mWKLycoRlITkfVcQHg7uOM+E3ecxfH7TmBW+tgMWUn/K7yleXswBA79WgTAe3jp+BGuTveZZohV9TBcvY8uT9lmnYMSUn8yGLIxT3h1tn3vGk8fNy00p+4zX1IfyrCXzyYku0vdRmqaKi7y8gmfaC8vh1PySPUfdB5jkE3sJyFH3ARbftSZwUH+J2h/KQ7P7FdUJ8/Tc8iX+OLB6wEMCUahSnuytyMMtGPN7tijn2pRQ5FxTlwzF7mt7a5JmNKflDa6/YvEgeD5HXHLM4slKv0v2BnYRXD8ewgPmMZ+8Ht9iHpCFeVeL95+qeHGQXAfv+yKhIva0Ie9q8AHgLFe81kc1lMp4VxNqk0v314CbrKTxilYNuhYlXVT0HJBP4zgu4IW8miqapPtRNYP6Cz8N6scWaJBKfX39gni9ICGGEPBIFptFWp57ld1sXIuDYRH2ymAez1YgOoAvlQyTIxSiShyrslRJXvLj69hnnk8eSFapcoSca47PfhBBahyPbIWNyS3Lx3ZKqZwCaaXbBeJeCcwNvAoTH0b5ql8cqLjtMGcRidkfKFXltqOsSvNgz5mVvBfC9oAu4H3N/YN6fp+FCnWgbXa0l5brx/2oHbSm1FfldsUOWrOtdmX8H+igKSP+VO6gqfpopLQ+p4Mm93vtVr96B+1g8+Obd9B6DbXX61TroEmSKrWlqh20t/tU+Q5at8mfqh003MQqbn7PHbS34+pQB62p6FJDOXXQTh20Uwft1EE7ddBOHbQft4O2Z11y437jhEG5cvA99+NeGvIVZvdfaPK9YcJnTOrUNvyfbxse0Fc1UE6dx1Pn8dR5PHUeT53H/8/O4+tNl/y17u769qv2HXespdqOufvmb9N3LFyel2g75m61y3cdd6BT0/HUdPyxmo4HQKeu46nreBD3PbQd8/8u5Nv3HfdpAAV5r/7H1X8DUEsDBBQAAgAIAH10M0hk2ucKoAEAAN4XAAAXAAAAdW5pdmVyc2FsL3VuaXZlcnNhbC5wbmfrDPBz5+WS4mJgYOD19HAJYmBgmcDAwFzEwQYUsf1tqAekGIuD3J0Y1p2TeQnksKQ7+joyMGzs5/6TyArkcxZ4RBYzMPAdBmHG4/krUhgYxIs9XRxDKuLe3jbseuwg4hr4tr7Wb4qGEJM6mzqT+yzN5morjXdMx54f7KzLZBbfErO/bN7zre9/b829ffttGTPQ0AfcNVUXMpwXC/695+9g1Zf8yxAoyHA/fcui8/cYX36s8JFnAvI/7HUzrmJfcv21aS1ImmGxrO7j/dtuCoLYbtZR10rnyjECmQlbFqeWgcQa+Bk5QZSKAkh4AosKSHBSAwuQdBCaAOJ4MAmBKE8HkPEKnB4gjsqoplFNo5pGNY1qGtU0qmlU06imUU2jmkY1jWoa1TSqaVTTqKZRTaOaRjWNahrVhE/T6V3rLoMGtxl6yra8+W1nC9J8IMP9dOW8y8pQ4Zj6cpnjXxjBg93ZJos3ljtI7b7//nI7SKBm/sUuu9+cHsnnn3++tS33F3iY+//+i21uyr+2v/7FrKwkX/ZGq4kN7DJXP5d1TglNAFBLAwQUAAIACAB9dDNI2KHfu0oAAABrAAAAGwAAAHVuaXZlcnNhbC91bml2ZXJzYWwucG5nLnhtbLOxr8jNUShLLSrOzM+zVTLUM1Cyt+PlsikoSi3LTC1XqACKAQUhQEmhEsg1QnDLM1NKMkAqTEwQghmpmekZJbZKFqYWcEF9oJkAUEsBAgAAFAACAAgAfHQzSFp/uZk6BAAA4Q4AAB0AAAAAAAAAAQAAAAAAAAAAAHVuaXZlcnNhbC9jb21tb25fbWVzc2FnZXMubG5nUEsBAgAAFAACAAgAfHQzSMOqFYn+AgAAZQoAACcAAAAAAAAAAQAAAAAAdQQAAHVuaXZlcnNhbC9mbGFzaF9wdWJsaXNoaW5nX3NldHRpbmdzLnhtbFBLAQIAABQAAgAIAHx0M0hPQZXtqgIAAF4KAAAhAAAAAAAAAAEAAAAAALgHAAB1bml2ZXJzYWwvZmxhc2hfc2tpbl9zZXR0aW5ncy54bWxQSwECAAAUAAIACAB8dDNIKy/TkNMCAAB2CQAAJgAAAAAAAAABAAAAAAChCgAAdW5pdmVyc2FsL2h0bWxfcHVibGlzaGluZ19zZXR0aW5ncy54bWxQSwECAAAUAAIACAB8dDNIR+UbhYMBAAAJBgAAHwAAAAAAAAABAAAAAAC4DQAAdW5pdmVyc2FsL2h0bWxfc2tpbl9zZXR0aW5ncy5qc1BLAQIAABQAAgAIAHx0M0iWUXBaugAAAKMBAAAaAAAAAAAAAAEAAAAAAHgPAAB1bml2ZXJzYWwvaTE4bl9wcmVzZXRzLnhtbFBLAQIAABQAAgAIAHx0M0hgMDweawAAAHUAAAAcAAAAAAAAAAEAAAAAAGoQAAB1bml2ZXJzYWwvbG9jYWxfc2V0dGluZ3MueG1sUEsBAgAAFAACAAgA6AIhR4ok4qj6AgAAsAgAABQAAAAAAAAAAQAAAAAADxEAAHVuaXZlcnNhbC9wbGF5ZXIueG1sUEsBAgAAFAACAAgAfHQzSGi8niEhCQAA1DoAACkAAAAAAAAAAQAAAAAAOxQAAHVuaXZlcnNhbC9za2luX2N1c3RvbWl6YXRpb25fc2V0dGluZ3MueG1sUEsBAgAAFAACAAgAfXQzSGTa5wqgAQAA3hcAABcAAAAAAAAAAAAAAAAAox0AAHVuaXZlcnNhbC91bml2ZXJzYWwucG5nUEsBAgAAFAACAAgAfXQzSNih37tKAAAAawAAABsAAAAAAAAAAQAAAAAAeB8AAHVuaXZlcnNhbC91bml2ZXJzYWwucG5nLnhtbFBLBQYAAAAACwALAEkDAAD7HwAAAAA="/>
  <p:tag name="ISPRING_PRESENTATION_TITLE" val="PPT01_Nature_of_God"/>
  <p:tag name="ISPRING_RESOURCE_PATHS_HASH_PRESENTER" val="bcae6a3e3aecdee6b725ca2ddaf91781060489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6176</TotalTime>
  <Words>921</Words>
  <Application>Microsoft Office PowerPoint</Application>
  <PresentationFormat>On-screen Show (4:3)</PresentationFormat>
  <Paragraphs>127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Business location</vt:lpstr>
      <vt:lpstr>Key words</vt:lpstr>
      <vt:lpstr>Why is business location important?</vt:lpstr>
      <vt:lpstr>Factors influencing business location</vt:lpstr>
      <vt:lpstr>Factors influencing business location </vt:lpstr>
      <vt:lpstr>The nature of business activity</vt:lpstr>
      <vt:lpstr>The impact of the internet on location</vt:lpstr>
      <vt:lpstr>Making a location decision</vt:lpstr>
      <vt:lpstr>Summary 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PPT01_Nature_of_God</dc:title>
  <dc:creator>Liz Matthews</dc:creator>
  <cp:lastModifiedBy>user</cp:lastModifiedBy>
  <cp:revision>516</cp:revision>
  <dcterms:created xsi:type="dcterms:W3CDTF">2012-02-07T12:53:50Z</dcterms:created>
  <dcterms:modified xsi:type="dcterms:W3CDTF">2019-02-19T18:15:13Z</dcterms:modified>
</cp:coreProperties>
</file>