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49" r:id="rId2"/>
    <p:sldId id="376" r:id="rId3"/>
    <p:sldId id="357" r:id="rId4"/>
    <p:sldId id="378" r:id="rId5"/>
    <p:sldId id="329" r:id="rId6"/>
    <p:sldId id="363" r:id="rId7"/>
    <p:sldId id="365" r:id="rId8"/>
    <p:sldId id="367" r:id="rId9"/>
    <p:sldId id="369" r:id="rId10"/>
    <p:sldId id="379" r:id="rId11"/>
    <p:sldId id="377" r:id="rId12"/>
    <p:sldId id="371" r:id="rId13"/>
    <p:sldId id="373" r:id="rId14"/>
    <p:sldId id="375" r:id="rId15"/>
    <p:sldId id="327" r:id="rId16"/>
  </p:sldIdLst>
  <p:sldSz cx="9144000" cy="6858000" type="screen4x3"/>
  <p:notesSz cx="6797675" cy="9928225"/>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lark" initials="CSC" lastIdx="15" clrIdx="0"/>
  <p:cmAuthor id="1" name="Elina.Helenius" initials="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07" autoAdjust="0"/>
  </p:normalViewPr>
  <p:slideViewPr>
    <p:cSldViewPr snapToGrid="0" snapToObjects="1">
      <p:cViewPr varScale="1">
        <p:scale>
          <a:sx n="101" d="100"/>
          <a:sy n="101" d="100"/>
        </p:scale>
        <p:origin x="848" y="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01C9C46-485F-48D4-884A-6935935B50DF}" type="datetimeFigureOut">
              <a:rPr lang="en-GB" smtClean="0"/>
              <a:t>31/12/2019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051DB65-C790-47C5-A04B-8FE3FF093ACE}" type="slidenum">
              <a:rPr lang="en-GB" smtClean="0"/>
              <a:t>‹#›</a:t>
            </a:fld>
            <a:endParaRPr lang="en-GB"/>
          </a:p>
        </p:txBody>
      </p:sp>
    </p:spTree>
    <p:extLst>
      <p:ext uri="{BB962C8B-B14F-4D97-AF65-F5344CB8AC3E}">
        <p14:creationId xmlns:p14="http://schemas.microsoft.com/office/powerpoint/2010/main" val="41787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584BEF9-010B-4CF3-9EDE-DFD4CEB0BC04}" type="datetimeFigureOut">
              <a:rPr lang="en-GB" smtClean="0"/>
              <a:t>31/12/2019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5495942-4EED-43F3-BE5D-D2DBA6DECCC1}" type="slidenum">
              <a:rPr lang="en-GB" smtClean="0"/>
              <a:t>‹#›</a:t>
            </a:fld>
            <a:endParaRPr lang="en-GB"/>
          </a:p>
        </p:txBody>
      </p:sp>
    </p:spTree>
    <p:extLst>
      <p:ext uri="{BB962C8B-B14F-4D97-AF65-F5344CB8AC3E}">
        <p14:creationId xmlns:p14="http://schemas.microsoft.com/office/powerpoint/2010/main" val="25207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a:t>
            </a:fld>
            <a:endParaRPr lang="en-GB"/>
          </a:p>
        </p:txBody>
      </p:sp>
    </p:spTree>
    <p:extLst>
      <p:ext uri="{BB962C8B-B14F-4D97-AF65-F5344CB8AC3E}">
        <p14:creationId xmlns:p14="http://schemas.microsoft.com/office/powerpoint/2010/main" val="191560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11</a:t>
            </a:fld>
            <a:endParaRPr lang="en-GB"/>
          </a:p>
        </p:txBody>
      </p:sp>
    </p:spTree>
    <p:extLst>
      <p:ext uri="{BB962C8B-B14F-4D97-AF65-F5344CB8AC3E}">
        <p14:creationId xmlns:p14="http://schemas.microsoft.com/office/powerpoint/2010/main" val="385910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12</a:t>
            </a:fld>
            <a:endParaRPr lang="en-GB"/>
          </a:p>
        </p:txBody>
      </p:sp>
    </p:spTree>
    <p:extLst>
      <p:ext uri="{BB962C8B-B14F-4D97-AF65-F5344CB8AC3E}">
        <p14:creationId xmlns:p14="http://schemas.microsoft.com/office/powerpoint/2010/main" val="60033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13</a:t>
            </a:fld>
            <a:endParaRPr lang="en-GB"/>
          </a:p>
        </p:txBody>
      </p:sp>
    </p:spTree>
    <p:extLst>
      <p:ext uri="{BB962C8B-B14F-4D97-AF65-F5344CB8AC3E}">
        <p14:creationId xmlns:p14="http://schemas.microsoft.com/office/powerpoint/2010/main" val="264588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14</a:t>
            </a:fld>
            <a:endParaRPr lang="en-GB"/>
          </a:p>
        </p:txBody>
      </p:sp>
    </p:spTree>
    <p:extLst>
      <p:ext uri="{BB962C8B-B14F-4D97-AF65-F5344CB8AC3E}">
        <p14:creationId xmlns:p14="http://schemas.microsoft.com/office/powerpoint/2010/main" val="6003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15</a:t>
            </a:fld>
            <a:endParaRPr lang="en-GB"/>
          </a:p>
        </p:txBody>
      </p:sp>
    </p:spTree>
    <p:extLst>
      <p:ext uri="{BB962C8B-B14F-4D97-AF65-F5344CB8AC3E}">
        <p14:creationId xmlns:p14="http://schemas.microsoft.com/office/powerpoint/2010/main" val="413449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2</a:t>
            </a:fld>
            <a:endParaRPr lang="en-GB"/>
          </a:p>
        </p:txBody>
      </p:sp>
    </p:spTree>
    <p:extLst>
      <p:ext uri="{BB962C8B-B14F-4D97-AF65-F5344CB8AC3E}">
        <p14:creationId xmlns:p14="http://schemas.microsoft.com/office/powerpoint/2010/main" val="409733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3</a:t>
            </a:fld>
            <a:endParaRPr lang="en-GB"/>
          </a:p>
        </p:txBody>
      </p:sp>
    </p:spTree>
    <p:extLst>
      <p:ext uri="{BB962C8B-B14F-4D97-AF65-F5344CB8AC3E}">
        <p14:creationId xmlns:p14="http://schemas.microsoft.com/office/powerpoint/2010/main" val="60033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5</a:t>
            </a:fld>
            <a:endParaRPr lang="en-GB"/>
          </a:p>
        </p:txBody>
      </p:sp>
    </p:spTree>
    <p:extLst>
      <p:ext uri="{BB962C8B-B14F-4D97-AF65-F5344CB8AC3E}">
        <p14:creationId xmlns:p14="http://schemas.microsoft.com/office/powerpoint/2010/main" val="335044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6</a:t>
            </a:fld>
            <a:endParaRPr lang="en-GB"/>
          </a:p>
        </p:txBody>
      </p:sp>
    </p:spTree>
    <p:extLst>
      <p:ext uri="{BB962C8B-B14F-4D97-AF65-F5344CB8AC3E}">
        <p14:creationId xmlns:p14="http://schemas.microsoft.com/office/powerpoint/2010/main" val="264588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7</a:t>
            </a:fld>
            <a:endParaRPr lang="en-GB"/>
          </a:p>
        </p:txBody>
      </p:sp>
    </p:spTree>
    <p:extLst>
      <p:ext uri="{BB962C8B-B14F-4D97-AF65-F5344CB8AC3E}">
        <p14:creationId xmlns:p14="http://schemas.microsoft.com/office/powerpoint/2010/main" val="264588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8</a:t>
            </a:fld>
            <a:endParaRPr lang="en-GB"/>
          </a:p>
        </p:txBody>
      </p:sp>
    </p:spTree>
    <p:extLst>
      <p:ext uri="{BB962C8B-B14F-4D97-AF65-F5344CB8AC3E}">
        <p14:creationId xmlns:p14="http://schemas.microsoft.com/office/powerpoint/2010/main" val="60033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9</a:t>
            </a:fld>
            <a:endParaRPr lang="en-GB"/>
          </a:p>
        </p:txBody>
      </p:sp>
    </p:spTree>
    <p:extLst>
      <p:ext uri="{BB962C8B-B14F-4D97-AF65-F5344CB8AC3E}">
        <p14:creationId xmlns:p14="http://schemas.microsoft.com/office/powerpoint/2010/main" val="60033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495942-4EED-43F3-BE5D-D2DBA6DECCC1}" type="slidenum">
              <a:rPr lang="en-GB" smtClean="0"/>
              <a:t>10</a:t>
            </a:fld>
            <a:endParaRPr lang="en-GB"/>
          </a:p>
        </p:txBody>
      </p:sp>
    </p:spTree>
    <p:extLst>
      <p:ext uri="{BB962C8B-B14F-4D97-AF65-F5344CB8AC3E}">
        <p14:creationId xmlns:p14="http://schemas.microsoft.com/office/powerpoint/2010/main" val="277644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825" y="1043797"/>
            <a:ext cx="8195095" cy="2556654"/>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465825" y="3886200"/>
            <a:ext cx="8195095" cy="1752600"/>
          </a:xfrm>
        </p:spPr>
        <p:txBody>
          <a:bodyPr>
            <a:normAutofit/>
          </a:bodyPr>
          <a:lstStyle>
            <a:lvl1pPr marL="0" indent="0" algn="ctr">
              <a:buNone/>
              <a:defRPr sz="4000" b="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5275" y="1423359"/>
            <a:ext cx="4340525"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199" y="1423359"/>
            <a:ext cx="4272861" cy="4702804"/>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hasCustomPrompt="1"/>
          </p:nvPr>
        </p:nvSpPr>
        <p:spPr>
          <a:xfrm>
            <a:off x="155275" y="1442072"/>
            <a:ext cx="4342113"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55275" y="2028230"/>
            <a:ext cx="4342113"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4645025" y="1442072"/>
            <a:ext cx="4276036" cy="586158"/>
          </a:xfrm>
        </p:spPr>
        <p:txBody>
          <a:bodyPr anchor="t">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028230"/>
            <a:ext cx="4276036" cy="4097933"/>
          </a:xfrm>
        </p:spPr>
        <p:txBody>
          <a:bodyPr>
            <a:noAutofit/>
          </a:bodyPr>
          <a:lstStyle>
            <a:lvl1pPr marL="361950" indent="-361950" algn="l" defTabSz="457200" rtl="0" eaLnBrk="1" latinLnBrk="0" hangingPunct="1">
              <a:spcBef>
                <a:spcPct val="20000"/>
              </a:spcBef>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Char char="•"/>
              <a:defRPr lang="en-US" sz="2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6126163"/>
            <a:ext cx="8258141" cy="73183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Footer Placeholder 4"/>
          <p:cNvSpPr txBox="1">
            <a:spLocks/>
          </p:cNvSpPr>
          <p:nvPr userDrawn="1"/>
        </p:nvSpPr>
        <p:spPr>
          <a:xfrm>
            <a:off x="172167" y="6440068"/>
            <a:ext cx="3617502" cy="358950"/>
          </a:xfrm>
          <a:prstGeom prst="rect">
            <a:avLst/>
          </a:prstGeom>
        </p:spPr>
        <p:txBody>
          <a:bodyPr anchor="b"/>
          <a:lstStyle>
            <a:defPPr>
              <a:defRPr lang="en-US"/>
            </a:defPPr>
            <a:lvl1pPr marL="0" algn="l" defTabSz="457200" rtl="0" eaLnBrk="1" latinLnBrk="0" hangingPunct="1">
              <a:defRPr sz="900" kern="1200">
                <a:solidFill>
                  <a:schemeClr val="tx1"/>
                </a:solidFill>
                <a:latin typeface="+mj-lt"/>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00" kern="1200" dirty="0">
                <a:solidFill>
                  <a:schemeClr val="tx1"/>
                </a:solidFill>
                <a:effectLst/>
                <a:latin typeface="+mj-lt"/>
                <a:ea typeface="+mn-ea"/>
                <a:cs typeface="Arial"/>
              </a:rPr>
              <a:t>Edexcel GCSE (9-1) Business</a:t>
            </a:r>
            <a:br>
              <a:rPr lang="en-GB" sz="900" kern="1200" dirty="0">
                <a:solidFill>
                  <a:schemeClr val="tx1"/>
                </a:solidFill>
                <a:effectLst/>
                <a:latin typeface="+mj-lt"/>
                <a:ea typeface="+mn-ea"/>
                <a:cs typeface="Arial"/>
              </a:rPr>
            </a:br>
            <a:r>
              <a:rPr lang="en-US" dirty="0"/>
              <a:t>Dynamic Learning © Hodder &amp; Stoughton </a:t>
            </a:r>
          </a:p>
        </p:txBody>
      </p:sp>
      <p:sp>
        <p:nvSpPr>
          <p:cNvPr id="11" name="Rectangle 10"/>
          <p:cNvSpPr/>
          <p:nvPr userDrawn="1"/>
        </p:nvSpPr>
        <p:spPr>
          <a:xfrm>
            <a:off x="0" y="0"/>
            <a:ext cx="9144000" cy="731837"/>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275" y="738665"/>
            <a:ext cx="8765786" cy="684694"/>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55275" y="1430187"/>
            <a:ext cx="8765785" cy="46959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p:cNvSpPr txBox="1"/>
          <p:nvPr userDrawn="1"/>
        </p:nvSpPr>
        <p:spPr>
          <a:xfrm>
            <a:off x="155275" y="29393"/>
            <a:ext cx="7068981" cy="677108"/>
          </a:xfrm>
          <a:prstGeom prst="rect">
            <a:avLst/>
          </a:prstGeom>
          <a:noFill/>
        </p:spPr>
        <p:txBody>
          <a:bodyPr wrap="square" rtlCol="0">
            <a:spAutoFit/>
          </a:bodyPr>
          <a:lstStyle/>
          <a:p>
            <a:pPr marL="0" algn="l" defTabSz="457200" rtl="0" eaLnBrk="1" latinLnBrk="0" hangingPunct="1"/>
            <a:r>
              <a:rPr lang="en-GB" sz="2000" b="1" kern="1200" dirty="0">
                <a:solidFill>
                  <a:schemeClr val="bg1"/>
                </a:solidFill>
                <a:latin typeface="Calibri" panose="020F0502020204030204" pitchFamily="34" charset="0"/>
                <a:ea typeface="+mn-ea"/>
                <a:cs typeface="Arial"/>
              </a:rPr>
              <a:t>Topic 2.3 Making operational decisions</a:t>
            </a:r>
          </a:p>
          <a:p>
            <a:pPr marL="0" algn="l" defTabSz="457200" rtl="0" eaLnBrk="1" latinLnBrk="0" hangingPunct="1"/>
            <a:r>
              <a:rPr lang="en-GB" sz="1800" b="0" kern="1200" dirty="0">
                <a:solidFill>
                  <a:schemeClr val="bg1"/>
                </a:solidFill>
                <a:latin typeface="Calibri" panose="020F0502020204030204" pitchFamily="34" charset="0"/>
                <a:ea typeface="+mn-ea"/>
                <a:cs typeface="Arial"/>
              </a:rPr>
              <a:t>2.3.1 Business operations</a:t>
            </a:r>
          </a:p>
        </p:txBody>
      </p:sp>
      <p:pic>
        <p:nvPicPr>
          <p:cNvPr id="4" name="Picture 3" descr="EDU_RGB_Land.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79107" y="6267545"/>
            <a:ext cx="1041953" cy="449071"/>
          </a:xfrm>
          <a:prstGeom prst="rect">
            <a:avLst/>
          </a:prstGeom>
        </p:spPr>
      </p:pic>
      <p:pic>
        <p:nvPicPr>
          <p:cNvPr id="9" name="Picture 8" descr="Dynamic_Learning_v2.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15700" y="6481251"/>
            <a:ext cx="1000975" cy="244094"/>
          </a:xfrm>
          <a:prstGeom prst="rect">
            <a:avLst/>
          </a:prstGeom>
        </p:spPr>
      </p:pic>
      <p:sp>
        <p:nvSpPr>
          <p:cNvPr id="16" name="Rounded Rectangle 15"/>
          <p:cNvSpPr/>
          <p:nvPr userDrawn="1"/>
        </p:nvSpPr>
        <p:spPr>
          <a:xfrm>
            <a:off x="6966209" y="145510"/>
            <a:ext cx="1954851" cy="460500"/>
          </a:xfrm>
          <a:prstGeom prst="roundRect">
            <a:avLst>
              <a:gd name="adj" fmla="val 28648"/>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mj-lt"/>
                <a:cs typeface="Helvetica"/>
              </a:rPr>
              <a:t>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457200" rtl="0" eaLnBrk="1" latinLnBrk="0" hangingPunct="1">
        <a:spcBef>
          <a:spcPct val="0"/>
        </a:spcBef>
        <a:buNone/>
        <a:defRPr sz="4000" b="1" kern="1200">
          <a:solidFill>
            <a:schemeClr val="accent2"/>
          </a:solidFill>
          <a:latin typeface="+mj-lt"/>
          <a:ea typeface="+mj-ea"/>
          <a:cs typeface="+mj-cs"/>
        </a:defRPr>
      </a:lvl1pPr>
    </p:titleStyle>
    <p:bodyStyle>
      <a:lvl1pPr marL="361950" indent="-361950" algn="l" defTabSz="457200" rtl="0" eaLnBrk="1" latinLnBrk="0" hangingPunct="1">
        <a:spcBef>
          <a:spcPct val="20000"/>
        </a:spcBef>
        <a:buFont typeface="Arial"/>
        <a:buChar char="•"/>
        <a:defRPr lang="en-GB" sz="2800" kern="1200" dirty="0">
          <a:solidFill>
            <a:schemeClr val="tx1"/>
          </a:solidFill>
          <a:latin typeface="+mn-lt"/>
          <a:ea typeface="+mn-ea"/>
          <a:cs typeface="+mn-cs"/>
        </a:defRPr>
      </a:lvl1pPr>
      <a:lvl2pPr marL="715963"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2pPr>
      <a:lvl3pPr marL="1077913" indent="-361950"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3pPr>
      <a:lvl4pPr marL="1431925" indent="-354013" algn="l" defTabSz="457200" rtl="0" eaLnBrk="1" latinLnBrk="0" hangingPunct="1">
        <a:spcBef>
          <a:spcPct val="20000"/>
        </a:spcBef>
        <a:buFont typeface="Arial" panose="020B0604020202020204" pitchFamily="34" charset="0"/>
        <a:buChar char="•"/>
        <a:defRPr lang="en-GB" sz="2800" kern="1200" dirty="0">
          <a:solidFill>
            <a:schemeClr val="tx1"/>
          </a:solidFill>
          <a:latin typeface="+mn-lt"/>
          <a:ea typeface="+mn-ea"/>
          <a:cs typeface="+mn-cs"/>
        </a:defRPr>
      </a:lvl4pPr>
      <a:lvl5pPr marL="1793875" indent="-361950" algn="l" defTabSz="457200" rtl="0" eaLnBrk="1" latinLnBrk="0" hangingPunct="1">
        <a:spcBef>
          <a:spcPct val="20000"/>
        </a:spcBef>
        <a:buFont typeface="Arial" panose="020B0604020202020204" pitchFamily="34" charset="0"/>
        <a:buChar char="•"/>
        <a:tabLst/>
        <a:defRPr lang="en-US" sz="28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utoexpress.co.uk/car-news/94997/hyundais-factory-the-biggest-in-the-worl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US" dirty="0"/>
              <a:t>Business operations </a:t>
            </a:r>
            <a:endParaRPr lang="en-GB" dirty="0"/>
          </a:p>
        </p:txBody>
      </p:sp>
    </p:spTree>
    <p:extLst>
      <p:ext uri="{BB962C8B-B14F-4D97-AF65-F5344CB8AC3E}">
        <p14:creationId xmlns:p14="http://schemas.microsoft.com/office/powerpoint/2010/main" val="96404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Keeping costs down</a:t>
            </a:r>
          </a:p>
        </p:txBody>
      </p:sp>
      <p:sp>
        <p:nvSpPr>
          <p:cNvPr id="5" name="Content Placeholder 4"/>
          <p:cNvSpPr>
            <a:spLocks noGrp="1"/>
          </p:cNvSpPr>
          <p:nvPr>
            <p:ph sz="half" idx="1"/>
          </p:nvPr>
        </p:nvSpPr>
        <p:spPr>
          <a:xfrm>
            <a:off x="155277" y="1423359"/>
            <a:ext cx="8765784" cy="4702804"/>
          </a:xfrm>
        </p:spPr>
        <p:txBody>
          <a:bodyPr/>
          <a:lstStyle/>
          <a:p>
            <a:pPr lvl="0"/>
            <a:r>
              <a:rPr lang="en-GB" sz="2100" dirty="0"/>
              <a:t>To keep costs to a minimum ordering materials and other items such as machinery needs very careful research and planning.</a:t>
            </a:r>
          </a:p>
          <a:p>
            <a:pPr lvl="0"/>
            <a:r>
              <a:rPr lang="en-GB" sz="2100" dirty="0"/>
              <a:t>This can include buying raw materials in bulk, deciding whether it is cheaper to buy or hire a machine, fixed costs such as electricity and rent and labour costs.</a:t>
            </a:r>
          </a:p>
          <a:p>
            <a:pPr lvl="0"/>
            <a:r>
              <a:rPr lang="en-GB" sz="2100" dirty="0"/>
              <a:t>Labour costs are very important as they can make up a large proportion of businesses overall costs of production</a:t>
            </a:r>
          </a:p>
          <a:p>
            <a:pPr lvl="0"/>
            <a:r>
              <a:rPr lang="en-GB" sz="2100" dirty="0"/>
              <a:t>See the table – in 2015 which was the cheapest </a:t>
            </a:r>
            <a:br>
              <a:rPr lang="en-GB" sz="2100" dirty="0"/>
            </a:br>
            <a:r>
              <a:rPr lang="en-GB" sz="2100" dirty="0"/>
              <a:t>and most expensive country to employ staff?</a:t>
            </a:r>
          </a:p>
          <a:p>
            <a:r>
              <a:rPr lang="en-GB" sz="2100" dirty="0"/>
              <a:t>If staff in other countries have better skills for </a:t>
            </a:r>
            <a:br>
              <a:rPr lang="en-GB" sz="2100" dirty="0"/>
            </a:br>
            <a:r>
              <a:rPr lang="en-GB" sz="2100" dirty="0"/>
              <a:t>production this may be a reason why a business </a:t>
            </a:r>
            <a:br>
              <a:rPr lang="en-GB" sz="2100" dirty="0"/>
            </a:br>
            <a:r>
              <a:rPr lang="en-GB" sz="2100" dirty="0"/>
              <a:t>would want to set up a factory there.</a:t>
            </a:r>
          </a:p>
        </p:txBody>
      </p:sp>
      <p:graphicFrame>
        <p:nvGraphicFramePr>
          <p:cNvPr id="10" name="Content Placeholder 9"/>
          <p:cNvGraphicFramePr>
            <a:graphicFrameLocks noGrp="1"/>
          </p:cNvGraphicFramePr>
          <p:nvPr>
            <p:ph sz="half" idx="2"/>
            <p:extLst/>
          </p:nvPr>
        </p:nvGraphicFramePr>
        <p:xfrm>
          <a:off x="6154473" y="3694944"/>
          <a:ext cx="2766588" cy="2346071"/>
        </p:xfrm>
        <a:graphic>
          <a:graphicData uri="http://schemas.openxmlformats.org/drawingml/2006/table">
            <a:tbl>
              <a:tblPr firstRow="1" firstCol="1" bandRow="1">
                <a:tableStyleId>{21E4AEA4-8DFA-4A89-87EB-49C32662AFE0}</a:tableStyleId>
              </a:tblPr>
              <a:tblGrid>
                <a:gridCol w="1424517">
                  <a:extLst>
                    <a:ext uri="{9D8B030D-6E8A-4147-A177-3AD203B41FA5}">
                      <a16:colId xmlns:a16="http://schemas.microsoft.com/office/drawing/2014/main" val="1946164478"/>
                    </a:ext>
                  </a:extLst>
                </a:gridCol>
                <a:gridCol w="672115">
                  <a:extLst>
                    <a:ext uri="{9D8B030D-6E8A-4147-A177-3AD203B41FA5}">
                      <a16:colId xmlns:a16="http://schemas.microsoft.com/office/drawing/2014/main" val="1927675700"/>
                    </a:ext>
                  </a:extLst>
                </a:gridCol>
                <a:gridCol w="669956">
                  <a:extLst>
                    <a:ext uri="{9D8B030D-6E8A-4147-A177-3AD203B41FA5}">
                      <a16:colId xmlns:a16="http://schemas.microsoft.com/office/drawing/2014/main" val="381890317"/>
                    </a:ext>
                  </a:extLst>
                </a:gridCol>
              </a:tblGrid>
              <a:tr h="377675">
                <a:tc>
                  <a:txBody>
                    <a:bodyPr/>
                    <a:lstStyle/>
                    <a:p>
                      <a:pPr marL="68580" eaLnBrk="0" hangingPunct="0">
                        <a:lnSpc>
                          <a:spcPct val="93000"/>
                        </a:lnSpc>
                        <a:spcBef>
                          <a:spcPts val="405"/>
                        </a:spcBef>
                        <a:spcAft>
                          <a:spcPts val="0"/>
                        </a:spcAft>
                      </a:pPr>
                      <a:r>
                        <a:rPr lang="en-GB" sz="1400" b="1" i="0" dirty="0">
                          <a:solidFill>
                            <a:srgbClr val="FFFFFF"/>
                          </a:solidFill>
                          <a:effectLst/>
                          <a:latin typeface="+mj-lt"/>
                          <a:ea typeface="Calibri" panose="020F0502020204030204" pitchFamily="34" charset="0"/>
                          <a:cs typeface="DINOT-Bold" panose="02000503030000020004" pitchFamily="50" charset="0"/>
                        </a:rPr>
                        <a:t>Average annual income (US$)</a:t>
                      </a:r>
                      <a:endParaRPr lang="en-GB" sz="14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algn="l" defTabSz="457200" rtl="0" eaLnBrk="0" latinLnBrk="0" hangingPunct="0">
                        <a:lnSpc>
                          <a:spcPct val="107000"/>
                        </a:lnSpc>
                        <a:spcBef>
                          <a:spcPts val="305"/>
                        </a:spcBef>
                        <a:spcAft>
                          <a:spcPts val="0"/>
                        </a:spcAft>
                      </a:pPr>
                      <a:r>
                        <a:rPr lang="en-GB" sz="1400" b="1" i="0" kern="1200" dirty="0">
                          <a:solidFill>
                            <a:schemeClr val="bg1"/>
                          </a:solidFill>
                          <a:effectLst/>
                          <a:latin typeface="+mj-lt"/>
                          <a:ea typeface="Calibri" panose="020F0502020204030204" pitchFamily="34" charset="0"/>
                          <a:cs typeface="DINOT-Bold" panose="02000503030000020004" pitchFamily="50" charset="0"/>
                        </a:rPr>
                        <a:t>2008</a:t>
                      </a:r>
                      <a:endParaRPr lang="en-GB" sz="1400" b="1" i="0" kern="120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algn="l" defTabSz="457200" rtl="0" eaLnBrk="0" latinLnBrk="0" hangingPunct="0">
                        <a:lnSpc>
                          <a:spcPct val="107000"/>
                        </a:lnSpc>
                        <a:spcBef>
                          <a:spcPts val="305"/>
                        </a:spcBef>
                        <a:spcAft>
                          <a:spcPts val="0"/>
                        </a:spcAft>
                      </a:pPr>
                      <a:r>
                        <a:rPr lang="en-GB" sz="1400" b="1" i="0" kern="1200" dirty="0">
                          <a:solidFill>
                            <a:schemeClr val="bg1"/>
                          </a:solidFill>
                          <a:effectLst/>
                          <a:latin typeface="+mj-lt"/>
                          <a:ea typeface="Calibri" panose="020F0502020204030204" pitchFamily="34" charset="0"/>
                          <a:cs typeface="DINOT-Bold" panose="02000503030000020004" pitchFamily="50" charset="0"/>
                        </a:rPr>
                        <a:t>2015</a:t>
                      </a:r>
                      <a:endParaRPr lang="en-GB" sz="1400" b="1" i="0" kern="120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530785044"/>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UK</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dirty="0">
                          <a:solidFill>
                            <a:srgbClr val="231F20"/>
                          </a:solidFill>
                          <a:effectLst/>
                          <a:latin typeface="+mj-lt"/>
                          <a:ea typeface="Calibri" panose="020F0502020204030204" pitchFamily="34" charset="0"/>
                          <a:cs typeface="DINOT-Light" panose="02000504040000020003" pitchFamily="50" charset="0"/>
                        </a:rPr>
                        <a:t>43,552</a:t>
                      </a:r>
                      <a:endParaRPr lang="en-GB" sz="1400" b="0"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41,384</a:t>
                      </a:r>
                      <a:endParaRPr lang="en-GB" sz="14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519705713"/>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Germany</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41,367</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44,925</a:t>
                      </a:r>
                      <a:endParaRPr lang="en-GB" sz="14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524796385"/>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Japan</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35,352</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35,780</a:t>
                      </a:r>
                      <a:endParaRPr lang="en-GB" sz="14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653315248"/>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Hungary</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21,214</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19,999</a:t>
                      </a:r>
                      <a:endParaRPr lang="en-GB" sz="14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546215913"/>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Mexico</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16,005</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14,867</a:t>
                      </a:r>
                      <a:endParaRPr lang="en-GB" sz="14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355224473"/>
                  </a:ext>
                </a:extLst>
              </a:tr>
              <a:tr h="239472">
                <a:tc>
                  <a:txBody>
                    <a:bodyPr/>
                    <a:lstStyle/>
                    <a:p>
                      <a:pPr marL="68580" eaLnBrk="0" hangingPunct="0">
                        <a:lnSpc>
                          <a:spcPct val="107000"/>
                        </a:lnSpc>
                        <a:spcBef>
                          <a:spcPts val="305"/>
                        </a:spcBef>
                        <a:spcAft>
                          <a:spcPts val="0"/>
                        </a:spcAft>
                      </a:pPr>
                      <a:r>
                        <a:rPr lang="en-GB" sz="1400" b="1" i="0" dirty="0">
                          <a:solidFill>
                            <a:schemeClr val="bg1"/>
                          </a:solidFill>
                          <a:effectLst/>
                          <a:latin typeface="+mj-lt"/>
                          <a:ea typeface="Calibri" panose="020F0502020204030204" pitchFamily="34" charset="0"/>
                          <a:cs typeface="DINOT-Light" panose="02000504040000020003" pitchFamily="50" charset="0"/>
                        </a:rPr>
                        <a:t>China</a:t>
                      </a:r>
                      <a:endParaRPr lang="en-GB" sz="1400" b="1" i="0" dirty="0">
                        <a:solidFill>
                          <a:schemeClr val="bg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7,375</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algn="just" eaLnBrk="0" hangingPunct="0">
                        <a:lnSpc>
                          <a:spcPct val="107000"/>
                        </a:lnSpc>
                        <a:spcBef>
                          <a:spcPts val="305"/>
                        </a:spcBef>
                        <a:spcAft>
                          <a:spcPts val="0"/>
                        </a:spcAft>
                      </a:pPr>
                      <a:r>
                        <a:rPr lang="en-GB" sz="1400" b="0" i="0" dirty="0">
                          <a:solidFill>
                            <a:srgbClr val="231F20"/>
                          </a:solidFill>
                          <a:effectLst/>
                          <a:latin typeface="+mj-lt"/>
                          <a:ea typeface="Calibri" panose="020F0502020204030204" pitchFamily="34" charset="0"/>
                          <a:cs typeface="DINOT-Light" panose="02000504040000020003" pitchFamily="50" charset="0"/>
                        </a:rPr>
                        <a:t>17,400</a:t>
                      </a:r>
                      <a:endParaRPr lang="en-GB" sz="1400" b="0" i="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376732357"/>
                  </a:ext>
                </a:extLst>
              </a:tr>
            </a:tbl>
          </a:graphicData>
        </a:graphic>
      </p:graphicFrame>
    </p:spTree>
    <p:extLst>
      <p:ext uri="{BB962C8B-B14F-4D97-AF65-F5344CB8AC3E}">
        <p14:creationId xmlns:p14="http://schemas.microsoft.com/office/powerpoint/2010/main" val="256680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a:t>
            </a:r>
          </a:p>
        </p:txBody>
      </p:sp>
      <p:sp>
        <p:nvSpPr>
          <p:cNvPr id="5" name="Content Placeholder 4"/>
          <p:cNvSpPr>
            <a:spLocks noGrp="1"/>
          </p:cNvSpPr>
          <p:nvPr>
            <p:ph idx="1"/>
          </p:nvPr>
        </p:nvSpPr>
        <p:spPr>
          <a:xfrm>
            <a:off x="155275" y="1430187"/>
            <a:ext cx="8418357" cy="4839984"/>
          </a:xfrm>
        </p:spPr>
        <p:txBody>
          <a:bodyPr>
            <a:noAutofit/>
          </a:bodyPr>
          <a:lstStyle/>
          <a:p>
            <a:pPr marL="0" lvl="0" indent="0">
              <a:buNone/>
            </a:pPr>
            <a:r>
              <a:rPr lang="en-GB" sz="4400" b="1" dirty="0">
                <a:solidFill>
                  <a:srgbClr val="C0504D"/>
                </a:solidFill>
              </a:rPr>
              <a:t>Productivity </a:t>
            </a:r>
          </a:p>
          <a:p>
            <a:pPr lvl="0"/>
            <a:r>
              <a:rPr lang="en-GB" sz="4400" dirty="0"/>
              <a:t>A measure of efficiency, usually output per person per time period</a:t>
            </a:r>
          </a:p>
          <a:p>
            <a:pPr lvl="0"/>
            <a:endParaRPr lang="en-GB" sz="4400" dirty="0"/>
          </a:p>
          <a:p>
            <a:pPr lvl="0"/>
            <a:r>
              <a:rPr lang="en-GB" dirty="0"/>
              <a:t>You calculate it by dividing the number of goods produced in a time period by the number of staff</a:t>
            </a:r>
          </a:p>
        </p:txBody>
      </p:sp>
    </p:spTree>
    <p:extLst>
      <p:ext uri="{BB962C8B-B14F-4D97-AF65-F5344CB8AC3E}">
        <p14:creationId xmlns:p14="http://schemas.microsoft.com/office/powerpoint/2010/main" val="5057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How do you measure productivity?</a:t>
            </a:r>
          </a:p>
        </p:txBody>
      </p:sp>
      <p:sp>
        <p:nvSpPr>
          <p:cNvPr id="5" name="Content Placeholder 4"/>
          <p:cNvSpPr>
            <a:spLocks noGrp="1"/>
          </p:cNvSpPr>
          <p:nvPr>
            <p:ph sz="half" idx="1"/>
          </p:nvPr>
        </p:nvSpPr>
        <p:spPr>
          <a:xfrm>
            <a:off x="155277" y="1423359"/>
            <a:ext cx="8765784" cy="4702804"/>
          </a:xfrm>
        </p:spPr>
        <p:txBody>
          <a:bodyPr/>
          <a:lstStyle/>
          <a:p>
            <a:pPr lvl="0"/>
            <a:r>
              <a:rPr lang="en-GB" sz="2100" dirty="0"/>
              <a:t>Productivity is a measure of efficiency, usually output per person per time period. </a:t>
            </a:r>
          </a:p>
          <a:p>
            <a:pPr lvl="0"/>
            <a:r>
              <a:rPr lang="en-GB" sz="2100" dirty="0"/>
              <a:t>Low productivity means higher labour costs per unit.</a:t>
            </a:r>
          </a:p>
          <a:p>
            <a:pPr lvl="0"/>
            <a:r>
              <a:rPr lang="en-GB" sz="2100" dirty="0"/>
              <a:t>Higher productivity means lower labour costs per unit.</a:t>
            </a:r>
          </a:p>
          <a:p>
            <a:pPr lvl="0"/>
            <a:r>
              <a:rPr lang="en-GB" sz="2100" b="1" dirty="0">
                <a:solidFill>
                  <a:srgbClr val="C0504D"/>
                </a:solidFill>
              </a:rPr>
              <a:t>Example: </a:t>
            </a:r>
            <a:r>
              <a:rPr lang="en-GB" sz="2100" dirty="0"/>
              <a:t>Dacia and Nissan are car companies. Dacia has a factory in Romania, Nissan has a factory in the UK.</a:t>
            </a:r>
          </a:p>
          <a:p>
            <a:pPr lvl="0"/>
            <a:r>
              <a:rPr lang="en-GB" sz="2100" dirty="0"/>
              <a:t>In 1999 Dacia produced 110,000 cars with 27,000 workers and Nissan produced 270,000 cars with 2,750 workers.</a:t>
            </a:r>
          </a:p>
          <a:p>
            <a:pPr lvl="0"/>
            <a:r>
              <a:rPr lang="en-GB" sz="2100" dirty="0"/>
              <a:t>Which factory do you think was the </a:t>
            </a:r>
            <a:br>
              <a:rPr lang="en-GB" sz="2100" dirty="0"/>
            </a:br>
            <a:r>
              <a:rPr lang="en-GB" sz="2100" dirty="0"/>
              <a:t>most productive per worker per year? </a:t>
            </a:r>
            <a:br>
              <a:rPr lang="en-GB" sz="2100" dirty="0"/>
            </a:br>
            <a:r>
              <a:rPr lang="en-GB" sz="2100" dirty="0"/>
              <a:t>Explain why.</a:t>
            </a:r>
          </a:p>
          <a:p>
            <a:r>
              <a:rPr lang="en-GB" sz="2100" dirty="0"/>
              <a:t>The table shows the productivity of </a:t>
            </a:r>
            <a:br>
              <a:rPr lang="en-GB" sz="2100" dirty="0"/>
            </a:br>
            <a:r>
              <a:rPr lang="en-GB" sz="2100" dirty="0"/>
              <a:t>the two businesses.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571412470"/>
              </p:ext>
            </p:extLst>
          </p:nvPr>
        </p:nvGraphicFramePr>
        <p:xfrm>
          <a:off x="5140484" y="4674180"/>
          <a:ext cx="3780577" cy="1428433"/>
        </p:xfrm>
        <a:graphic>
          <a:graphicData uri="http://schemas.openxmlformats.org/drawingml/2006/table">
            <a:tbl>
              <a:tblPr firstRow="1" firstCol="1" bandRow="1">
                <a:tableStyleId>{21E4AEA4-8DFA-4A89-87EB-49C32662AFE0}</a:tableStyleId>
              </a:tblPr>
              <a:tblGrid>
                <a:gridCol w="681030">
                  <a:extLst>
                    <a:ext uri="{9D8B030D-6E8A-4147-A177-3AD203B41FA5}">
                      <a16:colId xmlns:a16="http://schemas.microsoft.com/office/drawing/2014/main" val="2521204574"/>
                    </a:ext>
                  </a:extLst>
                </a:gridCol>
                <a:gridCol w="767032">
                  <a:extLst>
                    <a:ext uri="{9D8B030D-6E8A-4147-A177-3AD203B41FA5}">
                      <a16:colId xmlns:a16="http://schemas.microsoft.com/office/drawing/2014/main" val="1753154391"/>
                    </a:ext>
                  </a:extLst>
                </a:gridCol>
                <a:gridCol w="883961">
                  <a:extLst>
                    <a:ext uri="{9D8B030D-6E8A-4147-A177-3AD203B41FA5}">
                      <a16:colId xmlns:a16="http://schemas.microsoft.com/office/drawing/2014/main" val="2734771618"/>
                    </a:ext>
                  </a:extLst>
                </a:gridCol>
                <a:gridCol w="1448554">
                  <a:extLst>
                    <a:ext uri="{9D8B030D-6E8A-4147-A177-3AD203B41FA5}">
                      <a16:colId xmlns:a16="http://schemas.microsoft.com/office/drawing/2014/main" val="4044506219"/>
                    </a:ext>
                  </a:extLst>
                </a:gridCol>
              </a:tblGrid>
              <a:tr h="370840">
                <a:tc>
                  <a:txBody>
                    <a:bodyPr/>
                    <a:lstStyle/>
                    <a:p>
                      <a:pPr eaLnBrk="0" hangingPunct="0">
                        <a:lnSpc>
                          <a:spcPct val="107000"/>
                        </a:lnSpc>
                        <a:spcAft>
                          <a:spcPts val="0"/>
                        </a:spcAft>
                      </a:pPr>
                      <a:r>
                        <a:rPr lang="en-GB" sz="1400" b="1" i="0" dirty="0">
                          <a:effectLst/>
                          <a:latin typeface="+mj-lt"/>
                          <a:ea typeface="Calibri" panose="020F0502020204030204" pitchFamily="34" charset="0"/>
                          <a:cs typeface="Times New Roman" panose="02020603050405020304" pitchFamily="18" charset="0"/>
                        </a:rPr>
                        <a:t> </a:t>
                      </a:r>
                    </a:p>
                  </a:txBody>
                  <a:tcPr marL="45720" marR="45720"/>
                </a:tc>
                <a:tc>
                  <a:txBody>
                    <a:bodyPr/>
                    <a:lstStyle/>
                    <a:p>
                      <a:pPr marL="68580" eaLnBrk="0" hangingPunct="0">
                        <a:lnSpc>
                          <a:spcPct val="107000"/>
                        </a:lnSpc>
                        <a:spcBef>
                          <a:spcPts val="330"/>
                        </a:spcBef>
                        <a:spcAft>
                          <a:spcPts val="0"/>
                        </a:spcAft>
                      </a:pPr>
                      <a:r>
                        <a:rPr lang="en-GB" sz="1400" b="1" i="0" dirty="0">
                          <a:solidFill>
                            <a:srgbClr val="FFFFFF"/>
                          </a:solidFill>
                          <a:effectLst/>
                          <a:latin typeface="+mj-lt"/>
                          <a:ea typeface="Calibri" panose="020F0502020204030204" pitchFamily="34" charset="0"/>
                          <a:cs typeface="DINOT-Bold" panose="02000503030000020004" pitchFamily="50" charset="0"/>
                        </a:rPr>
                        <a:t>Staff</a:t>
                      </a:r>
                      <a:endParaRPr lang="en-GB" sz="14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marR="172085" eaLnBrk="0" hangingPunct="0">
                        <a:lnSpc>
                          <a:spcPct val="93000"/>
                        </a:lnSpc>
                        <a:spcBef>
                          <a:spcPts val="405"/>
                        </a:spcBef>
                        <a:spcAft>
                          <a:spcPts val="0"/>
                        </a:spcAft>
                      </a:pPr>
                      <a:r>
                        <a:rPr lang="en-GB" sz="1400" b="1" i="0" dirty="0">
                          <a:solidFill>
                            <a:srgbClr val="FFFFFF"/>
                          </a:solidFill>
                          <a:effectLst/>
                          <a:latin typeface="+mj-lt"/>
                          <a:ea typeface="Calibri" panose="020F0502020204030204" pitchFamily="34" charset="0"/>
                          <a:cs typeface="DINOT-Bold" panose="02000503030000020004" pitchFamily="50" charset="0"/>
                        </a:rPr>
                        <a:t>Output (cars)</a:t>
                      </a:r>
                      <a:endParaRPr lang="en-GB" sz="14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marR="71120" eaLnBrk="0" hangingPunct="0">
                        <a:lnSpc>
                          <a:spcPct val="93000"/>
                        </a:lnSpc>
                        <a:spcBef>
                          <a:spcPts val="405"/>
                        </a:spcBef>
                        <a:spcAft>
                          <a:spcPts val="0"/>
                        </a:spcAft>
                      </a:pPr>
                      <a:r>
                        <a:rPr lang="en-GB" sz="1400" b="1" i="0" dirty="0">
                          <a:solidFill>
                            <a:srgbClr val="FFFFFF"/>
                          </a:solidFill>
                          <a:effectLst/>
                          <a:latin typeface="+mj-lt"/>
                          <a:ea typeface="Calibri" panose="020F0502020204030204" pitchFamily="34" charset="0"/>
                          <a:cs typeface="DINOT-Bold" panose="02000503030000020004" pitchFamily="50" charset="0"/>
                        </a:rPr>
                        <a:t>Productivity (cars per worker per</a:t>
                      </a:r>
                      <a:r>
                        <a:rPr lang="en-GB" sz="1400" b="1" i="0" spc="55" dirty="0">
                          <a:solidFill>
                            <a:srgbClr val="FFFFFF"/>
                          </a:solidFill>
                          <a:effectLst/>
                          <a:latin typeface="+mj-lt"/>
                          <a:ea typeface="Calibri" panose="020F0502020204030204" pitchFamily="34" charset="0"/>
                          <a:cs typeface="DINOT-Bold" panose="02000503030000020004" pitchFamily="50" charset="0"/>
                        </a:rPr>
                        <a:t> </a:t>
                      </a:r>
                      <a:r>
                        <a:rPr lang="en-GB" sz="1400" b="1" i="0" dirty="0">
                          <a:solidFill>
                            <a:srgbClr val="FFFFFF"/>
                          </a:solidFill>
                          <a:effectLst/>
                          <a:latin typeface="+mj-lt"/>
                          <a:ea typeface="Calibri" panose="020F0502020204030204" pitchFamily="34" charset="0"/>
                          <a:cs typeface="DINOT-Bold" panose="02000503030000020004" pitchFamily="50" charset="0"/>
                        </a:rPr>
                        <a:t>year)</a:t>
                      </a:r>
                      <a:endParaRPr lang="en-GB" sz="1400" b="1" i="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241934742"/>
                  </a:ext>
                </a:extLst>
              </a:tr>
              <a:tr h="370840">
                <a:tc>
                  <a:txBody>
                    <a:bodyPr/>
                    <a:lstStyle/>
                    <a:p>
                      <a:pPr marL="0" algn="l" defTabSz="457200" rtl="0" eaLnBrk="0" latinLnBrk="0" hangingPunct="0">
                        <a:lnSpc>
                          <a:spcPct val="107000"/>
                        </a:lnSpc>
                        <a:spcBef>
                          <a:spcPts val="305"/>
                        </a:spcBef>
                        <a:spcAft>
                          <a:spcPts val="0"/>
                        </a:spcAft>
                      </a:pPr>
                      <a:r>
                        <a:rPr lang="en-GB" sz="1400" b="1" i="0" kern="1200" dirty="0">
                          <a:solidFill>
                            <a:schemeClr val="lt1"/>
                          </a:solidFill>
                          <a:effectLst/>
                          <a:latin typeface="+mj-lt"/>
                          <a:ea typeface="Calibri" panose="020F0502020204030204" pitchFamily="34" charset="0"/>
                          <a:cs typeface="Times New Roman" panose="02020603050405020304" pitchFamily="18" charset="0"/>
                        </a:rPr>
                        <a:t>Dacia</a:t>
                      </a:r>
                    </a:p>
                  </a:txBody>
                  <a:tcPr marL="45720" marR="45720"/>
                </a:tc>
                <a:tc>
                  <a:txBody>
                    <a:bodyPr/>
                    <a:lstStyle/>
                    <a:p>
                      <a:pPr marL="68580"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27,000</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110,000</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400" b="0" i="0" dirty="0">
                          <a:solidFill>
                            <a:srgbClr val="231F20"/>
                          </a:solidFill>
                          <a:effectLst/>
                          <a:latin typeface="+mj-lt"/>
                          <a:ea typeface="Calibri" panose="020F0502020204030204" pitchFamily="34" charset="0"/>
                          <a:cs typeface="DINOT-Light" panose="02000504040000020003" pitchFamily="50" charset="0"/>
                        </a:rPr>
                        <a:t>4 cars per year</a:t>
                      </a:r>
                      <a:endParaRPr lang="en-GB" sz="1400" b="0" i="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995249419"/>
                  </a:ext>
                </a:extLst>
              </a:tr>
              <a:tr h="370840">
                <a:tc>
                  <a:txBody>
                    <a:bodyPr/>
                    <a:lstStyle/>
                    <a:p>
                      <a:pPr marL="0" algn="l" defTabSz="457200" rtl="0" eaLnBrk="0" latinLnBrk="0" hangingPunct="0">
                        <a:lnSpc>
                          <a:spcPct val="107000"/>
                        </a:lnSpc>
                        <a:spcBef>
                          <a:spcPts val="305"/>
                        </a:spcBef>
                        <a:spcAft>
                          <a:spcPts val="0"/>
                        </a:spcAft>
                      </a:pPr>
                      <a:r>
                        <a:rPr lang="en-GB" sz="1400" b="1" i="0" kern="1200" dirty="0">
                          <a:solidFill>
                            <a:schemeClr val="lt1"/>
                          </a:solidFill>
                          <a:effectLst/>
                          <a:latin typeface="+mj-lt"/>
                          <a:ea typeface="Calibri" panose="020F0502020204030204" pitchFamily="34" charset="0"/>
                          <a:cs typeface="Times New Roman" panose="02020603050405020304" pitchFamily="18" charset="0"/>
                        </a:rPr>
                        <a:t>Nissan</a:t>
                      </a:r>
                    </a:p>
                  </a:txBody>
                  <a:tcPr marL="45720" marR="45720"/>
                </a:tc>
                <a:tc>
                  <a:txBody>
                    <a:bodyPr/>
                    <a:lstStyle/>
                    <a:p>
                      <a:pPr marL="68580"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2,750</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400" b="0" i="0">
                          <a:solidFill>
                            <a:srgbClr val="231F20"/>
                          </a:solidFill>
                          <a:effectLst/>
                          <a:latin typeface="+mj-lt"/>
                          <a:ea typeface="Calibri" panose="020F0502020204030204" pitchFamily="34" charset="0"/>
                          <a:cs typeface="DINOT-Light" panose="02000504040000020003" pitchFamily="50" charset="0"/>
                        </a:rPr>
                        <a:t>270,000</a:t>
                      </a:r>
                      <a:endParaRPr lang="en-GB" sz="14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400" b="0" i="0" dirty="0">
                          <a:solidFill>
                            <a:srgbClr val="231F20"/>
                          </a:solidFill>
                          <a:effectLst/>
                          <a:latin typeface="+mj-lt"/>
                          <a:ea typeface="Calibri" panose="020F0502020204030204" pitchFamily="34" charset="0"/>
                          <a:cs typeface="DINOT-Light" panose="02000504040000020003" pitchFamily="50" charset="0"/>
                        </a:rPr>
                        <a:t>98 cars per year</a:t>
                      </a:r>
                      <a:endParaRPr lang="en-GB" sz="1400" b="0" i="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620439337"/>
                  </a:ext>
                </a:extLst>
              </a:tr>
            </a:tbl>
          </a:graphicData>
        </a:graphic>
      </p:graphicFrame>
    </p:spTree>
    <p:extLst>
      <p:ext uri="{BB962C8B-B14F-4D97-AF65-F5344CB8AC3E}">
        <p14:creationId xmlns:p14="http://schemas.microsoft.com/office/powerpoint/2010/main" val="244646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Measuring productivity continued</a:t>
            </a:r>
          </a:p>
        </p:txBody>
      </p:sp>
      <p:sp>
        <p:nvSpPr>
          <p:cNvPr id="5" name="Content Placeholder 4"/>
          <p:cNvSpPr>
            <a:spLocks noGrp="1"/>
          </p:cNvSpPr>
          <p:nvPr>
            <p:ph idx="1"/>
          </p:nvPr>
        </p:nvSpPr>
        <p:spPr>
          <a:xfrm>
            <a:off x="155274" y="1430187"/>
            <a:ext cx="8765787" cy="4695976"/>
          </a:xfrm>
        </p:spPr>
        <p:txBody>
          <a:bodyPr>
            <a:noAutofit/>
          </a:bodyPr>
          <a:lstStyle/>
          <a:p>
            <a:pPr lvl="0"/>
            <a:r>
              <a:rPr lang="en-GB" dirty="0"/>
              <a:t>Higher productivity is an important success factor for a business. It can be improved by: </a:t>
            </a:r>
          </a:p>
          <a:p>
            <a:pPr lvl="1"/>
            <a:r>
              <a:rPr lang="en-GB" dirty="0"/>
              <a:t>investment in automation, such as robots to replace workers</a:t>
            </a:r>
          </a:p>
          <a:p>
            <a:pPr lvl="1"/>
            <a:r>
              <a:rPr lang="en-GB" dirty="0"/>
              <a:t>improving the motivation of workers so they work faster, e.g. bonuses for hitting targets</a:t>
            </a:r>
          </a:p>
          <a:p>
            <a:pPr lvl="1"/>
            <a:r>
              <a:rPr lang="en-GB" dirty="0"/>
              <a:t>asking staff to come up with improvements to doing their jobs.</a:t>
            </a:r>
          </a:p>
        </p:txBody>
      </p:sp>
    </p:spTree>
    <p:extLst>
      <p:ext uri="{BB962C8B-B14F-4D97-AF65-F5344CB8AC3E}">
        <p14:creationId xmlns:p14="http://schemas.microsoft.com/office/powerpoint/2010/main" val="24779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Competitive prices and costs</a:t>
            </a:r>
          </a:p>
        </p:txBody>
      </p:sp>
      <p:sp>
        <p:nvSpPr>
          <p:cNvPr id="5" name="Content Placeholder 4"/>
          <p:cNvSpPr>
            <a:spLocks noGrp="1"/>
          </p:cNvSpPr>
          <p:nvPr>
            <p:ph sz="half" idx="1"/>
          </p:nvPr>
        </p:nvSpPr>
        <p:spPr>
          <a:xfrm>
            <a:off x="155277" y="1423359"/>
            <a:ext cx="8833448" cy="4702804"/>
          </a:xfrm>
        </p:spPr>
        <p:txBody>
          <a:bodyPr/>
          <a:lstStyle/>
          <a:p>
            <a:pPr lvl="0"/>
            <a:r>
              <a:rPr lang="en-GB" sz="2400" dirty="0"/>
              <a:t>If high productivity keeps costs per unit down, a business can have a competitive advantage in the market it operates in.</a:t>
            </a:r>
          </a:p>
          <a:p>
            <a:pPr lvl="0"/>
            <a:r>
              <a:rPr lang="en-GB" sz="2400" dirty="0"/>
              <a:t>Look at the table for two airlines.</a:t>
            </a:r>
          </a:p>
          <a:p>
            <a:pPr lvl="0"/>
            <a:r>
              <a:rPr lang="en-GB" sz="2400" dirty="0"/>
              <a:t>Which airline has the lowest cost per passenger?</a:t>
            </a:r>
          </a:p>
          <a:p>
            <a:r>
              <a:rPr lang="en-GB" sz="2400" dirty="0"/>
              <a:t>Can you think of a reason why?</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98798085"/>
              </p:ext>
            </p:extLst>
          </p:nvPr>
        </p:nvGraphicFramePr>
        <p:xfrm>
          <a:off x="251817" y="3680657"/>
          <a:ext cx="8595792" cy="2253484"/>
        </p:xfrm>
        <a:graphic>
          <a:graphicData uri="http://schemas.openxmlformats.org/drawingml/2006/table">
            <a:tbl>
              <a:tblPr firstRow="1" firstCol="1" bandRow="1">
                <a:tableStyleId>{21E4AEA4-8DFA-4A89-87EB-49C32662AFE0}</a:tableStyleId>
              </a:tblPr>
              <a:tblGrid>
                <a:gridCol w="3828631">
                  <a:extLst>
                    <a:ext uri="{9D8B030D-6E8A-4147-A177-3AD203B41FA5}">
                      <a16:colId xmlns:a16="http://schemas.microsoft.com/office/drawing/2014/main" val="3014233824"/>
                    </a:ext>
                  </a:extLst>
                </a:gridCol>
                <a:gridCol w="2919496">
                  <a:extLst>
                    <a:ext uri="{9D8B030D-6E8A-4147-A177-3AD203B41FA5}">
                      <a16:colId xmlns:a16="http://schemas.microsoft.com/office/drawing/2014/main" val="622161178"/>
                    </a:ext>
                  </a:extLst>
                </a:gridCol>
                <a:gridCol w="1847665">
                  <a:extLst>
                    <a:ext uri="{9D8B030D-6E8A-4147-A177-3AD203B41FA5}">
                      <a16:colId xmlns:a16="http://schemas.microsoft.com/office/drawing/2014/main" val="2420599289"/>
                    </a:ext>
                  </a:extLst>
                </a:gridCol>
              </a:tblGrid>
              <a:tr h="552382">
                <a:tc>
                  <a:txBody>
                    <a:bodyPr/>
                    <a:lstStyle/>
                    <a:p>
                      <a:pPr marL="68580" marR="163195" algn="l" defTabSz="457200" rtl="0" eaLnBrk="0" latinLnBrk="0" hangingPunct="0">
                        <a:lnSpc>
                          <a:spcPct val="102000"/>
                        </a:lnSpc>
                        <a:spcBef>
                          <a:spcPts val="435"/>
                        </a:spcBef>
                        <a:spcAft>
                          <a:spcPts val="0"/>
                        </a:spcAft>
                      </a:pPr>
                      <a:r>
                        <a:rPr lang="en-GB" sz="1800" b="1" i="0" kern="1200">
                          <a:solidFill>
                            <a:srgbClr val="FFFFFF"/>
                          </a:solidFill>
                          <a:effectLst/>
                          <a:latin typeface="+mj-lt"/>
                          <a:ea typeface="Calibri" panose="020F0502020204030204" pitchFamily="34" charset="0"/>
                          <a:cs typeface="Trebuchet MS" panose="020B0603020202020204" pitchFamily="34" charset="0"/>
                        </a:rPr>
                        <a:t>January to June 2016</a:t>
                      </a:r>
                      <a:endParaRPr lang="en-GB" sz="1800" b="1" i="0" kern="1200">
                        <a:solidFill>
                          <a:srgbClr val="FFFFFF"/>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marR="163195" algn="l" defTabSz="457200" rtl="0" eaLnBrk="0" latinLnBrk="0" hangingPunct="0">
                        <a:lnSpc>
                          <a:spcPct val="102000"/>
                        </a:lnSpc>
                        <a:spcBef>
                          <a:spcPts val="435"/>
                        </a:spcBef>
                        <a:spcAft>
                          <a:spcPts val="0"/>
                        </a:spcAft>
                      </a:pPr>
                      <a:r>
                        <a:rPr lang="en-GB" sz="1800" b="1" i="0" kern="1200">
                          <a:solidFill>
                            <a:srgbClr val="FFFFFF"/>
                          </a:solidFill>
                          <a:effectLst/>
                          <a:latin typeface="+mj-lt"/>
                          <a:ea typeface="Calibri" panose="020F0502020204030204" pitchFamily="34" charset="0"/>
                          <a:cs typeface="Trebuchet MS" panose="020B0603020202020204" pitchFamily="34" charset="0"/>
                        </a:rPr>
                        <a:t>IAG (British Airways)</a:t>
                      </a:r>
                      <a:endParaRPr lang="en-GB" sz="1800" b="1" i="0" kern="1200">
                        <a:solidFill>
                          <a:srgbClr val="FFFFFF"/>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marR="163195" algn="l" defTabSz="457200" rtl="0" eaLnBrk="0" latinLnBrk="0" hangingPunct="0">
                        <a:lnSpc>
                          <a:spcPct val="102000"/>
                        </a:lnSpc>
                        <a:spcBef>
                          <a:spcPts val="435"/>
                        </a:spcBef>
                        <a:spcAft>
                          <a:spcPts val="0"/>
                        </a:spcAft>
                      </a:pPr>
                      <a:r>
                        <a:rPr lang="en-GB" sz="1800" b="1" i="0" kern="1200" dirty="0">
                          <a:solidFill>
                            <a:srgbClr val="FFFFFF"/>
                          </a:solidFill>
                          <a:effectLst/>
                          <a:latin typeface="+mj-lt"/>
                          <a:ea typeface="Calibri" panose="020F0502020204030204" pitchFamily="34" charset="0"/>
                          <a:cs typeface="Trebuchet MS" panose="020B0603020202020204" pitchFamily="34" charset="0"/>
                        </a:rPr>
                        <a:t>Ryanair</a:t>
                      </a:r>
                      <a:endParaRPr lang="en-GB" sz="1800" b="1" i="0" kern="1200" dirty="0">
                        <a:solidFill>
                          <a:srgbClr val="FFFFFF"/>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062683567"/>
                  </a:ext>
                </a:extLst>
              </a:tr>
              <a:tr h="567034">
                <a:tc>
                  <a:txBody>
                    <a:bodyPr/>
                    <a:lstStyle/>
                    <a:p>
                      <a:pPr marL="68580" marR="163195" algn="l" defTabSz="457200" rtl="0" eaLnBrk="0" latinLnBrk="0" hangingPunct="0">
                        <a:lnSpc>
                          <a:spcPct val="102000"/>
                        </a:lnSpc>
                        <a:spcBef>
                          <a:spcPts val="435"/>
                        </a:spcBef>
                        <a:spcAft>
                          <a:spcPts val="0"/>
                        </a:spcAft>
                      </a:pPr>
                      <a:r>
                        <a:rPr lang="en-GB" sz="1800" b="1" i="0" kern="1200" dirty="0">
                          <a:solidFill>
                            <a:srgbClr val="FFFFFF"/>
                          </a:solidFill>
                          <a:effectLst/>
                          <a:latin typeface="+mj-lt"/>
                          <a:ea typeface="Calibri" panose="020F0502020204030204" pitchFamily="34" charset="0"/>
                          <a:cs typeface="DINOT-Light" panose="02000504040000020003" pitchFamily="50" charset="0"/>
                        </a:rPr>
                        <a:t>Number of passengers flown</a:t>
                      </a:r>
                      <a:endParaRPr lang="en-GB" sz="1800" b="1" i="0" kern="1200" dirty="0">
                        <a:solidFill>
                          <a:srgbClr val="FFFFFF"/>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800" b="0" i="0">
                          <a:solidFill>
                            <a:srgbClr val="231F20"/>
                          </a:solidFill>
                          <a:effectLst/>
                          <a:latin typeface="+mj-lt"/>
                          <a:ea typeface="Calibri" panose="020F0502020204030204" pitchFamily="34" charset="0"/>
                          <a:cs typeface="DINOT-Light" panose="02000504040000020003" pitchFamily="50" charset="0"/>
                        </a:rPr>
                        <a:t>46,676,000</a:t>
                      </a:r>
                      <a:endParaRPr lang="en-GB" sz="18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800" b="0" i="0">
                          <a:solidFill>
                            <a:srgbClr val="231F20"/>
                          </a:solidFill>
                          <a:effectLst/>
                          <a:latin typeface="+mj-lt"/>
                          <a:ea typeface="Calibri" panose="020F0502020204030204" pitchFamily="34" charset="0"/>
                          <a:cs typeface="DINOT-Light" panose="02000504040000020003" pitchFamily="50" charset="0"/>
                        </a:rPr>
                        <a:t>62,400,000</a:t>
                      </a:r>
                      <a:endParaRPr lang="en-GB" sz="18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170204221"/>
                  </a:ext>
                </a:extLst>
              </a:tr>
              <a:tr h="567034">
                <a:tc>
                  <a:txBody>
                    <a:bodyPr/>
                    <a:lstStyle/>
                    <a:p>
                      <a:pPr marL="68580" marR="163195" algn="l" defTabSz="457200" rtl="0" eaLnBrk="0" latinLnBrk="0" hangingPunct="0">
                        <a:lnSpc>
                          <a:spcPct val="102000"/>
                        </a:lnSpc>
                        <a:spcBef>
                          <a:spcPts val="435"/>
                        </a:spcBef>
                        <a:spcAft>
                          <a:spcPts val="0"/>
                        </a:spcAft>
                      </a:pPr>
                      <a:r>
                        <a:rPr lang="en-GB" sz="1800" b="1" i="0" kern="1200" dirty="0">
                          <a:solidFill>
                            <a:srgbClr val="FFFFFF"/>
                          </a:solidFill>
                          <a:effectLst/>
                          <a:latin typeface="+mj-lt"/>
                          <a:ea typeface="Calibri" panose="020F0502020204030204" pitchFamily="34" charset="0"/>
                          <a:cs typeface="DINOT-Light" panose="02000504040000020003" pitchFamily="50" charset="0"/>
                        </a:rPr>
                        <a:t>Staff costs</a:t>
                      </a:r>
                      <a:endParaRPr lang="en-GB" sz="1800" b="1" i="0" kern="1200" dirty="0">
                        <a:solidFill>
                          <a:srgbClr val="FFFFFF"/>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82550" eaLnBrk="0" hangingPunct="0">
                        <a:lnSpc>
                          <a:spcPct val="107000"/>
                        </a:lnSpc>
                        <a:spcBef>
                          <a:spcPts val="305"/>
                        </a:spcBef>
                        <a:spcAft>
                          <a:spcPts val="0"/>
                        </a:spcAft>
                      </a:pPr>
                      <a:r>
                        <a:rPr lang="en-GB" sz="1800" b="0" i="0">
                          <a:solidFill>
                            <a:srgbClr val="231F20"/>
                          </a:solidFill>
                          <a:effectLst/>
                          <a:latin typeface="+mj-lt"/>
                          <a:ea typeface="Calibri" panose="020F0502020204030204" pitchFamily="34" charset="0"/>
                          <a:cs typeface="DINOT-Light" panose="02000504040000020003" pitchFamily="50" charset="0"/>
                        </a:rPr>
                        <a:t>£2,467,000,000</a:t>
                      </a:r>
                      <a:endParaRPr lang="en-GB" sz="18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800" b="0" i="0">
                          <a:solidFill>
                            <a:srgbClr val="231F20"/>
                          </a:solidFill>
                          <a:effectLst/>
                          <a:latin typeface="+mj-lt"/>
                          <a:ea typeface="Calibri" panose="020F0502020204030204" pitchFamily="34" charset="0"/>
                          <a:cs typeface="DINOT-Light" panose="02000504040000020003" pitchFamily="50" charset="0"/>
                        </a:rPr>
                        <a:t>£331,600,000</a:t>
                      </a:r>
                      <a:endParaRPr lang="en-GB" sz="1800" b="0" i="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917034034"/>
                  </a:ext>
                </a:extLst>
              </a:tr>
              <a:tr h="567034">
                <a:tc>
                  <a:txBody>
                    <a:bodyPr/>
                    <a:lstStyle/>
                    <a:p>
                      <a:pPr marL="68580" marR="163195" algn="l" defTabSz="457200" rtl="0" eaLnBrk="0" latinLnBrk="0" hangingPunct="0">
                        <a:lnSpc>
                          <a:spcPct val="102000"/>
                        </a:lnSpc>
                        <a:spcBef>
                          <a:spcPts val="435"/>
                        </a:spcBef>
                        <a:spcAft>
                          <a:spcPts val="0"/>
                        </a:spcAft>
                      </a:pPr>
                      <a:r>
                        <a:rPr lang="en-GB" sz="1800" b="1" i="0" kern="1200" dirty="0">
                          <a:solidFill>
                            <a:srgbClr val="FFFFFF"/>
                          </a:solidFill>
                          <a:effectLst/>
                          <a:latin typeface="+mj-lt"/>
                          <a:ea typeface="Calibri" panose="020F0502020204030204" pitchFamily="34" charset="0"/>
                          <a:cs typeface="DINOT-Light" panose="02000504040000020003" pitchFamily="50" charset="0"/>
                        </a:rPr>
                        <a:t>Staff cost per passenger</a:t>
                      </a:r>
                      <a:endParaRPr lang="en-GB" sz="1800" b="1" i="0" kern="1200" dirty="0">
                        <a:solidFill>
                          <a:srgbClr val="FFFFFF"/>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800" b="0" i="0">
                          <a:solidFill>
                            <a:srgbClr val="231F20"/>
                          </a:solidFill>
                          <a:effectLst/>
                          <a:latin typeface="+mj-lt"/>
                          <a:ea typeface="Calibri" panose="020F0502020204030204" pitchFamily="34" charset="0"/>
                          <a:cs typeface="DINOT-Light" panose="02000504040000020003" pitchFamily="50" charset="0"/>
                        </a:rPr>
                        <a:t>£52.85</a:t>
                      </a:r>
                      <a:endParaRPr lang="en-GB" sz="1800" b="0" i="0">
                        <a:effectLst/>
                        <a:latin typeface="+mj-lt"/>
                        <a:ea typeface="Calibri" panose="020F0502020204030204" pitchFamily="34" charset="0"/>
                        <a:cs typeface="Times New Roman" panose="02020603050405020304" pitchFamily="18" charset="0"/>
                      </a:endParaRPr>
                    </a:p>
                  </a:txBody>
                  <a:tcPr marL="45720" marR="45720"/>
                </a:tc>
                <a:tc>
                  <a:txBody>
                    <a:bodyPr/>
                    <a:lstStyle/>
                    <a:p>
                      <a:pPr marL="68580" eaLnBrk="0" hangingPunct="0">
                        <a:lnSpc>
                          <a:spcPct val="107000"/>
                        </a:lnSpc>
                        <a:spcBef>
                          <a:spcPts val="305"/>
                        </a:spcBef>
                        <a:spcAft>
                          <a:spcPts val="0"/>
                        </a:spcAft>
                      </a:pPr>
                      <a:r>
                        <a:rPr lang="en-GB" sz="1800" b="0" i="0" dirty="0">
                          <a:solidFill>
                            <a:srgbClr val="231F20"/>
                          </a:solidFill>
                          <a:effectLst/>
                          <a:latin typeface="+mj-lt"/>
                          <a:ea typeface="Calibri" panose="020F0502020204030204" pitchFamily="34" charset="0"/>
                          <a:cs typeface="DINOT-Light" panose="02000504040000020003" pitchFamily="50" charset="0"/>
                        </a:rPr>
                        <a:t>£5.31</a:t>
                      </a:r>
                      <a:endParaRPr lang="en-GB" sz="1800" b="0" i="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914137073"/>
                  </a:ext>
                </a:extLst>
              </a:tr>
            </a:tbl>
          </a:graphicData>
        </a:graphic>
      </p:graphicFrame>
    </p:spTree>
    <p:extLst>
      <p:ext uri="{BB962C8B-B14F-4D97-AF65-F5344CB8AC3E}">
        <p14:creationId xmlns:p14="http://schemas.microsoft.com/office/powerpoint/2010/main" val="157356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Summary questions</a:t>
            </a:r>
          </a:p>
        </p:txBody>
      </p:sp>
      <p:sp>
        <p:nvSpPr>
          <p:cNvPr id="5" name="Content Placeholder 4"/>
          <p:cNvSpPr>
            <a:spLocks noGrp="1"/>
          </p:cNvSpPr>
          <p:nvPr>
            <p:ph idx="1"/>
          </p:nvPr>
        </p:nvSpPr>
        <p:spPr>
          <a:xfrm>
            <a:off x="155275" y="1430187"/>
            <a:ext cx="8400250" cy="4979666"/>
          </a:xfrm>
        </p:spPr>
        <p:txBody>
          <a:bodyPr>
            <a:normAutofit/>
          </a:bodyPr>
          <a:lstStyle/>
          <a:p>
            <a:pPr marL="0" indent="0">
              <a:buNone/>
            </a:pPr>
            <a:r>
              <a:rPr lang="en-GB" dirty="0"/>
              <a:t>Write down or discuss the answers to these questions.</a:t>
            </a:r>
          </a:p>
          <a:p>
            <a:pPr lvl="0">
              <a:lnSpc>
                <a:spcPct val="90000"/>
              </a:lnSpc>
            </a:pPr>
            <a:r>
              <a:rPr lang="en-GB" dirty="0"/>
              <a:t>Give an example of a part of a business which would fall under the heading operations.</a:t>
            </a:r>
          </a:p>
          <a:p>
            <a:pPr lvl="0">
              <a:lnSpc>
                <a:spcPct val="90000"/>
              </a:lnSpc>
            </a:pPr>
            <a:r>
              <a:rPr lang="en-GB" dirty="0"/>
              <a:t>Which would be the most appropriate production process for a business that makes designer wedding dresses? Explain why.</a:t>
            </a:r>
          </a:p>
          <a:p>
            <a:pPr lvl="0">
              <a:lnSpc>
                <a:spcPct val="90000"/>
              </a:lnSpc>
            </a:pPr>
            <a:r>
              <a:rPr lang="en-GB" dirty="0"/>
              <a:t>What is flow production?</a:t>
            </a:r>
          </a:p>
          <a:p>
            <a:pPr lvl="0">
              <a:lnSpc>
                <a:spcPct val="90000"/>
              </a:lnSpc>
            </a:pPr>
            <a:r>
              <a:rPr lang="en-GB" dirty="0"/>
              <a:t>Give one disadvantage of batch production.</a:t>
            </a:r>
          </a:p>
          <a:p>
            <a:pPr lvl="0">
              <a:lnSpc>
                <a:spcPct val="90000"/>
              </a:lnSpc>
            </a:pPr>
            <a:r>
              <a:rPr lang="en-GB" dirty="0"/>
              <a:t>Define productivity.</a:t>
            </a:r>
          </a:p>
          <a:p>
            <a:pPr>
              <a:lnSpc>
                <a:spcPct val="90000"/>
              </a:lnSpc>
            </a:pPr>
            <a:r>
              <a:rPr lang="en-GB"/>
              <a:t>Give </a:t>
            </a:r>
            <a:r>
              <a:rPr lang="en-GB" dirty="0"/>
              <a:t>a reason why productivity is so important to a business’s success.</a:t>
            </a:r>
          </a:p>
        </p:txBody>
      </p:sp>
    </p:spTree>
    <p:extLst>
      <p:ext uri="{BB962C8B-B14F-4D97-AF65-F5344CB8AC3E}">
        <p14:creationId xmlns:p14="http://schemas.microsoft.com/office/powerpoint/2010/main" val="90883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US" dirty="0"/>
              <a:t>Business operations </a:t>
            </a:r>
            <a:endParaRPr lang="en-GB" dirty="0"/>
          </a:p>
        </p:txBody>
      </p:sp>
      <p:sp>
        <p:nvSpPr>
          <p:cNvPr id="5" name="Content Placeholder 4"/>
          <p:cNvSpPr>
            <a:spLocks noGrp="1"/>
          </p:cNvSpPr>
          <p:nvPr>
            <p:ph idx="1"/>
          </p:nvPr>
        </p:nvSpPr>
        <p:spPr>
          <a:xfrm>
            <a:off x="155275" y="1430187"/>
            <a:ext cx="8765785" cy="4695976"/>
          </a:xfrm>
        </p:spPr>
        <p:txBody>
          <a:bodyPr>
            <a:noAutofit/>
          </a:bodyPr>
          <a:lstStyle/>
          <a:p>
            <a:pPr marL="0" lvl="0" indent="0">
              <a:buNone/>
            </a:pPr>
            <a:r>
              <a:rPr lang="en-GB" dirty="0"/>
              <a:t>This section covers the following: </a:t>
            </a:r>
          </a:p>
          <a:p>
            <a:pPr lvl="0"/>
            <a:r>
              <a:rPr lang="en-GB" dirty="0"/>
              <a:t>The purpose of business operations</a:t>
            </a:r>
          </a:p>
          <a:p>
            <a:pPr lvl="0"/>
            <a:r>
              <a:rPr lang="en-GB" dirty="0"/>
              <a:t>Production processes</a:t>
            </a:r>
          </a:p>
          <a:p>
            <a:pPr lvl="0"/>
            <a:r>
              <a:rPr lang="en-GB" dirty="0"/>
              <a:t>Keeping costs down</a:t>
            </a:r>
          </a:p>
          <a:p>
            <a:pPr lvl="0"/>
            <a:r>
              <a:rPr lang="en-GB" dirty="0"/>
              <a:t>Measuring productivity</a:t>
            </a:r>
          </a:p>
          <a:p>
            <a:r>
              <a:rPr lang="en-GB" dirty="0"/>
              <a:t>Competitive costs mean competitive prices</a:t>
            </a:r>
          </a:p>
        </p:txBody>
      </p:sp>
    </p:spTree>
    <p:extLst>
      <p:ext uri="{BB962C8B-B14F-4D97-AF65-F5344CB8AC3E}">
        <p14:creationId xmlns:p14="http://schemas.microsoft.com/office/powerpoint/2010/main" val="311720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The purpose of business operations</a:t>
            </a:r>
          </a:p>
        </p:txBody>
      </p:sp>
      <p:sp>
        <p:nvSpPr>
          <p:cNvPr id="5" name="Content Placeholder 4"/>
          <p:cNvSpPr>
            <a:spLocks noGrp="1"/>
          </p:cNvSpPr>
          <p:nvPr>
            <p:ph sz="half" idx="1"/>
          </p:nvPr>
        </p:nvSpPr>
        <p:spPr>
          <a:xfrm>
            <a:off x="155276" y="1423359"/>
            <a:ext cx="8614255" cy="4702804"/>
          </a:xfrm>
        </p:spPr>
        <p:txBody>
          <a:bodyPr/>
          <a:lstStyle/>
          <a:p>
            <a:pPr lvl="0"/>
            <a:r>
              <a:rPr lang="en-GB" sz="1800" dirty="0"/>
              <a:t>Operations is the name given to the part of the </a:t>
            </a:r>
            <a:br>
              <a:rPr lang="en-GB" sz="1800" dirty="0"/>
            </a:br>
            <a:r>
              <a:rPr lang="en-GB" sz="1800" dirty="0"/>
              <a:t>business that provides the customer with the </a:t>
            </a:r>
            <a:br>
              <a:rPr lang="en-GB" sz="1800" dirty="0"/>
            </a:br>
            <a:r>
              <a:rPr lang="en-GB" sz="1800" dirty="0"/>
              <a:t>good or service they have bought.</a:t>
            </a:r>
          </a:p>
          <a:p>
            <a:pPr lvl="0"/>
            <a:r>
              <a:rPr lang="en-GB" sz="1800" dirty="0"/>
              <a:t>Products created in a factory are part of </a:t>
            </a:r>
            <a:br>
              <a:rPr lang="en-GB" sz="1800" dirty="0"/>
            </a:br>
            <a:r>
              <a:rPr lang="en-GB" sz="1800" dirty="0"/>
              <a:t>operations, e.g. building a BMW car in a </a:t>
            </a:r>
            <a:br>
              <a:rPr lang="en-GB" sz="1800" dirty="0"/>
            </a:br>
            <a:r>
              <a:rPr lang="en-GB" sz="1800" dirty="0"/>
              <a:t>factory in Germany.</a:t>
            </a:r>
          </a:p>
          <a:p>
            <a:pPr lvl="0"/>
            <a:r>
              <a:rPr lang="en-GB" sz="1800" dirty="0"/>
              <a:t>Delivering the product to the customer </a:t>
            </a:r>
            <a:br>
              <a:rPr lang="en-GB" sz="1800" dirty="0"/>
            </a:br>
            <a:r>
              <a:rPr lang="en-GB" sz="1800" dirty="0"/>
              <a:t>is also part of operations, e.g. delivering </a:t>
            </a:r>
            <a:br>
              <a:rPr lang="en-GB" sz="1800" dirty="0"/>
            </a:br>
            <a:r>
              <a:rPr lang="en-GB" sz="1800" dirty="0"/>
              <a:t>the BMW car from the factory in Germany </a:t>
            </a:r>
            <a:br>
              <a:rPr lang="en-GB" sz="1800" dirty="0"/>
            </a:br>
            <a:r>
              <a:rPr lang="en-GB" sz="1800" dirty="0"/>
              <a:t>to the local dealership in the UK.</a:t>
            </a:r>
          </a:p>
          <a:p>
            <a:pPr lvl="0"/>
            <a:r>
              <a:rPr lang="en-GB" sz="1800" dirty="0"/>
              <a:t>For services such as hairdressing, operations mean the</a:t>
            </a:r>
            <a:br>
              <a:rPr lang="en-GB" sz="1800" dirty="0"/>
            </a:br>
            <a:r>
              <a:rPr lang="en-GB" sz="1800" dirty="0"/>
              <a:t>process of booking an appointment and cutting the hair to the required style.</a:t>
            </a:r>
          </a:p>
          <a:p>
            <a:r>
              <a:rPr lang="en-GB" sz="1800" dirty="0"/>
              <a:t>Costs are extremely important when looking at operations. For example, housebuilders will look at how much competitors are charging for similar houses in the area, and will try to keep their costs cheaper in order to make more of a profit margin.</a:t>
            </a:r>
          </a:p>
        </p:txBody>
      </p:sp>
      <p:pic>
        <p:nvPicPr>
          <p:cNvPr id="7" name="Content Placeholder 6"/>
          <p:cNvPicPr>
            <a:picLocks noGrp="1" noChangeAspect="1"/>
          </p:cNvPicPr>
          <p:nvPr>
            <p:ph sz="half" idx="2"/>
          </p:nvPr>
        </p:nvPicPr>
        <p:blipFill>
          <a:blip r:embed="rId3"/>
          <a:stretch>
            <a:fillRect/>
          </a:stretch>
        </p:blipFill>
        <p:spPr>
          <a:xfrm>
            <a:off x="5086465" y="1522946"/>
            <a:ext cx="4057535" cy="2705022"/>
          </a:xfrm>
          <a:prstGeom prst="rect">
            <a:avLst/>
          </a:prstGeom>
        </p:spPr>
      </p:pic>
    </p:spTree>
    <p:extLst>
      <p:ext uri="{BB962C8B-B14F-4D97-AF65-F5344CB8AC3E}">
        <p14:creationId xmlns:p14="http://schemas.microsoft.com/office/powerpoint/2010/main" val="317647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0B1A-8C86-4581-BC9F-5069DDAC2753}"/>
              </a:ext>
            </a:extLst>
          </p:cNvPr>
          <p:cNvSpPr>
            <a:spLocks noGrp="1"/>
          </p:cNvSpPr>
          <p:nvPr>
            <p:ph type="title"/>
          </p:nvPr>
        </p:nvSpPr>
        <p:spPr/>
        <p:txBody>
          <a:bodyPr/>
          <a:lstStyle/>
          <a:p>
            <a:r>
              <a:rPr lang="en-GB" dirty="0"/>
              <a:t>A Level theory</a:t>
            </a:r>
          </a:p>
        </p:txBody>
      </p:sp>
      <p:pic>
        <p:nvPicPr>
          <p:cNvPr id="6" name="Picture 5" descr="A screenshot of a cell phone&#10;&#10;Description automatically generated">
            <a:extLst>
              <a:ext uri="{FF2B5EF4-FFF2-40B4-BE49-F238E27FC236}">
                <a16:creationId xmlns:a16="http://schemas.microsoft.com/office/drawing/2014/main" id="{EB452027-B2D2-47F2-A71E-B1EAD80C4DCF}"/>
              </a:ext>
            </a:extLst>
          </p:cNvPr>
          <p:cNvPicPr>
            <a:picLocks noChangeAspect="1"/>
          </p:cNvPicPr>
          <p:nvPr/>
        </p:nvPicPr>
        <p:blipFill>
          <a:blip r:embed="rId2"/>
          <a:stretch>
            <a:fillRect/>
          </a:stretch>
        </p:blipFill>
        <p:spPr>
          <a:xfrm>
            <a:off x="1570246" y="1549484"/>
            <a:ext cx="6003508" cy="3714670"/>
          </a:xfrm>
          <a:prstGeom prst="rect">
            <a:avLst/>
          </a:prstGeom>
        </p:spPr>
      </p:pic>
      <p:sp>
        <p:nvSpPr>
          <p:cNvPr id="7" name="TextBox 6">
            <a:extLst>
              <a:ext uri="{FF2B5EF4-FFF2-40B4-BE49-F238E27FC236}">
                <a16:creationId xmlns:a16="http://schemas.microsoft.com/office/drawing/2014/main" id="{E32E9583-341D-40DC-AACC-FC572231B7BE}"/>
              </a:ext>
            </a:extLst>
          </p:cNvPr>
          <p:cNvSpPr txBox="1"/>
          <p:nvPr/>
        </p:nvSpPr>
        <p:spPr>
          <a:xfrm>
            <a:off x="359454" y="5410726"/>
            <a:ext cx="6501699" cy="584775"/>
          </a:xfrm>
          <a:prstGeom prst="rect">
            <a:avLst/>
          </a:prstGeom>
          <a:noFill/>
        </p:spPr>
        <p:txBody>
          <a:bodyPr wrap="square" rtlCol="0">
            <a:spAutoFit/>
          </a:bodyPr>
          <a:lstStyle/>
          <a:p>
            <a:r>
              <a:rPr lang="en-GB" sz="3200" b="1" dirty="0">
                <a:solidFill>
                  <a:srgbClr val="FF0000"/>
                </a:solidFill>
              </a:rPr>
              <a:t>Can you interpret this diagram?</a:t>
            </a:r>
          </a:p>
        </p:txBody>
      </p:sp>
    </p:spTree>
    <p:extLst>
      <p:ext uri="{BB962C8B-B14F-4D97-AF65-F5344CB8AC3E}">
        <p14:creationId xmlns:p14="http://schemas.microsoft.com/office/powerpoint/2010/main" val="274693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Key words</a:t>
            </a:r>
          </a:p>
        </p:txBody>
      </p:sp>
      <p:sp>
        <p:nvSpPr>
          <p:cNvPr id="5" name="Content Placeholder 4"/>
          <p:cNvSpPr>
            <a:spLocks noGrp="1"/>
          </p:cNvSpPr>
          <p:nvPr>
            <p:ph idx="1"/>
          </p:nvPr>
        </p:nvSpPr>
        <p:spPr>
          <a:xfrm>
            <a:off x="155275" y="1430187"/>
            <a:ext cx="8418357" cy="4839984"/>
          </a:xfrm>
        </p:spPr>
        <p:txBody>
          <a:bodyPr>
            <a:noAutofit/>
          </a:bodyPr>
          <a:lstStyle/>
          <a:p>
            <a:pPr marL="0" lvl="0" indent="0">
              <a:buNone/>
            </a:pPr>
            <a:r>
              <a:rPr lang="en-GB" sz="2600" b="1" dirty="0">
                <a:solidFill>
                  <a:srgbClr val="C0504D"/>
                </a:solidFill>
              </a:rPr>
              <a:t>Batch production</a:t>
            </a:r>
          </a:p>
          <a:p>
            <a:pPr lvl="0"/>
            <a:r>
              <a:rPr lang="en-GB" sz="2600" dirty="0"/>
              <a:t>Producing a limited number of identical products</a:t>
            </a:r>
          </a:p>
          <a:p>
            <a:pPr marL="0" lvl="0" indent="0">
              <a:buNone/>
            </a:pPr>
            <a:r>
              <a:rPr lang="en-GB" sz="2600" b="1" dirty="0">
                <a:solidFill>
                  <a:srgbClr val="C0504D"/>
                </a:solidFill>
              </a:rPr>
              <a:t>Flow production </a:t>
            </a:r>
          </a:p>
          <a:p>
            <a:pPr lvl="0"/>
            <a:r>
              <a:rPr lang="en-GB" sz="2600" dirty="0"/>
              <a:t>Continuous production of identical products, which gives scope for high levels of automation</a:t>
            </a:r>
          </a:p>
          <a:p>
            <a:pPr marL="0" lvl="0" indent="0">
              <a:buNone/>
            </a:pPr>
            <a:r>
              <a:rPr lang="en-GB" sz="2600" b="1" dirty="0">
                <a:solidFill>
                  <a:srgbClr val="C0504D"/>
                </a:solidFill>
              </a:rPr>
              <a:t>Job production </a:t>
            </a:r>
          </a:p>
          <a:p>
            <a:pPr lvl="0"/>
            <a:r>
              <a:rPr lang="en-GB" sz="2600" dirty="0"/>
              <a:t>One-off production of a one-off item for a single customer</a:t>
            </a:r>
          </a:p>
        </p:txBody>
      </p:sp>
    </p:spTree>
    <p:extLst>
      <p:ext uri="{BB962C8B-B14F-4D97-AF65-F5344CB8AC3E}">
        <p14:creationId xmlns:p14="http://schemas.microsoft.com/office/powerpoint/2010/main" val="8572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The three types of production process 1</a:t>
            </a:r>
          </a:p>
        </p:txBody>
      </p:sp>
      <p:sp>
        <p:nvSpPr>
          <p:cNvPr id="5" name="Content Placeholder 4"/>
          <p:cNvSpPr>
            <a:spLocks noGrp="1"/>
          </p:cNvSpPr>
          <p:nvPr>
            <p:ph idx="1"/>
          </p:nvPr>
        </p:nvSpPr>
        <p:spPr>
          <a:xfrm>
            <a:off x="155274" y="1430187"/>
            <a:ext cx="8765787" cy="4695976"/>
          </a:xfrm>
        </p:spPr>
        <p:txBody>
          <a:bodyPr>
            <a:noAutofit/>
          </a:bodyPr>
          <a:lstStyle/>
          <a:p>
            <a:pPr lvl="0"/>
            <a:r>
              <a:rPr lang="en-GB" sz="2500" dirty="0"/>
              <a:t>The three types of production processes apply to goods and services.</a:t>
            </a:r>
          </a:p>
          <a:p>
            <a:pPr lvl="0"/>
            <a:r>
              <a:rPr lang="en-GB" sz="2500" b="1" dirty="0">
                <a:solidFill>
                  <a:srgbClr val="C0504D"/>
                </a:solidFill>
              </a:rPr>
              <a:t>Job production </a:t>
            </a:r>
            <a:r>
              <a:rPr lang="en-GB" sz="2500" dirty="0"/>
              <a:t>is one-off production of a one-off item for a single customer.</a:t>
            </a:r>
          </a:p>
          <a:p>
            <a:pPr lvl="0"/>
            <a:r>
              <a:rPr lang="en-GB" sz="2500" b="1" dirty="0">
                <a:solidFill>
                  <a:srgbClr val="C0504D"/>
                </a:solidFill>
              </a:rPr>
              <a:t>Production</a:t>
            </a:r>
            <a:r>
              <a:rPr lang="en-GB" sz="2500" dirty="0"/>
              <a:t> can be tailored for individual requirements, such as a made-to-measure suit. </a:t>
            </a:r>
          </a:p>
          <a:p>
            <a:pPr lvl="0"/>
            <a:r>
              <a:rPr lang="en-GB" sz="2500" b="1" dirty="0">
                <a:solidFill>
                  <a:srgbClr val="C0504D"/>
                </a:solidFill>
              </a:rPr>
              <a:t>Batch production </a:t>
            </a:r>
            <a:r>
              <a:rPr lang="en-GB" sz="2500" dirty="0"/>
              <a:t>is producing a limited number of identical products.</a:t>
            </a:r>
          </a:p>
          <a:p>
            <a:r>
              <a:rPr lang="en-GB" sz="2500" dirty="0"/>
              <a:t>Batches can be large or small with the process being automated and the process being more cost effective, e.g. Making 1,000 suites for size 36 waists and 40 chests. </a:t>
            </a:r>
          </a:p>
        </p:txBody>
      </p:sp>
    </p:spTree>
    <p:extLst>
      <p:ext uri="{BB962C8B-B14F-4D97-AF65-F5344CB8AC3E}">
        <p14:creationId xmlns:p14="http://schemas.microsoft.com/office/powerpoint/2010/main" val="39900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The three types of production process 2</a:t>
            </a:r>
          </a:p>
        </p:txBody>
      </p:sp>
      <p:sp>
        <p:nvSpPr>
          <p:cNvPr id="5" name="Content Placeholder 4"/>
          <p:cNvSpPr>
            <a:spLocks noGrp="1"/>
          </p:cNvSpPr>
          <p:nvPr>
            <p:ph idx="1"/>
          </p:nvPr>
        </p:nvSpPr>
        <p:spPr>
          <a:xfrm>
            <a:off x="155274" y="1430187"/>
            <a:ext cx="8765787" cy="4695976"/>
          </a:xfrm>
        </p:spPr>
        <p:txBody>
          <a:bodyPr>
            <a:noAutofit/>
          </a:bodyPr>
          <a:lstStyle/>
          <a:p>
            <a:pPr lvl="0"/>
            <a:r>
              <a:rPr lang="en-GB" sz="2600" b="1" dirty="0">
                <a:solidFill>
                  <a:srgbClr val="C0504D"/>
                </a:solidFill>
              </a:rPr>
              <a:t>Flow production </a:t>
            </a:r>
            <a:r>
              <a:rPr lang="en-GB" sz="2600" dirty="0"/>
              <a:t>is continuous production of identical products, which allows for high levels of automation.</a:t>
            </a:r>
          </a:p>
          <a:p>
            <a:pPr lvl="0"/>
            <a:r>
              <a:rPr lang="en-GB" sz="2600" dirty="0"/>
              <a:t>Products are made on an assembly line with a high level of automation and large amounts of the same products.</a:t>
            </a:r>
          </a:p>
          <a:p>
            <a:pPr lvl="0"/>
            <a:r>
              <a:rPr lang="en-GB" sz="2600" dirty="0"/>
              <a:t>This approach suits products with a long-life cycle and allows huge cost savings per product.</a:t>
            </a:r>
          </a:p>
          <a:p>
            <a:pPr lvl="0"/>
            <a:r>
              <a:rPr lang="en-GB" sz="2600" b="1" dirty="0">
                <a:solidFill>
                  <a:srgbClr val="C0504D"/>
                </a:solidFill>
              </a:rPr>
              <a:t>Example: </a:t>
            </a:r>
            <a:r>
              <a:rPr lang="en-GB" sz="2600" dirty="0"/>
              <a:t>In 2016 the biggest factory in the world</a:t>
            </a:r>
            <a:br>
              <a:rPr lang="en-GB" sz="2600" dirty="0"/>
            </a:br>
            <a:r>
              <a:rPr lang="en-GB" sz="2600" dirty="0"/>
              <a:t>is the Hyundai car factory in South Korea.</a:t>
            </a:r>
          </a:p>
          <a:p>
            <a:r>
              <a:rPr lang="en-GB" sz="2600" dirty="0"/>
              <a:t>It is as big as 700 football pitches, produces 14 different types of car and one car every 10 seconds, 24 hours a day.</a:t>
            </a:r>
          </a:p>
        </p:txBody>
      </p:sp>
      <p:sp>
        <p:nvSpPr>
          <p:cNvPr id="4" name="TextBox 3">
            <a:hlinkClick r:id="rId3"/>
          </p:cNvPr>
          <p:cNvSpPr txBox="1"/>
          <p:nvPr/>
        </p:nvSpPr>
        <p:spPr>
          <a:xfrm>
            <a:off x="7623017" y="4299926"/>
            <a:ext cx="1225615" cy="400110"/>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en-GB" sz="2000" b="1" dirty="0">
                <a:solidFill>
                  <a:schemeClr val="bg1"/>
                </a:solidFill>
              </a:rPr>
              <a:t>Hyundai</a:t>
            </a:r>
          </a:p>
        </p:txBody>
      </p:sp>
    </p:spTree>
    <p:extLst>
      <p:ext uri="{BB962C8B-B14F-4D97-AF65-F5344CB8AC3E}">
        <p14:creationId xmlns:p14="http://schemas.microsoft.com/office/powerpoint/2010/main" val="304536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Production processes</a:t>
            </a:r>
          </a:p>
        </p:txBody>
      </p:sp>
      <p:sp>
        <p:nvSpPr>
          <p:cNvPr id="5" name="Content Placeholder 4"/>
          <p:cNvSpPr>
            <a:spLocks noGrp="1"/>
          </p:cNvSpPr>
          <p:nvPr>
            <p:ph sz="half" idx="1"/>
          </p:nvPr>
        </p:nvSpPr>
        <p:spPr>
          <a:xfrm>
            <a:off x="155277" y="1423359"/>
            <a:ext cx="8833446" cy="1187411"/>
          </a:xfrm>
        </p:spPr>
        <p:txBody>
          <a:bodyPr/>
          <a:lstStyle/>
          <a:p>
            <a:pPr marL="0" lvl="0" indent="0">
              <a:buNone/>
            </a:pPr>
            <a:r>
              <a:rPr lang="en-GB" sz="1800" dirty="0"/>
              <a:t>Can you write down one advantage and one disadvantage of job, batch and flow production?</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86245863"/>
              </p:ext>
            </p:extLst>
          </p:nvPr>
        </p:nvGraphicFramePr>
        <p:xfrm>
          <a:off x="168739" y="1854024"/>
          <a:ext cx="8819984" cy="4569548"/>
        </p:xfrm>
        <a:graphic>
          <a:graphicData uri="http://schemas.openxmlformats.org/drawingml/2006/table">
            <a:tbl>
              <a:tblPr firstRow="1" firstCol="1" bandRow="1">
                <a:tableStyleId>{21E4AEA4-8DFA-4A89-87EB-49C32662AFE0}</a:tableStyleId>
              </a:tblPr>
              <a:tblGrid>
                <a:gridCol w="1643558">
                  <a:extLst>
                    <a:ext uri="{9D8B030D-6E8A-4147-A177-3AD203B41FA5}">
                      <a16:colId xmlns:a16="http://schemas.microsoft.com/office/drawing/2014/main" val="11077573"/>
                    </a:ext>
                  </a:extLst>
                </a:gridCol>
                <a:gridCol w="3588213">
                  <a:extLst>
                    <a:ext uri="{9D8B030D-6E8A-4147-A177-3AD203B41FA5}">
                      <a16:colId xmlns:a16="http://schemas.microsoft.com/office/drawing/2014/main" val="3621385402"/>
                    </a:ext>
                  </a:extLst>
                </a:gridCol>
                <a:gridCol w="3588213">
                  <a:extLst>
                    <a:ext uri="{9D8B030D-6E8A-4147-A177-3AD203B41FA5}">
                      <a16:colId xmlns:a16="http://schemas.microsoft.com/office/drawing/2014/main" val="3318880572"/>
                    </a:ext>
                  </a:extLst>
                </a:gridCol>
              </a:tblGrid>
              <a:tr h="407056">
                <a:tc>
                  <a:txBody>
                    <a:bodyPr/>
                    <a:lstStyle/>
                    <a:p>
                      <a:endParaRPr lang="en-GB" sz="1600" b="1" i="0" dirty="0">
                        <a:latin typeface="+mj-lt"/>
                      </a:endParaRPr>
                    </a:p>
                  </a:txBody>
                  <a:tcPr marL="45720" marR="45720"/>
                </a:tc>
                <a:tc>
                  <a:txBody>
                    <a:bodyPr/>
                    <a:lstStyle/>
                    <a:p>
                      <a:pPr marL="0" algn="l" defTabSz="457200" rtl="0" eaLnBrk="1" latinLnBrk="0" hangingPunct="1">
                        <a:lnSpc>
                          <a:spcPct val="107000"/>
                        </a:lnSpc>
                        <a:spcBef>
                          <a:spcPts val="330"/>
                        </a:spcBef>
                        <a:spcAft>
                          <a:spcPts val="0"/>
                        </a:spcAft>
                      </a:pPr>
                      <a:r>
                        <a:rPr lang="en-GB" sz="1600" b="1" i="0" kern="1200" dirty="0">
                          <a:solidFill>
                            <a:schemeClr val="lt1"/>
                          </a:solidFill>
                          <a:latin typeface="+mj-lt"/>
                          <a:ea typeface="+mn-ea"/>
                          <a:cs typeface="+mn-cs"/>
                        </a:rPr>
                        <a:t>Advantages</a:t>
                      </a:r>
                    </a:p>
                  </a:txBody>
                  <a:tcPr marL="45720" marR="45720"/>
                </a:tc>
                <a:tc>
                  <a:txBody>
                    <a:bodyPr/>
                    <a:lstStyle/>
                    <a:p>
                      <a:pPr marL="0" algn="l" defTabSz="457200" rtl="0" eaLnBrk="1" latinLnBrk="0" hangingPunct="1">
                        <a:lnSpc>
                          <a:spcPct val="107000"/>
                        </a:lnSpc>
                        <a:spcBef>
                          <a:spcPts val="330"/>
                        </a:spcBef>
                        <a:spcAft>
                          <a:spcPts val="0"/>
                        </a:spcAft>
                      </a:pPr>
                      <a:r>
                        <a:rPr lang="en-GB" sz="1600" b="1" i="0" kern="1200" dirty="0">
                          <a:solidFill>
                            <a:schemeClr val="lt1"/>
                          </a:solidFill>
                          <a:latin typeface="+mj-lt"/>
                          <a:ea typeface="+mn-ea"/>
                          <a:cs typeface="+mn-cs"/>
                        </a:rPr>
                        <a:t>Disadvantages/Limitations</a:t>
                      </a:r>
                    </a:p>
                  </a:txBody>
                  <a:tcPr marL="45720" marR="45720"/>
                </a:tc>
                <a:extLst>
                  <a:ext uri="{0D108BD9-81ED-4DB2-BD59-A6C34878D82A}">
                    <a16:rowId xmlns:a16="http://schemas.microsoft.com/office/drawing/2014/main" val="184462499"/>
                  </a:ext>
                </a:extLst>
              </a:tr>
              <a:tr h="1199892">
                <a:tc>
                  <a:txBody>
                    <a:bodyPr/>
                    <a:lstStyle/>
                    <a:p>
                      <a:pPr marL="68580" marR="10795" eaLnBrk="0" hangingPunct="0">
                        <a:lnSpc>
                          <a:spcPct val="93000"/>
                        </a:lnSpc>
                        <a:spcBef>
                          <a:spcPts val="405"/>
                        </a:spcBef>
                        <a:spcAft>
                          <a:spcPts val="0"/>
                        </a:spcAft>
                      </a:pPr>
                      <a:r>
                        <a:rPr lang="en-GB" sz="1600" b="1" i="0" dirty="0">
                          <a:solidFill>
                            <a:srgbClr val="FFFFFF"/>
                          </a:solidFill>
                          <a:effectLst/>
                          <a:latin typeface="+mj-lt"/>
                          <a:ea typeface="Calibri" panose="020F0502020204030204" pitchFamily="34" charset="0"/>
                          <a:cs typeface="DINOT-Bold" panose="02000503030000020004" pitchFamily="50" charset="0"/>
                        </a:rPr>
                        <a:t>Job production</a:t>
                      </a:r>
                      <a:endParaRPr lang="en-GB" sz="16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marR="118745" indent="-285750" algn="l" eaLnBrk="0" hangingPunct="0">
                        <a:lnSpc>
                          <a:spcPct val="93000"/>
                        </a:lnSpc>
                        <a:spcBef>
                          <a:spcPts val="380"/>
                        </a:spcBef>
                        <a:spcAft>
                          <a:spcPts val="0"/>
                        </a:spcAft>
                        <a:buFont typeface="Arial" panose="020B0604020202020204" pitchFamily="34" charset="0"/>
                        <a:buChar char="•"/>
                      </a:pPr>
                      <a:r>
                        <a:rPr lang="en-GB" sz="1600" b="0" i="0" dirty="0">
                          <a:solidFill>
                            <a:srgbClr val="231F20"/>
                          </a:solidFill>
                          <a:effectLst/>
                          <a:latin typeface="+mj-lt"/>
                          <a:ea typeface="Calibri" panose="020F0502020204030204" pitchFamily="34" charset="0"/>
                          <a:cs typeface="DINOT-Light" panose="02000504040000020003" pitchFamily="50" charset="0"/>
                        </a:rPr>
                        <a:t>Highly flexible; gives the customer exactly what they want</a:t>
                      </a:r>
                      <a:endParaRPr lang="en-GB" sz="1600" b="0" i="0" dirty="0">
                        <a:effectLst/>
                        <a:latin typeface="+mj-lt"/>
                        <a:ea typeface="Calibri" panose="020F0502020204030204" pitchFamily="34" charset="0"/>
                        <a:cs typeface="Times New Roman" panose="02020603050405020304" pitchFamily="18" charset="0"/>
                      </a:endParaRPr>
                    </a:p>
                    <a:p>
                      <a:pPr marL="354330" indent="-285750" algn="l" eaLnBrk="0" hangingPunct="0">
                        <a:lnSpc>
                          <a:spcPct val="93000"/>
                        </a:lnSpc>
                        <a:spcBef>
                          <a:spcPts val="275"/>
                        </a:spcBef>
                        <a:spcAft>
                          <a:spcPts val="0"/>
                        </a:spcAft>
                        <a:buFont typeface="Arial" panose="020B0604020202020204" pitchFamily="34" charset="0"/>
                        <a:buChar char="•"/>
                      </a:pPr>
                      <a:r>
                        <a:rPr lang="en-GB" sz="1600" b="0" i="0" dirty="0">
                          <a:solidFill>
                            <a:srgbClr val="231F20"/>
                          </a:solidFill>
                          <a:effectLst/>
                          <a:latin typeface="+mj-lt"/>
                          <a:ea typeface="Calibri" panose="020F0502020204030204" pitchFamily="34" charset="0"/>
                          <a:cs typeface="DINOT-Light" panose="02000504040000020003" pitchFamily="50" charset="0"/>
                        </a:rPr>
                        <a:t>Satisfying work for the individual as it requires skills and flexibility</a:t>
                      </a:r>
                      <a:endParaRPr lang="en-GB" sz="1600" b="0"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marR="335280" indent="-285750" algn="l" defTabSz="457200" rtl="0" eaLnBrk="0" latinLnBrk="0" hangingPunct="0">
                        <a:lnSpc>
                          <a:spcPct val="93000"/>
                        </a:lnSpc>
                        <a:spcBef>
                          <a:spcPts val="380"/>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It will always be expensive in a developed (high-wage) economy</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p>
                      <a:pPr marL="354330" marR="53975" indent="-285750" algn="l" defTabSz="457200" rtl="0" eaLnBrk="0" latinLnBrk="0" hangingPunct="0">
                        <a:lnSpc>
                          <a:spcPct val="93000"/>
                        </a:lnSpc>
                        <a:spcBef>
                          <a:spcPts val="275"/>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The skills may be in short supply, making it hard for the business to grow</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18869363"/>
                  </a:ext>
                </a:extLst>
              </a:tr>
              <a:tr h="1182309">
                <a:tc>
                  <a:txBody>
                    <a:bodyPr/>
                    <a:lstStyle/>
                    <a:p>
                      <a:pPr marL="68580" marR="10795" eaLnBrk="0" hangingPunct="0">
                        <a:lnSpc>
                          <a:spcPct val="93000"/>
                        </a:lnSpc>
                        <a:spcBef>
                          <a:spcPts val="405"/>
                        </a:spcBef>
                        <a:spcAft>
                          <a:spcPts val="0"/>
                        </a:spcAft>
                      </a:pPr>
                      <a:r>
                        <a:rPr lang="en-GB" sz="1600" b="1" i="0" dirty="0">
                          <a:solidFill>
                            <a:srgbClr val="FFFFFF"/>
                          </a:solidFill>
                          <a:effectLst/>
                          <a:latin typeface="+mj-lt"/>
                          <a:ea typeface="Calibri" panose="020F0502020204030204" pitchFamily="34" charset="0"/>
                          <a:cs typeface="DINOT-Bold" panose="02000503030000020004" pitchFamily="50" charset="0"/>
                        </a:rPr>
                        <a:t>Batch production</a:t>
                      </a:r>
                      <a:endParaRPr lang="en-GB" sz="16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marR="231140" indent="-285750" algn="l" eaLnBrk="0" hangingPunct="0">
                        <a:lnSpc>
                          <a:spcPct val="93000"/>
                        </a:lnSpc>
                        <a:spcBef>
                          <a:spcPts val="380"/>
                        </a:spcBef>
                        <a:spcAft>
                          <a:spcPts val="0"/>
                        </a:spcAft>
                        <a:buFont typeface="Arial" panose="020B0604020202020204" pitchFamily="34" charset="0"/>
                        <a:buChar char="•"/>
                      </a:pPr>
                      <a:r>
                        <a:rPr lang="en-GB" sz="1600" b="0" i="0" dirty="0">
                          <a:solidFill>
                            <a:srgbClr val="231F20"/>
                          </a:solidFill>
                          <a:effectLst/>
                          <a:latin typeface="+mj-lt"/>
                          <a:ea typeface="Calibri" panose="020F0502020204030204" pitchFamily="34" charset="0"/>
                          <a:cs typeface="DINOT-Light" panose="02000504040000020003" pitchFamily="50" charset="0"/>
                        </a:rPr>
                        <a:t>Gain some cost advantages from producing several items at once … yet still able to offer customers the colour/size they want</a:t>
                      </a:r>
                      <a:endParaRPr lang="en-GB" sz="1600" b="0"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indent="-285750" algn="l" defTabSz="457200" rtl="0" eaLnBrk="0" latinLnBrk="0" hangingPunct="0">
                        <a:lnSpc>
                          <a:spcPct val="93000"/>
                        </a:lnSpc>
                        <a:spcBef>
                          <a:spcPts val="380"/>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May be limited scope for automation, making production costs far higher than with flow production</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p>
                      <a:pPr marL="354330" indent="-285750" algn="l" defTabSz="457200" rtl="0" eaLnBrk="0" latinLnBrk="0" hangingPunct="0">
                        <a:lnSpc>
                          <a:spcPct val="93000"/>
                        </a:lnSpc>
                        <a:spcBef>
                          <a:spcPts val="200"/>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Not as flexible as job production</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170803596"/>
                  </a:ext>
                </a:extLst>
              </a:tr>
              <a:tr h="1700762">
                <a:tc>
                  <a:txBody>
                    <a:bodyPr/>
                    <a:lstStyle/>
                    <a:p>
                      <a:pPr marL="68580" marR="10795" eaLnBrk="0" hangingPunct="0">
                        <a:lnSpc>
                          <a:spcPct val="93000"/>
                        </a:lnSpc>
                        <a:spcBef>
                          <a:spcPts val="405"/>
                        </a:spcBef>
                        <a:spcAft>
                          <a:spcPts val="0"/>
                        </a:spcAft>
                      </a:pPr>
                      <a:r>
                        <a:rPr lang="en-GB" sz="1600" b="1" i="0" dirty="0">
                          <a:solidFill>
                            <a:srgbClr val="FFFFFF"/>
                          </a:solidFill>
                          <a:effectLst/>
                          <a:latin typeface="+mj-lt"/>
                          <a:ea typeface="Calibri" panose="020F0502020204030204" pitchFamily="34" charset="0"/>
                          <a:cs typeface="DINOT-Bold" panose="02000503030000020004" pitchFamily="50" charset="0"/>
                        </a:rPr>
                        <a:t>Flow production</a:t>
                      </a:r>
                      <a:endParaRPr lang="en-GB" sz="1600" b="1"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marR="118745" indent="-285750" algn="l" eaLnBrk="0" hangingPunct="0">
                        <a:lnSpc>
                          <a:spcPct val="93000"/>
                        </a:lnSpc>
                        <a:spcBef>
                          <a:spcPts val="380"/>
                        </a:spcBef>
                        <a:spcAft>
                          <a:spcPts val="0"/>
                        </a:spcAft>
                        <a:buFont typeface="Arial" panose="020B0604020202020204" pitchFamily="34" charset="0"/>
                        <a:buChar char="•"/>
                      </a:pPr>
                      <a:r>
                        <a:rPr lang="en-GB" sz="1600" b="0" i="0" dirty="0">
                          <a:solidFill>
                            <a:srgbClr val="231F20"/>
                          </a:solidFill>
                          <a:effectLst/>
                          <a:latin typeface="+mj-lt"/>
                          <a:ea typeface="Calibri" panose="020F0502020204030204" pitchFamily="34" charset="0"/>
                          <a:cs typeface="DINOT-Light" panose="02000504040000020003" pitchFamily="50" charset="0"/>
                        </a:rPr>
                        <a:t>Can automate production fully, making it highly cost effective (which should be good for customers as well as suppliers)</a:t>
                      </a:r>
                      <a:endParaRPr lang="en-GB" sz="1600" b="0" i="0" dirty="0">
                        <a:effectLst/>
                        <a:latin typeface="+mj-lt"/>
                        <a:ea typeface="Calibri" panose="020F0502020204030204" pitchFamily="34" charset="0"/>
                        <a:cs typeface="Times New Roman" panose="02020603050405020304" pitchFamily="18" charset="0"/>
                      </a:endParaRPr>
                    </a:p>
                    <a:p>
                      <a:pPr marL="354330" marR="118745" indent="-285750" algn="l" eaLnBrk="0" hangingPunct="0">
                        <a:lnSpc>
                          <a:spcPct val="93000"/>
                        </a:lnSpc>
                        <a:spcBef>
                          <a:spcPts val="280"/>
                        </a:spcBef>
                        <a:spcAft>
                          <a:spcPts val="0"/>
                        </a:spcAft>
                        <a:buFont typeface="Arial" panose="020B0604020202020204" pitchFamily="34" charset="0"/>
                        <a:buChar char="•"/>
                      </a:pPr>
                      <a:r>
                        <a:rPr lang="en-GB" sz="1600" b="0" i="0" dirty="0">
                          <a:solidFill>
                            <a:srgbClr val="231F20"/>
                          </a:solidFill>
                          <a:effectLst/>
                          <a:latin typeface="+mj-lt"/>
                          <a:ea typeface="Calibri" panose="020F0502020204030204" pitchFamily="34" charset="0"/>
                          <a:cs typeface="DINOT-Light" panose="02000504040000020003" pitchFamily="50" charset="0"/>
                        </a:rPr>
                        <a:t>Many customers value consistency, and flow will provide an identical product each time</a:t>
                      </a:r>
                      <a:endParaRPr lang="en-GB" sz="1600" b="0" i="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354330" marR="53975" indent="-285750" algn="l" defTabSz="457200" rtl="0" eaLnBrk="0" latinLnBrk="0" hangingPunct="0">
                        <a:lnSpc>
                          <a:spcPct val="93000"/>
                        </a:lnSpc>
                        <a:spcBef>
                          <a:spcPts val="380"/>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Likely to be expensive to set up and inflexible to use; could be a disaster if a product life cycle proves much shorter than expected</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p>
                      <a:pPr marL="354330" marR="335280" indent="-285750" algn="l" defTabSz="457200" rtl="0" eaLnBrk="0" latinLnBrk="0" hangingPunct="0">
                        <a:lnSpc>
                          <a:spcPct val="93000"/>
                        </a:lnSpc>
                        <a:spcBef>
                          <a:spcPts val="280"/>
                        </a:spcBef>
                        <a:spcAft>
                          <a:spcPts val="0"/>
                        </a:spcAft>
                        <a:buFont typeface="Arial" panose="020B0604020202020204" pitchFamily="34" charset="0"/>
                        <a:buChar char="•"/>
                      </a:pPr>
                      <a:r>
                        <a:rPr lang="en-GB" sz="1600" b="0" i="0" kern="1200" dirty="0">
                          <a:solidFill>
                            <a:srgbClr val="231F20"/>
                          </a:solidFill>
                          <a:effectLst/>
                          <a:latin typeface="+mj-lt"/>
                          <a:ea typeface="Calibri" panose="020F0502020204030204" pitchFamily="34" charset="0"/>
                          <a:cs typeface="DINOT-Light" panose="02000504040000020003" pitchFamily="50" charset="0"/>
                        </a:rPr>
                        <a:t>Modern customers like to see products tailored to their specific needs</a:t>
                      </a:r>
                      <a:endParaRPr lang="en-GB" sz="1600" b="0" i="0" kern="1200" dirty="0">
                        <a:solidFill>
                          <a:srgbClr val="231F20"/>
                        </a:solidFill>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822345131"/>
                  </a:ext>
                </a:extLst>
              </a:tr>
            </a:tbl>
          </a:graphicData>
        </a:graphic>
      </p:graphicFrame>
    </p:spTree>
    <p:extLst>
      <p:ext uri="{BB962C8B-B14F-4D97-AF65-F5344CB8AC3E}">
        <p14:creationId xmlns:p14="http://schemas.microsoft.com/office/powerpoint/2010/main" val="101689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GB" dirty="0"/>
              <a:t>Keeping costs down</a:t>
            </a:r>
          </a:p>
        </p:txBody>
      </p:sp>
      <p:sp>
        <p:nvSpPr>
          <p:cNvPr id="5" name="Content Placeholder 4"/>
          <p:cNvSpPr>
            <a:spLocks noGrp="1"/>
          </p:cNvSpPr>
          <p:nvPr>
            <p:ph sz="half" idx="1"/>
          </p:nvPr>
        </p:nvSpPr>
        <p:spPr>
          <a:xfrm>
            <a:off x="155277" y="1423359"/>
            <a:ext cx="8765784" cy="4702804"/>
          </a:xfrm>
        </p:spPr>
        <p:txBody>
          <a:bodyPr/>
          <a:lstStyle/>
          <a:p>
            <a:pPr lvl="0"/>
            <a:endParaRPr lang="en-GB" sz="3200" b="1" u="sng" dirty="0"/>
          </a:p>
          <a:p>
            <a:pPr lvl="0"/>
            <a:r>
              <a:rPr lang="en-GB" sz="3200" b="1" u="sng" dirty="0"/>
              <a:t>CHALLENGE QUESTION</a:t>
            </a:r>
          </a:p>
          <a:p>
            <a:pPr lvl="0"/>
            <a:endParaRPr lang="en-GB" sz="3200" dirty="0"/>
          </a:p>
          <a:p>
            <a:pPr lvl="0"/>
            <a:r>
              <a:rPr lang="en-GB" sz="3200" dirty="0"/>
              <a:t>Ultimately, if a business can keep its costs down, it allows it to do two things – what are they?</a:t>
            </a:r>
          </a:p>
        </p:txBody>
      </p:sp>
    </p:spTree>
    <p:extLst>
      <p:ext uri="{BB962C8B-B14F-4D97-AF65-F5344CB8AC3E}">
        <p14:creationId xmlns:p14="http://schemas.microsoft.com/office/powerpoint/2010/main" val="44638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D82D75F-ABBE-45DD-BF1B-8E84A3A92A23"/>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Hx0M0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8dDNIw6oVif4CAABlCgAAJwAAAHVuaXZlcnNhbC9mbGFzaF9wdWJsaXNoaW5nX3NldHRpbmdzLnhtbNVW3U7bMBS+71NYnrikAQYbq9IiRFutAtqKdtq4Qm582lg4dhY7LeVqT7MH25PsOKYlFQwFGNKmXjQ5Puc73/nJJ4dHN4kkc8iM0KpJd+s7lICKNBdq1qRfxt3tQ0qMZYozqRU0qdKUHLVqYZpPpDDxCKxFV0MQRplGaps0tjZtBMFisagLk2buVMvcIr6pRzoJ0gwMKAtZkEq2xD+7TMHQVq1GSOhN55rnEojgSEEJx47JrmQmpoF3m7DoepbpXPETLXVGstmkSd8dHrvfysdDtUUCyhVnWmh0ZttgnAvHh8mRuAUSg5jFSHxvn5KF4DYuHgPnHwYPUQpsXwNzKCcai1H2Dj4ByzizzL/6fBZurFkZvIkvFUtENMYT4upv0vb46vPlsHNx1uufXo0Hg7Nxb+hJFDHBJk4YbCYKkZDOswjWeUJmLYti5I0xUyYNhEHZtHKbarVBzr2TiZbY+yIK9yGZAO+zBErTGF0L1UXPXUqmWIhcNulxJpikRFgmRbQONvnEWGGL+XfLngSxcM+AnI/ofXrfnShmmYEyrdWJcT2PWl91LjlZ6pxIcQ3EaoL15wk+xUDKwyHTTCeFFdfHEiMFZpwLWAA/Knp6B/inRJeYIskxEjc3lWB9hu+5uCUTmOoMcYHNccfRLozHrz8LOGXG3IOyFcet0Vmv3bnq9dudb1uuQMbnTEXPBMeBQ5Lat8BnWLvSmEJKjd0sQWBnIpYbKObDBS/cqpRZOXfM5sXQ3SALUBy3QD4eEw8iXE2hcqgKGDFFtJJLwiL8hIxbobnQuUGLXxYPbV5E0IcSoQqqM/yCMFnGIauCtrO7937/4MPHw0+NevDrx8/tJ4PuZGUomcvmdeXkSWFZi8vDby4MnBY8Lg02y/9NZbjsjKq0tT+o4jU4reJ14aVnWJKdShRQN2ZepFA5pEiEBf43V+IFY32V4vudeJuxvmHNr1nl/6Zk/7a+PGzcFsLg0euMO0mEEgk2winY+g7UOtjfwfvHo0e1GqJtXg1btd9QSwMEFAACAAgAfHQzSE9Ble2qAgAAXgoAACEAAAB1bml2ZXJzYWwvZmxhc2hfc2tpbl9zZXR0aW5ncy54bWyVVttu2zAMfd9XBNl73V3TAUqANM2AAt1arEXfZZuxhciSIcnp8vcTZTmWE7v2QhSIyHMkijxiSvSeidWH2Ywkkkv1DMYwkWn0NL4ZS5fzuDJGiqtECgPCXAmpCsrnq48/3YdEDjnGkgdQUzk7mkB7zMJ9plD8Gd8WaEOERBYlFccHmcmrmCb7TMlKpKOp5ccSFGdib5HXPxab7eABnGlzb6Do5LS9QZtGKRVoDZjS9y3aKIvTGHhz0rX7TOS0R71/+zPagWlmHG39CW2IVtIMukW+WaMN44XdvduVBdr7BAN/jYV++Yw2COX0CKq7+d1XtEGGLKvyfzRSKplhQbuc95t44nBJU/v8MKtrtFECXggPGu2CL4+7610A8l/Dd0/wuSrJn7CuZwMBmx5zWO0o10CiZlkHdS7fHitjH8gJELpa0JPN+olWugNrnS3wD7wxkYYo72khr5JXBWzqlENkN9ASNptbNy5C7MkX5KjgcAkMvC30t63tJTTwttBnzlJ4FPx4iT8P1aSm07fU93SkCTYMgtplujKqstFm1UTxqAd8wNoDAkeDKWQKK435vLACsHkkcr46p+giKSLogWXUMCl+IS4+uttoEp0FvOL69UUMMxz6ZOdytMM6rJdbT1Bl/ePQXq5ez4yd5cs5NYYmeWF/nPR85nnLudtnHvVTcFxaPKh7sZNTSQVVe1AvUvLJ5whpYDJY1m9sCE6ioAok6q8z8Zv0NUBURQxqa/vGoBFO11fjcpbl3P6ZVwZvkHYJA8GaaXK7naDspMvA4UUAVCV5o9p6UUeKihvG4QDcRwOHu/DQzYi2Kh0S3No8wM6EkvOeSZr006KVytkYCQI9hFebVz+jjkzQvaGxdlfrPP2x+dyMNBRfZ5o5hxdTZ2sbvyyideL/lf8AUEsDBBQAAgAIAHx0M0grL9OQ0wIAAHYJAAAmAAAAdW5pdmVyc2FsL2h0bWxfcHVibGlzaGluZ19zZXR0aW5ncy54bWzNVsFOGzEQvecrLFccyQKlLY02QYgEEUFJRFK1nJCznmQtvPbW9iaEU7+mH9Yv6XhNQiJotCCoqhyyHs+8eW/Gnt348DaTZArGCq2adLe+QwmoRHOhJk36dXiyfUCJdUxxJrWCJlWaksNWLc6LkRQ2HYBz6GoJwijbyF2Tps7ljSiazWZ1YXPjd7UsHOLbeqKzKDdgQTkwUS7ZHP/cPAdLW7UaIXEwfdG8kEAERwpKeHZMnrpM0ih4jVhyMzG6UPxYS22ImYya9N3Bkf8tfAJSW2SgvDbbQqM3uwbjXHg6TA7EHZAUxCRF3nv7lMwEd2n5GHn/OHqMUmIHCcyjHGvUotw9fAaOceZYWIZ8Dm6dXRiCic8Vy0QyxB3i5Tdpe3h9etXvXJ53L86uh73e+bDbDyTKmGgdJ47WE8VISBcmgWWemDnHkhR5Y8yYSQtxtGpauI21WiPn12SkJZa+jKJkjEzlvEmPjGCSEuGYFMly1zEzAXciJGrwsbv1sXL0ATDoTVJmLKwmWuxYX8Wk9U0XkpO5LogUN0CcJqioyPApBbJabjI2OiutkllHrBQcyFTADPhhWaV7wL8lusIUWYGReBRzCS5k+FGIOzKCsTaIC2yKhxbtwgb8+rOAc2btAyhbcNwanHfbnevuRbvzfcsLZHzKVPJMcGwhZLl7C3yG2pXGFFJqrOYKBFYmYYWFsj9c8NKtiszKuVM2LZvuG1mCYrsF8gmYuJHg0RKqgKqACVNEKzknLMFLYf0RmgpdWLSEwxKg7YsIhlAiVEl1ggMKkxkOpgrazu7e+/0PHz8dfG7Uo98/f21vDLofFH3JfLYwKY43jorluHh85+LI39CnL7szxb+661edQZVCXfSqePXOqnhdhmHSXxkklSjgJJiEsYOzQIpMOOCv2eQXNGrzVA5tfKVGvaGKjcft/xURVsuX8NpbN46e/CyooX39W6lV+wNQSwMEFAACAAgAfHQzSEflG4WDAQAACQYAAB8AAAB1bml2ZXJzYWwvaHRtbF9za2luX3NldHRpbmdzLmpzjZTLbsIwEEX3fEWUbitEn6HdoUKlSiwqtbuqCxOGEOHYlu2kpIh/L+PwiB8peDbxzdEdz1ieTS/arTiNo+doY77N/t3eGw1Q07KEa1unHXqBeqxoPofPvACaM4gdpEJkQaiCo749IY2z+d0SmbGd1R9orFqOMQ/hIiTKkKhCYhUSf0LiOiT+2gXui2sKa7V7VmrNWT/lTAPTfcZlQQwTX72a1S7TgXkF8gy6IClYpolZXeTJ8SHBaHMpLwRh9ZRnvD8j6SqTvGTzrvzLWoDcXfyqAQZPycvEsqO50m8aCjfxZIjRTQoJSsE+7+MEIwhTMgPa8h2Y9Q9qGfsFOXSVq1wf6NENRpsWJAOvS8MRho2xnZfXzQTD5zSsdUPc3WJYBCU1SM9qfI9hgVyU4oILFJJn2BEP9Xt+RCkn85xl+9QDjCCHh0Xbru6dCjXHH8fWE+LOE1r6U6iZQI7GApoKaPqgWVmVk3UaevTdY8sVL59YVXiQaHeQ4P4r+j53Gteut/0DUEsDBBQAAgAIAHx0M0iWUXBaugAAAKMBAAAaAAAAdW5pdmVyc2FsL2kxOG5fcHJlc2V0cy54bWydkLEKwjAQhvc+Rbjdxm6lJHET3Bx0lpqmGmkvJZdYH9+UinSRgkMg//F9P8mJ3avv2NN4sg4lFPkWmEHtGos3CefTflMCo1BjU3cOjQR0wHYqE7Yo8egNmUAsVSBJuIcwVJyP45hbGnxqINfFkIop167n6fQO+WTyYVZhdiv7l/2ZgcoyxsQ12i4cUKV7SjPCyGsJk3PRmFtsHfBfgFkDWr8CPIYVwMcFIPj3xVPSkUL6ZgqCL5arsjdQSwMEFAACAAgAfHQzSGAwPB5rAAAAdQAAABwAAAB1bml2ZXJzYWwvbG9jYWxfc2V0dGluZ3MueG1sNYwxDoMwDAB3XmF5p9CtA4GNDYZCH2ARt4rk2CiJqvb3zdLtpDvdMH2iwJtTDqYOr5cegfUwH/Tl8LHP7Q0hF1JPYsoO1RCmsRnEDpKNS6lhhlPoy2nnWKHwSrGW2x3y37ew1OUzsMdubH5QSwMEFAACAAgA6AIhR4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B8dDNIaLyeISEJAADUOgAAKQAAAHVuaXZlcnNhbC9za2luX2N1c3RvbWl6YXRpb25fc2V0dGluZ3MueG1s7VvrbtvKEf5/nmKh4gAtUFiUqGuhqOBlZRORKR2RtpMWhUCJa4swxVXJpR0f6Eef5jzYeZLOLkmLlGWZzKVNWplJEM7ONzM7OzO73EkG0b0XaHHE6Nr71WEeDSzCmBfcRcOfEBosqU/DaUgiwqL6jnLjBS59NIJbymlAjZgTuE7oanw0GkpoJH5Qr6v09B68tdRWE3VbuIl7SMdtDcb6st6XNRjTmw1tUN8TkcgNyZIE7LDUQb0w+hJgBBEJmRG45NNQLnLnh4ozOA8d1wO+aNhp8Webad3qLf6gVqPdbeNtU5FluYO0tt7QpW232+8qDYSlVluSt2qvKTdl1Gi3G/3OttFttmV4G/U7IKWF+x3U6rZaTX3bxE1AI0VR9aa27cr9RkMBbbjX17ajkdqVJNRoNOSWvm135JEqIeCWQYYi97gDZV1W5c5WUZVGT0YjbaSOWlus447WRr0m7kjStqWqsiTtnLubXd5dO2rp6WTufEPgwSU4OMpjq34guAbLOAyB2Sbrje8wghZORExnTd7VrBmK0mCtpcEpAjljzWwqUhMikAMQMry0Jhfo0WMrGjPkxK5HF044qIuxjFFYlU+LPB157rvaImaMBmdLGjAw9Syg4drxa8M/JJGTzqsMkj6QsAru1lmSnbqu+CkLS3VBNMNzDLSk640TPI3pHT1bOMv7u5DGgVvKzNXThoS+F9wDt9TvavioIt+LmMHIumAf7vGnPGwD1Soi3LwO5k8ppO8siJ9plMRPBdxO5dse2YM+eJHHBFRp8OcYdOPckeIC9BT+HMcEoKW4al3+vA1i5BMDdpknf/Mou+88kbCoJCmWR1F0E2+qxtMmpHfc2UXc2wv9jPMp1J7gjlso8acUiE+QKyy1SqnbxPz1Pcb0db+WDNagBRY3X1xSkhA5Vefa5HKqmB/n48n5ZK4a57WhlmQl4mn5x2an96nR7vxpUE9xJSVZl8p4XJSFhLC2VE6Wac8m4zkIxOO5iT/YtSH/szJ0cmWPDRPXhulfKguYzvB1bcj/LAO9ms2wac+tsaHjuWHNzYkt/DLGNtZrw480RivngSBG0YNHHhFbEQTl2QsJinzPFQO8ZHtBTEro0yeXimHOZ9iyZ4ZmGxOzNrRoGD79WUh2Yth+QtAYIdeLnIVPXKEWQkSM8/IC2sXpDMEvtvKAk64dLzgro32m3Bjm+dyeTMbWHJt6RqkNceAiPXS4puqCZoqFZyAjhA05/Dz4XESfkIAU368s5MI4vxjDb5sbcuHdrXz4zT7DmimGJZmSoAQQAgfPIOos62Yy07kPQSFy0MaJokcauoWgyS9dCdmGqU0gNDU7J9/mYjLZsPBesITQIUtWQt4ltizlHM/VyQeIccjNSUXQ5D2k5PuKoI/YghzCVgmYqVwb5wrPCJ6GWYJkObh0eLz7T8hZLgHHvfng0TgCCvcwpInIxqiyIgv/cgXraCjjA8meyAQ/ixW88x4IWBG6paIKCpCGdR5Xv1wZf5uPFGOM9TkEmj65mduiPnJ9DhSSgMKB0/cpnwaodtwHJ1jC8ZYsnRjS4QnYXM8VbHz5hTH/jL1fkcPSIvRzWr9MHX/4+ay6dYWq99LINRybQRmcVTbsLe25GXymITzgX7WijAOqm2AlqawakBmqRyuBMFR0XrqgCPuVgIY5AnXTpC5A4eDfOZUEmJNUhknRF4i5Bs8VDLkGj1YTcYNVy7Bh074hC36KLQEWy52s2uGV5t8aPoHPvOfVXpBbCuniE+ch2RChBorlL7PKuS23UKJswx6D4SbIvEv2VZDqe2t+Fi8n9uoSZ65IykphPjc09l2Rw753L0oL+Dlek5f7+W1I14LqO1EW10lx++sXGpJMcZbonVbbiCyszLSLuaaYGubnQ55VfnkcxCi3bGxb87GicgkQrGuHLVdQWG/5qb28rOR8p+ORAvJS91rECZer3//1W3kxe/YkVJRS/1JVDqQgr1r4Wd7fTcpI9I8ScmxFLULFS0lgejzOoOVPy7YBYfJVDqBOshms6ZpfWJRSDYGYLqNi24p2cQmxaonQpHG4LLV/54VcKrP3UH7Eya02vHTCeyhfNqV+VUHC8zw2WWUbdh8sMfO9gFSEf/F+wCdvG9O5ouviSw5y1PeW98km6MJxNL20QT580lWQp10oJtTIPZHE9Vh1mWKLycoRlITkfVcQHg7uOM+E3ecxfH7TmBW+tgMWUn/K7yleXswBA79WgTAe3jp+BGuTveZZohV9TBcvY8uT9lmnYMSUn8yGLIxT3h1tn3vGk8fNy00p+4zX1IfyrCXzyYku0vdRmqaKi7y8gmfaC8vh1PySPUfdB5jkE3sJyFH3ARbftSZwUH+J2h/KQ7P7FdUJ8/Tc8iX+OLB6wEMCUahSnuytyMMtGPN7tijn2pRQ5FxTlwzF7mt7a5JmNKflDa6/YvEgeD5HXHLM4slKv0v2BnYRXD8ewgPmMZ+8Ht9iHpCFeVeL95+qeHGQXAfv+yKhIva0Ie9q8AHgLFe81kc1lMp4VxNqk0v314CbrKTxilYNuhYlXVT0HJBP4zgu4IW8miqapPtRNYP6Cz8N6scWaJBKfX39gni9ICGGEPBIFptFWp57ld1sXIuDYRH2ymAez1YgOoAvlQyTIxSiShyrslRJXvLj69hnnk8eSFapcoSca47PfhBBahyPbIWNyS3Lx3ZKqZwCaaXbBeJeCcwNvAoTH0b5ql8cqLjtMGcRidkfKFXltqOsSvNgz5mVvBfC9oAu4H3N/YN6fp+FCnWgbXa0l5brx/2oHbSm1FfldsUOWrOtdmX8H+igKSP+VO6gqfpopLQ+p4Mm93vtVr96B+1g8+Obd9B6DbXX61TroEmSKrWlqh20t/tU+Q5at8mfqh003MQqbn7PHbS34+pQB62p6FJDOXXQTh20Uwft1EE7ddBOHbQft4O2Z11y437jhEG5cvA99+NeGvIVZvdfaPK9YcJnTOrUNvyfbxse0Fc1UE6dx1Pn8dR5PHUeT53H/8/O4+tNl/y17u769qv2HXespdqOufvmb9N3LFyel2g75m61y3cdd6BT0/HUdPyxmo4HQKeu46nreBD3PbQd8/8u5Nv3HfdpAAV5r/7H1X8DUEsDBBQAAgAIAH10M0hk2ucKoAEAAN4XAAAXAAAAdW5pdmVyc2FsL3VuaXZlcnNhbC5wbmfrDPBz5+WS4mJgYOD19HAJYmBgmcDAwFzEwQYUsf1tqAekGIuD3J0Y1p2TeQnksKQ7+joyMGzs5/6TyArkcxZ4RBYzMPAdBmHG4/krUhgYxIs9XRxDKuLe3jbseuwg4hr4tr7Wb4qGEJM6mzqT+yzN5morjXdMx54f7KzLZBbfErO/bN7zre9/b829ffttGTPQ0AfcNVUXMpwXC/695+9g1Zf8yxAoyHA/fcui8/cYX36s8JFnAvI/7HUzrmJfcv21aS1ImmGxrO7j/dtuCoLYbtZR10rnyjECmQlbFqeWgcQa+Bk5QZSKAkh4AosKSHBSAwuQdBCaAOJ4MAmBKE8HkPEKnB4gjsqoplFNo5pGNY1qGtU0qmlU06imUU2jmkY1jWoa1TSqaVTTqKZRTaOaRjWNahrVhE/T6V3rLoMGtxl6yra8+W1nC9J8IMP9dOW8y8pQ4Zj6cpnjXxjBg93ZJos3ljtI7b7//nI7SKBm/sUuu9+cHsnnn3++tS33F3iY+//+i21uyr+2v/7FrKwkX/ZGq4kN7DJXP5d1TglNAFBLAwQUAAIACAB9dDNI2KHfu0oAAABrAAAAGwAAAHVuaXZlcnNhbC91bml2ZXJzYWwucG5nLnhtbLOxr8jNUShLLSrOzM+zVTLUM1Cyt+PlsikoSi3LTC1XqACKAQUhQEmhEsg1QnDLM1NKMkAqTEwQghmpmekZJbZKFqYWcEF9oJkAUEsBAgAAFAACAAgAfHQzSFp/uZk6BAAA4Q4AAB0AAAAAAAAAAQAAAAAAAAAAAHVuaXZlcnNhbC9jb21tb25fbWVzc2FnZXMubG5nUEsBAgAAFAACAAgAfHQzSMOqFYn+AgAAZQoAACcAAAAAAAAAAQAAAAAAdQQAAHVuaXZlcnNhbC9mbGFzaF9wdWJsaXNoaW5nX3NldHRpbmdzLnhtbFBLAQIAABQAAgAIAHx0M0hPQZXtqgIAAF4KAAAhAAAAAAAAAAEAAAAAALgHAAB1bml2ZXJzYWwvZmxhc2hfc2tpbl9zZXR0aW5ncy54bWxQSwECAAAUAAIACAB8dDNIKy/TkNMCAAB2CQAAJgAAAAAAAAABAAAAAAChCgAAdW5pdmVyc2FsL2h0bWxfcHVibGlzaGluZ19zZXR0aW5ncy54bWxQSwECAAAUAAIACAB8dDNIR+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
  <p:tag name="ISPRING_PRESENTATION_TITLE" val="PPT01_Nature_of_God"/>
  <p:tag name="ISPRING_RESOURCE_PATHS_HASH_PRESENTER" val="bbc4dfce278bd097150f759662ba1d8daf9d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0</TotalTime>
  <Words>971</Words>
  <Application>Microsoft Office PowerPoint</Application>
  <PresentationFormat>On-screen Show (4:3)</PresentationFormat>
  <Paragraphs>155</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Business operations </vt:lpstr>
      <vt:lpstr>Business operations </vt:lpstr>
      <vt:lpstr>The purpose of business operations</vt:lpstr>
      <vt:lpstr>A Level theory</vt:lpstr>
      <vt:lpstr>Key words</vt:lpstr>
      <vt:lpstr>The three types of production process 1</vt:lpstr>
      <vt:lpstr>The three types of production process 2</vt:lpstr>
      <vt:lpstr>Production processes</vt:lpstr>
      <vt:lpstr>Keeping costs down</vt:lpstr>
      <vt:lpstr>Keeping costs down</vt:lpstr>
      <vt:lpstr>Key words</vt:lpstr>
      <vt:lpstr>How do you measure productivity?</vt:lpstr>
      <vt:lpstr>Measuring productivity continued</vt:lpstr>
      <vt:lpstr>Competitive prices and costs</vt:lpstr>
      <vt:lpstr>Summary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PPT01_Nature_of_God</dc:title>
  <dc:creator>Liz Matthews</dc:creator>
  <cp:lastModifiedBy>Morgan Crump</cp:lastModifiedBy>
  <cp:revision>564</cp:revision>
  <dcterms:created xsi:type="dcterms:W3CDTF">2012-02-07T12:53:50Z</dcterms:created>
  <dcterms:modified xsi:type="dcterms:W3CDTF">2019-12-31T12:26:21Z</dcterms:modified>
</cp:coreProperties>
</file>