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9" r:id="rId2"/>
    <p:sldId id="582" r:id="rId3"/>
    <p:sldId id="329" r:id="rId4"/>
    <p:sldId id="573" r:id="rId5"/>
    <p:sldId id="451" r:id="rId6"/>
    <p:sldId id="581" r:id="rId7"/>
    <p:sldId id="583" r:id="rId8"/>
    <p:sldId id="571" r:id="rId9"/>
    <p:sldId id="327" r:id="rId10"/>
  </p:sldIdLst>
  <p:sldSz cx="9144000" cy="6858000" type="screen4x3"/>
  <p:notesSz cx="6797675" cy="9928225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0A6C68-8E16-4E84-BDC1-0DCFB73D0DE2}" v="6" dt="2019-12-31T15:58:50.37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101" d="100"/>
          <a:sy n="101" d="100"/>
        </p:scale>
        <p:origin x="848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853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949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64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9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87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2.3 Making operational decisions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2.3.1 Business operations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donalds.co.uk/ukhome/whatmakesmcdonalds/articles/biodiesel-lorri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rek.co/2016/07/31/tesla-gigafactory-robots-machines-battery-factor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Technology, productivity and production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Technology, productivity and production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The benefits of technology</a:t>
            </a:r>
          </a:p>
          <a:p>
            <a:pPr lvl="0"/>
            <a:r>
              <a:rPr lang="en-GB" dirty="0"/>
              <a:t>Wider aspects of productivity and cost efficiency</a:t>
            </a:r>
          </a:p>
          <a:p>
            <a:r>
              <a:rPr lang="en-GB" dirty="0"/>
              <a:t>Impact of technology on production</a:t>
            </a:r>
          </a:p>
        </p:txBody>
      </p:sp>
    </p:spTree>
    <p:extLst>
      <p:ext uri="{BB962C8B-B14F-4D97-AF65-F5344CB8AC3E}">
        <p14:creationId xmlns:p14="http://schemas.microsoft.com/office/powerpoint/2010/main" val="155384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Automation</a:t>
            </a:r>
          </a:p>
          <a:p>
            <a:pPr lvl="0"/>
            <a:r>
              <a:rPr lang="en-GB" dirty="0"/>
              <a:t>Using machines that can operate without people</a:t>
            </a:r>
          </a:p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Flexibility</a:t>
            </a:r>
          </a:p>
          <a:p>
            <a:pPr lvl="0"/>
            <a:r>
              <a:rPr lang="en-GB" dirty="0"/>
              <a:t>The ability to switch quickly and easily from one task to another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Robots</a:t>
            </a:r>
          </a:p>
          <a:p>
            <a:r>
              <a:rPr lang="en-GB" dirty="0"/>
              <a:t>Machines that can be programmed to do tasks that can be done by humans, such as welding, spray painting and packing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9D3B94-64FA-41F9-8F4A-3EDEAE9FEE6D}"/>
              </a:ext>
            </a:extLst>
          </p:cNvPr>
          <p:cNvSpPr txBox="1"/>
          <p:nvPr/>
        </p:nvSpPr>
        <p:spPr>
          <a:xfrm>
            <a:off x="258554" y="5833241"/>
            <a:ext cx="776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What are the benefits of each of the above in the production process?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are the benefits of technology?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702804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Successful production involves producing the right quantity of products at the right time.</a:t>
            </a:r>
          </a:p>
          <a:p>
            <a:pPr lvl="0"/>
            <a:r>
              <a:rPr lang="en-GB" dirty="0"/>
              <a:t>Technology can help produce high and consistent standards of quality.</a:t>
            </a:r>
          </a:p>
          <a:p>
            <a:pPr lvl="0"/>
            <a:r>
              <a:rPr lang="en-GB" dirty="0"/>
              <a:t>Technology can help produce goods cost efficiently.</a:t>
            </a:r>
          </a:p>
          <a:p>
            <a:pPr lvl="0"/>
            <a:r>
              <a:rPr lang="en-GB" dirty="0"/>
              <a:t>Automation can help achieve successful production and increase productivity.</a:t>
            </a:r>
          </a:p>
          <a:p>
            <a:pPr lvl="0"/>
            <a:r>
              <a:rPr lang="en-GB" dirty="0"/>
              <a:t>Robots can be programmed to do tasks that can be done by humans, such as spraying new cars, which can also improve productivity.</a:t>
            </a:r>
          </a:p>
        </p:txBody>
      </p:sp>
    </p:spTree>
    <p:extLst>
      <p:ext uri="{BB962C8B-B14F-4D97-AF65-F5344CB8AC3E}">
        <p14:creationId xmlns:p14="http://schemas.microsoft.com/office/powerpoint/2010/main" val="213419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Productivity and cost efficiency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Factory workers in the UK normally just work on the production line, with managers trying to increase efficiency and productivity.</a:t>
            </a:r>
          </a:p>
          <a:p>
            <a:pPr lvl="0"/>
            <a:r>
              <a:rPr lang="en-GB" sz="2200" dirty="0"/>
              <a:t>Japanese companies take a wider approach, seeing all members of a company as being able to help cut costs and come up with ideas to increase productivity.</a:t>
            </a:r>
          </a:p>
          <a:p>
            <a:pPr lvl="0"/>
            <a:r>
              <a:rPr lang="en-GB" sz="2200" dirty="0"/>
              <a:t>Japanese companies look at the whole business including waste materials, wasted time, wasted energy and products that are rejected.</a:t>
            </a:r>
          </a:p>
          <a:p>
            <a:pPr lvl="0"/>
            <a:r>
              <a:rPr lang="en-GB" sz="2200" dirty="0"/>
              <a:t>UK businesses are adopting these types of efficiency savings to become more efficient and productive.</a:t>
            </a:r>
          </a:p>
          <a:p>
            <a:r>
              <a:rPr lang="en-GB" sz="2200" b="1" dirty="0">
                <a:solidFill>
                  <a:srgbClr val="C0504D"/>
                </a:solidFill>
              </a:rPr>
              <a:t>Example: </a:t>
            </a:r>
            <a:r>
              <a:rPr lang="en-GB" sz="2200" dirty="0"/>
              <a:t>In 2013 McDonalds decided that instead of just </a:t>
            </a:r>
            <a:br>
              <a:rPr lang="en-GB" sz="2200" dirty="0"/>
            </a:br>
            <a:r>
              <a:rPr lang="en-GB" sz="2200" dirty="0"/>
              <a:t>throwing away the oil it cooks fries in, it would recycle the </a:t>
            </a:r>
            <a:br>
              <a:rPr lang="en-GB" sz="2200" dirty="0"/>
            </a:br>
            <a:r>
              <a:rPr lang="en-GB" sz="2200" dirty="0"/>
              <a:t>oil and use it to drive its fleet of delivery lorries. 99% of oil </a:t>
            </a:r>
            <a:br>
              <a:rPr lang="en-GB" sz="2200" dirty="0"/>
            </a:br>
            <a:r>
              <a:rPr lang="en-GB" sz="2200" dirty="0"/>
              <a:t>is now recycled.</a:t>
            </a:r>
          </a:p>
        </p:txBody>
      </p:sp>
      <p:sp>
        <p:nvSpPr>
          <p:cNvPr id="13" name="TextBox 12">
            <a:hlinkClick r:id="rId3"/>
          </p:cNvPr>
          <p:cNvSpPr txBox="1"/>
          <p:nvPr/>
        </p:nvSpPr>
        <p:spPr>
          <a:xfrm>
            <a:off x="7738454" y="4904742"/>
            <a:ext cx="1182607" cy="707886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Biodiesel lorries</a:t>
            </a:r>
          </a:p>
        </p:txBody>
      </p:sp>
    </p:spTree>
    <p:extLst>
      <p:ext uri="{BB962C8B-B14F-4D97-AF65-F5344CB8AC3E}">
        <p14:creationId xmlns:p14="http://schemas.microsoft.com/office/powerpoint/2010/main" val="292602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technology on production (1)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599426" cy="4695976"/>
          </a:xfrm>
        </p:spPr>
        <p:txBody>
          <a:bodyPr>
            <a:noAutofit/>
          </a:bodyPr>
          <a:lstStyle/>
          <a:p>
            <a:pPr lvl="0"/>
            <a:r>
              <a:rPr lang="en-GB" sz="2600" b="1" dirty="0">
                <a:solidFill>
                  <a:srgbClr val="C0504D"/>
                </a:solidFill>
              </a:rPr>
              <a:t>Production</a:t>
            </a:r>
            <a:r>
              <a:rPr lang="en-GB" sz="2600" dirty="0"/>
              <a:t> costs which also affect the price of the product.</a:t>
            </a:r>
          </a:p>
          <a:p>
            <a:pPr lvl="0"/>
            <a:r>
              <a:rPr lang="en-GB" sz="2600" b="1" dirty="0">
                <a:solidFill>
                  <a:srgbClr val="C0504D"/>
                </a:solidFill>
              </a:rPr>
              <a:t>Example: </a:t>
            </a:r>
            <a:r>
              <a:rPr lang="en-GB" sz="2600" dirty="0"/>
              <a:t>Automation and robot use on car production lines mean fewer staff  doing dangerous jobs.</a:t>
            </a:r>
          </a:p>
          <a:p>
            <a:pPr lvl="0"/>
            <a:r>
              <a:rPr lang="en-GB" sz="2600" b="1" dirty="0">
                <a:solidFill>
                  <a:srgbClr val="C0504D"/>
                </a:solidFill>
              </a:rPr>
              <a:t>Productivity</a:t>
            </a:r>
            <a:r>
              <a:rPr lang="en-GB" sz="2600" dirty="0"/>
              <a:t> through mechanising the  production process.</a:t>
            </a:r>
          </a:p>
          <a:p>
            <a:pPr lvl="0"/>
            <a:r>
              <a:rPr lang="en-GB" sz="2600" dirty="0"/>
              <a:t>With machines able to work 24 hours and requiring no pay productivity can be high which means low costs per unit.</a:t>
            </a:r>
          </a:p>
          <a:p>
            <a:r>
              <a:rPr lang="en-GB" sz="2600" b="1" dirty="0">
                <a:solidFill>
                  <a:srgbClr val="C0504D"/>
                </a:solidFill>
              </a:rPr>
              <a:t>Example: </a:t>
            </a:r>
            <a:r>
              <a:rPr lang="en-GB" sz="2600" dirty="0"/>
              <a:t>The Giga factory will be the biggest </a:t>
            </a:r>
            <a:br>
              <a:rPr lang="en-GB" sz="2600" dirty="0"/>
            </a:br>
            <a:r>
              <a:rPr lang="en-GB" sz="2600" dirty="0"/>
              <a:t>factory in the world employing a huge amount </a:t>
            </a:r>
            <a:br>
              <a:rPr lang="en-GB" sz="2600" dirty="0"/>
            </a:br>
            <a:r>
              <a:rPr lang="en-GB" sz="2600" dirty="0"/>
              <a:t>of robots to make batteries for electric vehicles</a:t>
            </a:r>
          </a:p>
        </p:txBody>
      </p:sp>
      <p:sp>
        <p:nvSpPr>
          <p:cNvPr id="13" name="TextBox 12">
            <a:hlinkClick r:id="rId3"/>
          </p:cNvPr>
          <p:cNvSpPr txBox="1"/>
          <p:nvPr/>
        </p:nvSpPr>
        <p:spPr>
          <a:xfrm>
            <a:off x="7496269" y="4415854"/>
            <a:ext cx="950615" cy="707886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Tesla robots</a:t>
            </a:r>
          </a:p>
        </p:txBody>
      </p:sp>
    </p:spTree>
    <p:extLst>
      <p:ext uri="{BB962C8B-B14F-4D97-AF65-F5344CB8AC3E}">
        <p14:creationId xmlns:p14="http://schemas.microsoft.com/office/powerpoint/2010/main" val="410599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3A08-75EF-45DF-A746-7C46D248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9B3F-5783-4B3C-B44F-DC5E10B36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What is the main trade off when using more technology in the production process?</a:t>
            </a:r>
          </a:p>
        </p:txBody>
      </p:sp>
    </p:spTree>
    <p:extLst>
      <p:ext uri="{BB962C8B-B14F-4D97-AF65-F5344CB8AC3E}">
        <p14:creationId xmlns:p14="http://schemas.microsoft.com/office/powerpoint/2010/main" val="37083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Impact of technology on production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210127" cy="4695976"/>
          </a:xfrm>
        </p:spPr>
        <p:txBody>
          <a:bodyPr>
            <a:noAutofit/>
          </a:bodyPr>
          <a:lstStyle/>
          <a:p>
            <a:pPr lvl="0"/>
            <a:r>
              <a:rPr lang="en-GB" sz="2300" b="1" dirty="0">
                <a:solidFill>
                  <a:srgbClr val="C0504D"/>
                </a:solidFill>
              </a:rPr>
              <a:t>Quality</a:t>
            </a:r>
            <a:r>
              <a:rPr lang="en-GB" sz="2300" dirty="0"/>
              <a:t> means ensuring the product meets the needs of the customer. </a:t>
            </a:r>
          </a:p>
          <a:p>
            <a:pPr lvl="0"/>
            <a:r>
              <a:rPr lang="en-GB" sz="2300" dirty="0"/>
              <a:t>Technology is very good at producing large amounts of the same thing.</a:t>
            </a:r>
          </a:p>
          <a:p>
            <a:pPr lvl="0"/>
            <a:r>
              <a:rPr lang="en-GB" sz="2300" b="1" dirty="0">
                <a:solidFill>
                  <a:srgbClr val="C0504D"/>
                </a:solidFill>
              </a:rPr>
              <a:t>Flexibility</a:t>
            </a:r>
            <a:r>
              <a:rPr lang="en-GB" sz="2300" dirty="0"/>
              <a:t> is important to quality, but can also be important to the delivery of the product.</a:t>
            </a:r>
          </a:p>
          <a:p>
            <a:pPr lvl="0"/>
            <a:r>
              <a:rPr lang="en-GB" sz="2300" b="1" dirty="0">
                <a:solidFill>
                  <a:srgbClr val="C0504D"/>
                </a:solidFill>
              </a:rPr>
              <a:t>Example: </a:t>
            </a:r>
            <a:r>
              <a:rPr lang="en-GB" sz="2300" dirty="0"/>
              <a:t>Making fish and chips requires the staff member to ask how the fish should be cooked and how much salt and vinegar the customer wants.</a:t>
            </a:r>
          </a:p>
          <a:p>
            <a:pPr lvl="0"/>
            <a:r>
              <a:rPr lang="en-GB" sz="2300" b="1" dirty="0">
                <a:solidFill>
                  <a:srgbClr val="C0504D"/>
                </a:solidFill>
              </a:rPr>
              <a:t>Automation</a:t>
            </a:r>
            <a:r>
              <a:rPr lang="en-GB" sz="2300" dirty="0"/>
              <a:t> is where flexibility in delivery is lowered.</a:t>
            </a:r>
          </a:p>
          <a:p>
            <a:r>
              <a:rPr lang="en-GB" sz="2300" dirty="0"/>
              <a:t>The key to business success is knowing when technology improves efficiency without losing flexibility that staff can offer.</a:t>
            </a:r>
          </a:p>
        </p:txBody>
      </p:sp>
    </p:spTree>
    <p:extLst>
      <p:ext uri="{BB962C8B-B14F-4D97-AF65-F5344CB8AC3E}">
        <p14:creationId xmlns:p14="http://schemas.microsoft.com/office/powerpoint/2010/main" val="65098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9303" cy="4979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Write down or discuss the answers to these questions.</a:t>
            </a:r>
          </a:p>
          <a:p>
            <a:pPr lvl="0"/>
            <a:r>
              <a:rPr lang="en-GB" sz="2600" dirty="0"/>
              <a:t>What is automation?</a:t>
            </a:r>
          </a:p>
          <a:p>
            <a:pPr lvl="0"/>
            <a:r>
              <a:rPr lang="en-GB" sz="2600" dirty="0"/>
              <a:t>Give one benefit of automation to a car manufacturer.</a:t>
            </a:r>
          </a:p>
          <a:p>
            <a:pPr lvl="0"/>
            <a:r>
              <a:rPr lang="en-GB" sz="2600" dirty="0"/>
              <a:t>Give one drawback of automation to car manufacturers.</a:t>
            </a:r>
          </a:p>
          <a:p>
            <a:pPr lvl="0"/>
            <a:r>
              <a:rPr lang="en-GB" sz="2600" dirty="0"/>
              <a:t>Why can reducing waste in a business be a competitive advantage?</a:t>
            </a:r>
          </a:p>
          <a:p>
            <a:pPr lvl="0"/>
            <a:r>
              <a:rPr lang="en-GB" sz="2600" dirty="0"/>
              <a:t>Give one reason why the productivity of the UK is only increasing very slowly.</a:t>
            </a:r>
          </a:p>
          <a:p>
            <a:r>
              <a:rPr lang="en-GB" sz="2600" dirty="0"/>
              <a:t>Name the four main elements to balance when considering the impact of technology on production.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560</Words>
  <Application>Microsoft Office PowerPoint</Application>
  <PresentationFormat>On-screen Show (4:3)</PresentationFormat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Technology, productivity and production</vt:lpstr>
      <vt:lpstr>Technology, productivity and production</vt:lpstr>
      <vt:lpstr>Key words</vt:lpstr>
      <vt:lpstr>What are the benefits of technology?</vt:lpstr>
      <vt:lpstr>Productivity and cost efficiency</vt:lpstr>
      <vt:lpstr>Impact of technology on production (1)</vt:lpstr>
      <vt:lpstr>Challenge question</vt:lpstr>
      <vt:lpstr>Impact of technology on production (2)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838</cp:revision>
  <dcterms:created xsi:type="dcterms:W3CDTF">2012-02-07T12:53:50Z</dcterms:created>
  <dcterms:modified xsi:type="dcterms:W3CDTF">2019-12-31T16:08:42Z</dcterms:modified>
</cp:coreProperties>
</file>