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9" r:id="rId2"/>
    <p:sldId id="448" r:id="rId3"/>
    <p:sldId id="329" r:id="rId4"/>
    <p:sldId id="425" r:id="rId5"/>
    <p:sldId id="441" r:id="rId6"/>
    <p:sldId id="375" r:id="rId7"/>
    <p:sldId id="443" r:id="rId8"/>
    <p:sldId id="447" r:id="rId9"/>
    <p:sldId id="445" r:id="rId10"/>
    <p:sldId id="327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15/03/2019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637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996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200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263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729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1.4 Making the business effective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1.4.4 Business plans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119592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How many parts should a good business plan have?</a:t>
            </a:r>
          </a:p>
          <a:p>
            <a:pPr lvl="0"/>
            <a:r>
              <a:rPr lang="en-GB" dirty="0"/>
              <a:t>Name a competitive advantage for a business planning to make a new electric car.</a:t>
            </a:r>
          </a:p>
          <a:p>
            <a:pPr lvl="0"/>
            <a:r>
              <a:rPr lang="en-GB" dirty="0"/>
              <a:t>True or false? A cash flow forecast in a business plan should be very optimistic with is figures.</a:t>
            </a:r>
          </a:p>
          <a:p>
            <a:pPr lvl="0"/>
            <a:r>
              <a:rPr lang="en-GB" dirty="0"/>
              <a:t>Which type of organisation will be particularly interested at looking at a business plan?</a:t>
            </a:r>
          </a:p>
          <a:p>
            <a:r>
              <a:rPr lang="en-GB" dirty="0"/>
              <a:t>Give a drawback of creating a business plan.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a business plan is</a:t>
            </a:r>
          </a:p>
          <a:p>
            <a:pPr lvl="0"/>
            <a:r>
              <a:rPr lang="en-GB" dirty="0"/>
              <a:t>The role and importance of a business plan</a:t>
            </a:r>
          </a:p>
          <a:p>
            <a:pPr lvl="0"/>
            <a:r>
              <a:rPr lang="en-GB" dirty="0"/>
              <a:t>Benefits of a business plan</a:t>
            </a:r>
          </a:p>
          <a:p>
            <a:pPr lvl="0"/>
            <a:r>
              <a:rPr lang="en-GB" dirty="0"/>
              <a:t>Drawbacks of a business plan</a:t>
            </a:r>
          </a:p>
          <a:p>
            <a:r>
              <a:rPr lang="en-GB" dirty="0"/>
              <a:t>The purpose of planning business activity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Business plan</a:t>
            </a:r>
          </a:p>
          <a:p>
            <a:r>
              <a:rPr lang="en-GB" dirty="0"/>
              <a:t>A detailed document setting out the marketing and financial thinking behind a proposed new business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Competitive advantage </a:t>
            </a:r>
          </a:p>
          <a:p>
            <a:r>
              <a:rPr lang="en-GB" dirty="0"/>
              <a:t>Identifying the features of your own product that will make it succeed against competitors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a business plan?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503956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 business plan is a detailed document setting out the marketing and financial thinking behind a proposed new business.</a:t>
            </a:r>
          </a:p>
          <a:p>
            <a:pPr lvl="0"/>
            <a:r>
              <a:rPr lang="en-GB" dirty="0"/>
              <a:t>A business plan is a formal method of recording what the business aims to achieve and by when.</a:t>
            </a:r>
          </a:p>
          <a:p>
            <a:r>
              <a:rPr lang="en-GB" dirty="0"/>
              <a:t>It is particularly important for new businesses to produce a plan as banks often require one before they consider lending any money.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495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Role and importance of a business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600" dirty="0"/>
              <a:t>A plan should be written to help educate and persuade potential investors of the benefits of starting the business.</a:t>
            </a:r>
          </a:p>
          <a:p>
            <a:pPr lvl="0"/>
            <a:r>
              <a:rPr lang="en-GB" sz="2600" dirty="0"/>
              <a:t>The plan also needs to show what the entrepreneur wishes to achieve and why.</a:t>
            </a:r>
          </a:p>
          <a:p>
            <a:pPr lvl="0"/>
            <a:r>
              <a:rPr lang="en-GB" sz="2600" dirty="0"/>
              <a:t>The plan should highlight the businesses competitive advantage – what it will do better than the competition.</a:t>
            </a:r>
          </a:p>
          <a:p>
            <a:pPr lvl="0"/>
            <a:r>
              <a:rPr lang="en-GB" sz="2600" dirty="0"/>
              <a:t>A plan should be concise, specific, show knowledge of the market and be financially aware.</a:t>
            </a:r>
          </a:p>
          <a:p>
            <a:r>
              <a:rPr lang="en-GB" sz="2600" b="1" dirty="0">
                <a:solidFill>
                  <a:srgbClr val="C0504D"/>
                </a:solidFill>
              </a:rPr>
              <a:t>Example: </a:t>
            </a:r>
            <a:r>
              <a:rPr lang="en-GB" sz="2600" dirty="0"/>
              <a:t>Samsung’s competitive advantage over Apple is the speed at which products are brought to market.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315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 business plan should contain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561579" cy="4823532"/>
          </a:xfrm>
        </p:spPr>
        <p:txBody>
          <a:bodyPr/>
          <a:lstStyle/>
          <a:p>
            <a:pPr lvl="0"/>
            <a:r>
              <a:rPr lang="en-GB" sz="2000" dirty="0"/>
              <a:t>The business idea, e.g. Dysons may have said a vacuum cleaner with no bag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Business aims and objectives</a:t>
            </a:r>
            <a:r>
              <a:rPr lang="en-GB" sz="2000" dirty="0"/>
              <a:t>. Objectives need to be </a:t>
            </a:r>
            <a:r>
              <a:rPr lang="en-GB" sz="2000" b="1" dirty="0">
                <a:solidFill>
                  <a:srgbClr val="C0504D"/>
                </a:solidFill>
              </a:rPr>
              <a:t>SMART</a:t>
            </a:r>
            <a:r>
              <a:rPr lang="en-GB" sz="2000" dirty="0"/>
              <a:t> – what does this stand for?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Target market </a:t>
            </a:r>
            <a:r>
              <a:rPr lang="en-GB" sz="2000" dirty="0"/>
              <a:t>– the trends and whether there is market growth</a:t>
            </a:r>
          </a:p>
          <a:p>
            <a:pPr lvl="0"/>
            <a:r>
              <a:rPr lang="en-GB" sz="2000" dirty="0"/>
              <a:t>A </a:t>
            </a:r>
            <a:r>
              <a:rPr lang="en-GB" sz="2000" b="1" dirty="0">
                <a:solidFill>
                  <a:srgbClr val="C0504D"/>
                </a:solidFill>
              </a:rPr>
              <a:t>marketing plan</a:t>
            </a:r>
            <a:r>
              <a:rPr lang="en-GB" sz="2000" dirty="0"/>
              <a:t>, giving details of how the business will communicate with customers and the price products will be sold at and why.</a:t>
            </a:r>
          </a:p>
          <a:p>
            <a:r>
              <a:rPr lang="en-GB" sz="2000" dirty="0"/>
              <a:t>The </a:t>
            </a:r>
            <a:r>
              <a:rPr lang="en-GB" sz="2000" b="1" dirty="0">
                <a:solidFill>
                  <a:srgbClr val="C0504D"/>
                </a:solidFill>
              </a:rPr>
              <a:t>marketing mix </a:t>
            </a:r>
            <a:r>
              <a:rPr lang="en-GB" sz="2000" dirty="0"/>
              <a:t>showing the marketing objectives and how these will be achieved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1857" y="2574189"/>
            <a:ext cx="4191754" cy="27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 business plan should contain (2)</a:t>
            </a:r>
            <a:endParaRPr lang="en-GB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600" b="1" dirty="0">
                <a:solidFill>
                  <a:srgbClr val="C0504D"/>
                </a:solidFill>
              </a:rPr>
              <a:t>Forecast revenue, costs and profit </a:t>
            </a:r>
            <a:r>
              <a:rPr lang="en-GB" sz="2600" dirty="0"/>
              <a:t>in order to work out break-even point and the margin of safety. This will be normally forecast for 18 months.</a:t>
            </a:r>
          </a:p>
          <a:p>
            <a:pPr lvl="0"/>
            <a:r>
              <a:rPr lang="en-GB" sz="2600" b="1" dirty="0">
                <a:solidFill>
                  <a:srgbClr val="C0504D"/>
                </a:solidFill>
              </a:rPr>
              <a:t>Cash flow forecast</a:t>
            </a:r>
            <a:r>
              <a:rPr lang="en-GB" sz="2600" dirty="0"/>
              <a:t>. The plan can show a cautious approach to inflows and higher outflows to add realism to predictions. </a:t>
            </a:r>
          </a:p>
          <a:p>
            <a:pPr lvl="0"/>
            <a:r>
              <a:rPr lang="en-GB" sz="2600" b="1" dirty="0">
                <a:solidFill>
                  <a:srgbClr val="C0504D"/>
                </a:solidFill>
              </a:rPr>
              <a:t>Sources of finance</a:t>
            </a:r>
            <a:r>
              <a:rPr lang="en-GB" sz="2600" dirty="0"/>
              <a:t>, showing where initial funds will be obtained. The plan should give short and long term sources and state why.</a:t>
            </a:r>
          </a:p>
          <a:p>
            <a:r>
              <a:rPr lang="en-GB" sz="2600" b="1" dirty="0">
                <a:solidFill>
                  <a:srgbClr val="C0504D"/>
                </a:solidFill>
              </a:rPr>
              <a:t>Location</a:t>
            </a:r>
            <a:r>
              <a:rPr lang="en-GB" sz="2600" dirty="0"/>
              <a:t>, looking at issues such as affordability, workforce access and type of product offered.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41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purpose of a business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7196139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The plan is a process to help inform the entrepreneur about the potential risks and rewards they face.</a:t>
            </a:r>
          </a:p>
          <a:p>
            <a:pPr lvl="0"/>
            <a:r>
              <a:rPr lang="en-GB" dirty="0"/>
              <a:t>It helps give focus, question ideas and provide more concrete evidence regarding success.</a:t>
            </a:r>
          </a:p>
          <a:p>
            <a:r>
              <a:rPr lang="en-GB" dirty="0"/>
              <a:t>It is critical in gaining financial help from a bank or other source of finance.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065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dirty="0"/>
              <a:t>Benefits and drawbacks of business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6473" cy="812847"/>
          </a:xfrm>
        </p:spPr>
        <p:txBody>
          <a:bodyPr/>
          <a:lstStyle/>
          <a:p>
            <a:pPr lvl="0"/>
            <a:r>
              <a:rPr lang="en-GB" sz="2000" dirty="0"/>
              <a:t>Business plans need a lot of research to be effective and useful. </a:t>
            </a:r>
          </a:p>
          <a:p>
            <a:pPr lvl="0"/>
            <a:r>
              <a:rPr lang="en-GB" sz="2000" dirty="0"/>
              <a:t>The table summarises the benefits and problems of writing a business plan.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38698940"/>
              </p:ext>
            </p:extLst>
          </p:nvPr>
        </p:nvGraphicFramePr>
        <p:xfrm>
          <a:off x="262549" y="2236205"/>
          <a:ext cx="8659199" cy="391109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374001">
                  <a:extLst>
                    <a:ext uri="{9D8B030D-6E8A-4147-A177-3AD203B41FA5}">
                      <a16:colId xmlns:a16="http://schemas.microsoft.com/office/drawing/2014/main" xmlns="" val="1571418671"/>
                    </a:ext>
                  </a:extLst>
                </a:gridCol>
                <a:gridCol w="4285198">
                  <a:extLst>
                    <a:ext uri="{9D8B030D-6E8A-4147-A177-3AD203B41FA5}">
                      <a16:colId xmlns:a16="http://schemas.microsoft.com/office/drawing/2014/main" xmlns="" val="774962464"/>
                    </a:ext>
                  </a:extLst>
                </a:gridCol>
              </a:tblGrid>
              <a:tr h="344330">
                <a:tc>
                  <a:txBody>
                    <a:bodyPr/>
                    <a:lstStyle/>
                    <a:p>
                      <a:pPr marL="46038" indent="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Problems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9445943"/>
                  </a:ext>
                </a:extLst>
              </a:tr>
              <a:tr h="3566767">
                <a:tc>
                  <a:txBody>
                    <a:bodyPr/>
                    <a:lstStyle/>
                    <a:p>
                      <a:pPr marL="18097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Forces the entrepreneur to think carefully about every aspect of the start-up, which should increase the chances of success</a:t>
                      </a:r>
                    </a:p>
                    <a:p>
                      <a:pPr marL="180975" marR="10223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May make the entrepreneur realise that she or he lacks the skills needed for part of the plan, and therefore try harder to employ an expert or buy in advice</a:t>
                      </a:r>
                    </a:p>
                    <a:p>
                      <a:pPr marL="18097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If the plan is well received by investors, they may compete to offer attractive terms for obtaining capital</a:t>
                      </a:r>
                    </a:p>
                    <a:p>
                      <a:pPr marL="18097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Many entrepreneurs have the whole plan in their head, not on paper; if illness or accident strikes, others will only be able to keep things going with a paper plan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Making a forecast (e.g. of sales) doesn’t make it happen; entrepreneurs sometimes confuse the plan with reality; poor sales can come as a terrible shock</a:t>
                      </a:r>
                    </a:p>
                    <a:p>
                      <a:pPr marL="180975" marR="24130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Problems arise if the plan is too rigid; it is better to make it flexible, so that you are prepared for what to do if sales are poor (or unexpectedly high)</a:t>
                      </a:r>
                    </a:p>
                    <a:p>
                      <a:pPr marL="180975" marR="156845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Plans based on high sales will include lots of staff to meet the demand; risks are lower if the business </a:t>
                      </a:r>
                      <a:r>
                        <a:rPr lang="en-GB" sz="1600" spc="5" dirty="0">
                          <a:effectLst/>
                        </a:rPr>
                        <a:t>starts </a:t>
                      </a:r>
                      <a:r>
                        <a:rPr lang="en-GB" sz="1600" dirty="0">
                          <a:effectLst/>
                        </a:rPr>
                        <a:t>with a low-cost/low-sales</a:t>
                      </a:r>
                      <a:r>
                        <a:rPr lang="en-GB" sz="1600" spc="65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expectation</a:t>
                      </a:r>
                    </a:p>
                    <a:p>
                      <a:pPr marL="180975" marR="24130" indent="-155575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Business success is often about people, not paper. An over-focus on a perfect plan may mean too little time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4180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54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6251</TotalTime>
  <Words>830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Business plans</vt:lpstr>
      <vt:lpstr>Business plans</vt:lpstr>
      <vt:lpstr>Key words</vt:lpstr>
      <vt:lpstr>What is a business plan?</vt:lpstr>
      <vt:lpstr>Role and importance of a business plan</vt:lpstr>
      <vt:lpstr>What a business plan should contain (1)</vt:lpstr>
      <vt:lpstr>What a business plan should contain (2)</vt:lpstr>
      <vt:lpstr>The purpose of a business plan</vt:lpstr>
      <vt:lpstr>Benefits and drawbacks of business plans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546</cp:revision>
  <dcterms:created xsi:type="dcterms:W3CDTF">2012-02-07T12:53:50Z</dcterms:created>
  <dcterms:modified xsi:type="dcterms:W3CDTF">2019-03-15T21:56:24Z</dcterms:modified>
</cp:coreProperties>
</file>