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1" r:id="rId2"/>
    <p:sldId id="292" r:id="rId3"/>
    <p:sldId id="294" r:id="rId4"/>
    <p:sldId id="295" r:id="rId5"/>
    <p:sldId id="297" r:id="rId6"/>
    <p:sldId id="298" r:id="rId7"/>
    <p:sldId id="299" r:id="rId8"/>
    <p:sldId id="300" r:id="rId9"/>
    <p:sldId id="301" r:id="rId10"/>
    <p:sldId id="302" r:id="rId11"/>
    <p:sldId id="303" r:id="rId12"/>
    <p:sldId id="296" r:id="rId13"/>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Cleall" initials="B" lastIdx="6" clrIdx="0"/>
  <p:cmAuthor id="1" name="I.T. Support" initials="I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41C65"/>
    <a:srgbClr val="2F444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DFF8DB-3DC7-8849-A277-C7FB67D8A707}" type="datetimeFigureOut">
              <a:rPr lang="en-US" smtClean="0"/>
              <a:pPr/>
              <a:t>2/21/2016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1D8E26-A6A6-F84A-8093-D85BA7E51163}" type="slidenum">
              <a:rPr lang="en-US" smtClean="0"/>
              <a:pPr/>
              <a:t>‹#›</a:t>
            </a:fld>
            <a:endParaRPr lang="en-US"/>
          </a:p>
        </p:txBody>
      </p:sp>
    </p:spTree>
    <p:extLst>
      <p:ext uri="{BB962C8B-B14F-4D97-AF65-F5344CB8AC3E}">
        <p14:creationId xmlns="" xmlns:p14="http://schemas.microsoft.com/office/powerpoint/2010/main" val="31892496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21/02/2016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 xmlns:p14="http://schemas.microsoft.com/office/powerpoint/2010/main"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40025253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488832" cy="430887"/>
          </a:xfrm>
          <a:prstGeom prst="rect">
            <a:avLst/>
          </a:prstGeom>
          <a:noFill/>
        </p:spPr>
        <p:txBody>
          <a:bodyPr wrap="square" rtlCol="0">
            <a:spAutoFit/>
          </a:bodyPr>
          <a:lstStyle/>
          <a:p>
            <a:r>
              <a:rPr lang="en-US" sz="2200" b="1" dirty="0" smtClean="0">
                <a:solidFill>
                  <a:schemeClr val="bg1"/>
                </a:solidFill>
              </a:rPr>
              <a:t>Unit 4 – Decision</a:t>
            </a:r>
            <a:r>
              <a:rPr lang="en-US" sz="2200" b="1" baseline="0" dirty="0" smtClean="0">
                <a:solidFill>
                  <a:schemeClr val="bg1"/>
                </a:solidFill>
              </a:rPr>
              <a:t> </a:t>
            </a:r>
            <a:r>
              <a:rPr lang="en-US" sz="2200" b="1" dirty="0" smtClean="0">
                <a:solidFill>
                  <a:schemeClr val="bg1"/>
                </a:solidFill>
              </a:rPr>
              <a:t>making to improve operational performance</a:t>
            </a:r>
            <a:endParaRPr lang="en-US" sz="2200" b="1" dirty="0">
              <a:solidFill>
                <a:schemeClr val="bg1"/>
              </a:solidFill>
            </a:endParaRPr>
          </a:p>
        </p:txBody>
      </p:sp>
    </p:spTree>
    <p:extLst>
      <p:ext uri="{BB962C8B-B14F-4D97-AF65-F5344CB8AC3E}">
        <p14:creationId xmlns="" xmlns:p14="http://schemas.microsoft.com/office/powerpoint/2010/main"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oogle.co.uk/search?q=benetton+controversial+photos&amp;rlz=1C1CHFX_en-GBGB566GB566&amp;source=lnms&amp;tbm=isch&amp;sa=X&amp;ved=0ahUKEwjoqa-e6YjLAhWCPhQKHZj2B9YQ_AUIBygB&amp;biw=1137&amp;bih=714&amp;dpr=0.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2420888"/>
            <a:ext cx="7560840" cy="1752600"/>
          </a:xfrm>
        </p:spPr>
        <p:txBody>
          <a:bodyPr>
            <a:noAutofit/>
          </a:bodyPr>
          <a:lstStyle/>
          <a:p>
            <a:r>
              <a:rPr lang="en-GB" sz="5400" dirty="0" smtClean="0">
                <a:solidFill>
                  <a:srgbClr val="C00000"/>
                </a:solidFill>
              </a:rPr>
              <a:t>4.3 Increasing efficiency and productivity</a:t>
            </a:r>
            <a:endParaRPr lang="en-GB" sz="5400" dirty="0">
              <a:solidFill>
                <a:srgbClr val="C00000"/>
              </a:solidFill>
            </a:endParaRPr>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 xmlns:p14="http://schemas.microsoft.com/office/powerpoint/2010/main" val="2186233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of reducing capacity</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Selling off all or part of its production area – this will cut fixed costs but is not a good idea if spare capacity is a short-term problem</a:t>
            </a:r>
          </a:p>
          <a:p>
            <a:r>
              <a:rPr lang="en-GB" dirty="0" smtClean="0"/>
              <a:t>Changing to a shorter working week or shorter day – saves costs and cuts production, but may lead to lower motivation and a higher staff turnover</a:t>
            </a:r>
          </a:p>
          <a:p>
            <a:r>
              <a:rPr lang="en-GB" dirty="0" smtClean="0"/>
              <a:t>Laying off workers – saves money and reduces costs, but fixed costs will remain the same and it can be costly and time-consuming if they need more staff in the future</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shortage</a:t>
            </a:r>
            <a:endParaRPr lang="en-GB" dirty="0"/>
          </a:p>
        </p:txBody>
      </p:sp>
      <p:sp>
        <p:nvSpPr>
          <p:cNvPr id="3" name="Content Placeholder 2"/>
          <p:cNvSpPr>
            <a:spLocks noGrp="1"/>
          </p:cNvSpPr>
          <p:nvPr>
            <p:ph idx="1"/>
          </p:nvPr>
        </p:nvSpPr>
        <p:spPr/>
        <p:txBody>
          <a:bodyPr/>
          <a:lstStyle/>
          <a:p>
            <a:r>
              <a:rPr lang="en-GB" dirty="0" smtClean="0"/>
              <a:t>The main cause of this is an increase in demand, outpacing the firm’s ability to increase its production levels. It is also possible that capacity shortage might occur through the expiry of a lease on property, but firms can usually renew leases.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How to increase </a:t>
            </a:r>
            <a:r>
              <a:rPr lang="en-GB" dirty="0"/>
              <a:t>c</a:t>
            </a:r>
            <a:r>
              <a:rPr lang="en-GB" dirty="0" smtClean="0"/>
              <a:t>apacity</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For businesses to increase capacity they need to:</a:t>
            </a:r>
          </a:p>
          <a:p>
            <a:r>
              <a:rPr lang="en-GB" dirty="0" smtClean="0"/>
              <a:t>Invest in capital </a:t>
            </a:r>
            <a:r>
              <a:rPr lang="en-GB" dirty="0" smtClean="0"/>
              <a:t>machinery (build or extend factories or plants)</a:t>
            </a:r>
            <a:endParaRPr lang="en-GB" dirty="0" smtClean="0"/>
          </a:p>
          <a:p>
            <a:r>
              <a:rPr lang="en-GB" dirty="0" smtClean="0"/>
              <a:t>Invest in employees through training</a:t>
            </a:r>
          </a:p>
          <a:p>
            <a:r>
              <a:rPr lang="en-GB" dirty="0" smtClean="0"/>
              <a:t>Hire more </a:t>
            </a:r>
            <a:r>
              <a:rPr lang="en-GB" dirty="0" smtClean="0"/>
              <a:t>employees</a:t>
            </a:r>
          </a:p>
          <a:p>
            <a:r>
              <a:rPr lang="en-GB" dirty="0" smtClean="0"/>
              <a:t>Ask staff to work overtime or longer hours</a:t>
            </a:r>
          </a:p>
          <a:p>
            <a:r>
              <a:rPr lang="en-GB" dirty="0" smtClean="0"/>
              <a:t>A flexible workforce</a:t>
            </a:r>
            <a:endParaRPr lang="en-GB" dirty="0" smtClean="0"/>
          </a:p>
          <a:p>
            <a:r>
              <a:rPr lang="en-GB" dirty="0" smtClean="0"/>
              <a:t>Change production practices to be more </a:t>
            </a:r>
            <a:r>
              <a:rPr lang="en-GB" dirty="0" smtClean="0"/>
              <a:t>efficient</a:t>
            </a:r>
          </a:p>
          <a:p>
            <a:r>
              <a:rPr lang="en-GB" dirty="0" smtClean="0"/>
              <a:t>Outsourcing or subcontracting work</a:t>
            </a:r>
          </a:p>
          <a:p>
            <a:r>
              <a:rPr lang="en-GB" dirty="0" smtClean="0"/>
              <a:t>Transferring resources from another area</a:t>
            </a:r>
          </a:p>
          <a:p>
            <a:endParaRPr lang="en-GB" dirty="0" smtClean="0"/>
          </a:p>
          <a:p>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spTree>
    <p:extLst>
      <p:ext uri="{BB962C8B-B14F-4D97-AF65-F5344CB8AC3E}">
        <p14:creationId xmlns="" xmlns:p14="http://schemas.microsoft.com/office/powerpoint/2010/main" val="3819432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What you need to know:</a:t>
            </a:r>
            <a:endParaRPr lang="en-GB" dirty="0"/>
          </a:p>
          <a:p>
            <a:r>
              <a:rPr lang="en-GB" dirty="0" smtClean="0"/>
              <a:t>Why capacity is important and how to utilise </a:t>
            </a:r>
            <a:r>
              <a:rPr lang="en-GB" dirty="0" smtClean="0"/>
              <a:t>it</a:t>
            </a:r>
            <a:endParaRPr lang="en-GB"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 xmlns:p14="http://schemas.microsoft.com/office/powerpoint/2010/main" val="1650124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capacity? (Recap)</a:t>
            </a:r>
            <a:endParaRPr lang="en-GB" dirty="0"/>
          </a:p>
        </p:txBody>
      </p:sp>
      <p:sp>
        <p:nvSpPr>
          <p:cNvPr id="3" name="Content Placeholder 2"/>
          <p:cNvSpPr>
            <a:spLocks noGrp="1"/>
          </p:cNvSpPr>
          <p:nvPr>
            <p:ph idx="1"/>
          </p:nvPr>
        </p:nvSpPr>
        <p:spPr>
          <a:xfrm>
            <a:off x="467544" y="2132856"/>
            <a:ext cx="8229600" cy="4104456"/>
          </a:xfrm>
        </p:spPr>
        <p:txBody>
          <a:bodyPr>
            <a:normAutofit/>
          </a:bodyPr>
          <a:lstStyle/>
          <a:p>
            <a:pPr marL="0" indent="0">
              <a:buNone/>
            </a:pPr>
            <a:r>
              <a:rPr lang="en-GB" b="1" dirty="0">
                <a:solidFill>
                  <a:srgbClr val="C00000"/>
                </a:solidFill>
              </a:rPr>
              <a:t>Definition:</a:t>
            </a:r>
            <a:r>
              <a:rPr lang="en-GB" dirty="0">
                <a:solidFill>
                  <a:srgbClr val="C00000"/>
                </a:solidFill>
              </a:rPr>
              <a:t> </a:t>
            </a:r>
            <a:r>
              <a:rPr lang="en-GB" dirty="0"/>
              <a:t>the maximum total level of output or production that a business can produce in a  given time period</a:t>
            </a:r>
            <a:r>
              <a:rPr lang="en-GB" dirty="0" smtClean="0"/>
              <a:t>.</a:t>
            </a:r>
            <a:endParaRPr lang="en-GB" dirty="0"/>
          </a:p>
          <a:p>
            <a:pPr marL="0" indent="0">
              <a:buNone/>
            </a:pPr>
            <a:r>
              <a:rPr lang="en-GB" dirty="0" smtClean="0"/>
              <a:t>A company that is producing at this level is said to be producing at full capacity.</a:t>
            </a:r>
          </a:p>
          <a:p>
            <a:pPr marL="0" indent="0">
              <a:buNone/>
            </a:pPr>
            <a:r>
              <a:rPr lang="en-GB" dirty="0" smtClean="0"/>
              <a:t>N.B. Working at full capacity is not always a good thing!!!!</a:t>
            </a:r>
            <a:endParaRPr lang="en-GB"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 xmlns:p14="http://schemas.microsoft.com/office/powerpoint/2010/main" val="4230273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capacity</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Getting capacity right is important because managers need to decide on the correct scale of production for the organisation. </a:t>
            </a:r>
            <a:endParaRPr lang="en-GB" dirty="0"/>
          </a:p>
          <a:p>
            <a:pPr marL="0" indent="0">
              <a:buNone/>
            </a:pPr>
            <a:r>
              <a:rPr lang="en-GB" dirty="0" smtClean="0"/>
              <a:t>Too low and they will not be able to meet demand for their products; get it too high and they will waste money with idle resources (machinery, people or stock, etc.).</a:t>
            </a:r>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 xmlns:p14="http://schemas.microsoft.com/office/powerpoint/2010/main" val="659995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capacity</a:t>
            </a:r>
            <a:endParaRPr lang="en-GB" dirty="0"/>
          </a:p>
        </p:txBody>
      </p:sp>
      <p:sp>
        <p:nvSpPr>
          <p:cNvPr id="3" name="Content Placeholder 2"/>
          <p:cNvSpPr>
            <a:spLocks noGrp="1"/>
          </p:cNvSpPr>
          <p:nvPr>
            <p:ph idx="1"/>
          </p:nvPr>
        </p:nvSpPr>
        <p:spPr>
          <a:xfrm>
            <a:off x="214282" y="2060848"/>
            <a:ext cx="8786874" cy="4582862"/>
          </a:xfrm>
        </p:spPr>
        <p:txBody>
          <a:bodyPr>
            <a:normAutofit fontScale="62500" lnSpcReduction="20000"/>
          </a:bodyPr>
          <a:lstStyle/>
          <a:p>
            <a:r>
              <a:rPr lang="en-GB" dirty="0" smtClean="0"/>
              <a:t>Efficient capacity management can ensure that a firm is not spending excessive amounts on capital equipment and other resources and therefore is able to control its unit costs – low unit costs help the firm to achieve higher profit margins</a:t>
            </a:r>
          </a:p>
          <a:p>
            <a:r>
              <a:rPr lang="en-GB" dirty="0" smtClean="0"/>
              <a:t>A firm’s capacity should allow some flexibility between different production lines, so that supply can meet demand if one particular product experiences a sudden increase in popularity</a:t>
            </a:r>
          </a:p>
          <a:p>
            <a:r>
              <a:rPr lang="en-GB" dirty="0" smtClean="0"/>
              <a:t>Some industries (e.g. Farming) experience seasonal production – they need to ensure that they have the capacity to cope with the peak production period</a:t>
            </a:r>
          </a:p>
          <a:p>
            <a:r>
              <a:rPr lang="en-GB" dirty="0" smtClean="0"/>
              <a:t>Some industries have seasonal demand (tourism) – these industries need to plan capacity to cope with the periods when demand peaks</a:t>
            </a:r>
          </a:p>
          <a:p>
            <a:r>
              <a:rPr lang="en-GB" dirty="0" smtClean="0"/>
              <a:t>If a business has no close competition, then lack of capacity might not be an issue, but where there is lots of competition, there can be serious repercussions -  firms may need to sub-contract or outsource (this means they don’t need to spend money on expanding capacity, but can become more expensive)</a:t>
            </a:r>
          </a:p>
          <a:p>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40303"/>
          </a:xfrm>
        </p:spPr>
        <p:txBody>
          <a:bodyPr/>
          <a:lstStyle/>
          <a:p>
            <a:r>
              <a:rPr lang="en-GB" dirty="0" smtClean="0"/>
              <a:t>In terms of capacity utilisation, there are 2 types of situation that a  firm needs to manage:</a:t>
            </a:r>
          </a:p>
          <a:p>
            <a:endParaRPr lang="en-GB" dirty="0" smtClean="0"/>
          </a:p>
          <a:p>
            <a:r>
              <a:rPr lang="en-GB" dirty="0" smtClean="0"/>
              <a:t>Under-utilisation of capacity (excess capacity or spare capacity)</a:t>
            </a:r>
          </a:p>
          <a:p>
            <a:r>
              <a:rPr lang="en-GB" dirty="0" smtClean="0"/>
              <a:t>Capacity shortage (why do you think this is an issue)</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Spare capacity</a:t>
            </a:r>
            <a:endParaRPr lang="en-GB" dirty="0"/>
          </a:p>
        </p:txBody>
      </p:sp>
      <p:sp>
        <p:nvSpPr>
          <p:cNvPr id="3" name="Content Placeholder 2"/>
          <p:cNvSpPr>
            <a:spLocks noGrp="1"/>
          </p:cNvSpPr>
          <p:nvPr>
            <p:ph idx="1"/>
          </p:nvPr>
        </p:nvSpPr>
        <p:spPr>
          <a:xfrm>
            <a:off x="142844" y="2060848"/>
            <a:ext cx="8786874" cy="4582862"/>
          </a:xfrm>
        </p:spPr>
        <p:txBody>
          <a:bodyPr>
            <a:normAutofit fontScale="92500" lnSpcReduction="10000"/>
          </a:bodyPr>
          <a:lstStyle/>
          <a:p>
            <a:r>
              <a:rPr lang="en-GB" dirty="0" smtClean="0"/>
              <a:t>There are several reasons this can occur:</a:t>
            </a:r>
          </a:p>
          <a:p>
            <a:pPr lvl="1"/>
            <a:r>
              <a:rPr lang="en-GB" dirty="0" smtClean="0"/>
              <a:t>New competitors or products entering the market (e.g. Pizza restaurants)</a:t>
            </a:r>
          </a:p>
          <a:p>
            <a:pPr lvl="1"/>
            <a:r>
              <a:rPr lang="en-GB" dirty="0" smtClean="0"/>
              <a:t>Fall in demand due to changes in taste or fashion (e.g. McDonald’s and healthier alternatives)</a:t>
            </a:r>
          </a:p>
          <a:p>
            <a:pPr lvl="1"/>
            <a:r>
              <a:rPr lang="en-GB" dirty="0" smtClean="0"/>
              <a:t>Unsuccessful marketing (e.g. Benetton and </a:t>
            </a:r>
            <a:r>
              <a:rPr lang="en-GB" dirty="0" smtClean="0">
                <a:hlinkClick r:id="rId2"/>
              </a:rPr>
              <a:t>controversial images </a:t>
            </a:r>
            <a:r>
              <a:rPr lang="en-GB" dirty="0" smtClean="0"/>
              <a:t>)</a:t>
            </a:r>
          </a:p>
          <a:p>
            <a:pPr lvl="1"/>
            <a:r>
              <a:rPr lang="en-GB" dirty="0" smtClean="0"/>
              <a:t>Seasonal demand (e.g. Thorpe Park)</a:t>
            </a:r>
          </a:p>
          <a:p>
            <a:pPr lvl="1"/>
            <a:r>
              <a:rPr lang="en-GB" dirty="0" smtClean="0"/>
              <a:t>Over-investment in fixed assets (e.g. Littlewoods stores)</a:t>
            </a:r>
          </a:p>
          <a:p>
            <a:pPr lvl="1"/>
            <a:r>
              <a:rPr lang="en-GB" dirty="0" smtClean="0"/>
              <a:t>Merger or takeover leading to duplication of resources or sites (e.g. Derbyshire Building Society and Nationwide)</a:t>
            </a:r>
          </a:p>
          <a:p>
            <a:pPr lvl="1"/>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a:normAutofit fontScale="92500" lnSpcReduction="20000"/>
          </a:bodyPr>
          <a:lstStyle/>
          <a:p>
            <a:r>
              <a:rPr lang="en-GB" dirty="0" smtClean="0"/>
              <a:t>Under-utilisation of capacity helps a firm cope with unexpected problems or increases in demand, but it can increase costs. There are also other problems:</a:t>
            </a:r>
          </a:p>
          <a:p>
            <a:pPr lvl="1"/>
            <a:r>
              <a:rPr lang="en-GB" dirty="0" smtClean="0"/>
              <a:t>Firms have a higher proportion of fixed costs per unit</a:t>
            </a:r>
          </a:p>
          <a:p>
            <a:pPr lvl="1"/>
            <a:r>
              <a:rPr lang="en-GB" dirty="0" smtClean="0"/>
              <a:t>Higher unit costs lead to either lower profit or price increases – and therefore potentially lower sales</a:t>
            </a:r>
          </a:p>
          <a:p>
            <a:pPr lvl="1"/>
            <a:r>
              <a:rPr lang="en-GB" dirty="0" smtClean="0"/>
              <a:t>Spare capacity can portray a negative image for a firm suggesting it is unsuccessful – gyms/shops where there are no customers can put other customers off</a:t>
            </a:r>
          </a:p>
          <a:p>
            <a:pPr lvl="1"/>
            <a:r>
              <a:rPr lang="en-GB" dirty="0" smtClean="0"/>
              <a:t>With less work to do, employees can become bored and demoralised lowering motivation and efficiency and potentially worrying about losing their jobs</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08912" cy="969873"/>
          </a:xfrm>
        </p:spPr>
        <p:txBody>
          <a:bodyPr/>
          <a:lstStyle/>
          <a:p>
            <a:r>
              <a:rPr lang="en-GB" dirty="0" smtClean="0"/>
              <a:t>Advantages of spare capacity</a:t>
            </a:r>
            <a:endParaRPr lang="en-GB" dirty="0"/>
          </a:p>
        </p:txBody>
      </p:sp>
      <p:sp>
        <p:nvSpPr>
          <p:cNvPr id="3" name="Content Placeholder 2"/>
          <p:cNvSpPr>
            <a:spLocks noGrp="1"/>
          </p:cNvSpPr>
          <p:nvPr>
            <p:ph idx="1"/>
          </p:nvPr>
        </p:nvSpPr>
        <p:spPr>
          <a:xfrm>
            <a:off x="214282" y="1714488"/>
            <a:ext cx="8786874" cy="4439986"/>
          </a:xfrm>
        </p:spPr>
        <p:txBody>
          <a:bodyPr>
            <a:noAutofit/>
          </a:bodyPr>
          <a:lstStyle/>
          <a:p>
            <a:r>
              <a:rPr lang="en-GB" sz="2300" dirty="0" smtClean="0"/>
              <a:t>More time for maintenance and repair of machinery</a:t>
            </a:r>
          </a:p>
          <a:p>
            <a:r>
              <a:rPr lang="en-GB" sz="2300" dirty="0" smtClean="0"/>
              <a:t>Less pressure and stress placed upon employees</a:t>
            </a:r>
          </a:p>
          <a:p>
            <a:r>
              <a:rPr lang="en-GB" sz="2300" dirty="0" smtClean="0"/>
              <a:t>Businesses will be able to cope with a sudden increase in demand. Businesses in expanding markets will increase their capacity beforehand, so that their sales are not limited by the size of the factory or shop</a:t>
            </a:r>
          </a:p>
          <a:p>
            <a:r>
              <a:rPr lang="en-GB" sz="2300" dirty="0" smtClean="0"/>
              <a:t>A firm may use calculations of spare capacity to see the maximum possible sales that it could achieve before it needs to expand its capacity</a:t>
            </a:r>
          </a:p>
          <a:p>
            <a:r>
              <a:rPr lang="en-GB" sz="2300" dirty="0" smtClean="0"/>
              <a:t>If a business has spare capacity, it might decide to follow a policy of rationalisation in order to reduce its capacity  and save unnecessary expenditure – rationalisation leads to a cut in the capacity of a firm and thus to a reduction in its maximum output</a:t>
            </a:r>
            <a:endParaRPr lang="en-GB" sz="2300"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3ddf182774df6f0acd7e810d85311a73e88f89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1918</TotalTime>
  <Words>962</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Learning outcomes</vt:lpstr>
      <vt:lpstr>What is capacity? (Recap)</vt:lpstr>
      <vt:lpstr>Importance of capacity</vt:lpstr>
      <vt:lpstr>Importance of capacity</vt:lpstr>
      <vt:lpstr>Slide 6</vt:lpstr>
      <vt:lpstr>Spare capacity</vt:lpstr>
      <vt:lpstr>Slide 8</vt:lpstr>
      <vt:lpstr>Advantages of spare capacity</vt:lpstr>
      <vt:lpstr>Ways of reducing capacity</vt:lpstr>
      <vt:lpstr>Capacity shortage</vt:lpstr>
      <vt:lpstr>How to increase capacity</vt:lpstr>
    </vt:vector>
  </TitlesOfParts>
  <Company>Halesowen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user</cp:lastModifiedBy>
  <cp:revision>80</cp:revision>
  <dcterms:created xsi:type="dcterms:W3CDTF">2014-07-21T12:45:36Z</dcterms:created>
  <dcterms:modified xsi:type="dcterms:W3CDTF">2016-02-21T13:08:19Z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147794</vt:lpwstr>
  </property>
  <property fmtid="{D5CDD505-2E9C-101B-9397-08002B2CF9AE}" pid="3" name="NXPowerLiteSettings">
    <vt:lpwstr>F5000400038000</vt:lpwstr>
  </property>
  <property fmtid="{D5CDD505-2E9C-101B-9397-08002B2CF9AE}" pid="4" name="NXPowerLiteVersion">
    <vt:lpwstr>D6.1.2</vt:lpwstr>
  </property>
</Properties>
</file>