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9" r:id="rId2"/>
    <p:sldId id="433" r:id="rId3"/>
    <p:sldId id="434" r:id="rId4"/>
    <p:sldId id="351" r:id="rId5"/>
    <p:sldId id="329" r:id="rId6"/>
    <p:sldId id="375" r:id="rId7"/>
    <p:sldId id="432" r:id="rId8"/>
    <p:sldId id="327" r:id="rId9"/>
  </p:sldIdLst>
  <p:sldSz cx="9144000" cy="6858000" type="screen4x3"/>
  <p:notesSz cx="6797675" cy="9928225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26/01/2019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26/01/2019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289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1.3 Putting a business idea into practice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1.3.3 Cash and cash-flow 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forecasts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forecasts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91607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a cash flow forecast is</a:t>
            </a:r>
          </a:p>
          <a:p>
            <a:pPr lvl="0"/>
            <a:r>
              <a:rPr lang="en-GB" dirty="0"/>
              <a:t>Successful cash flow forecasts</a:t>
            </a:r>
          </a:p>
          <a:p>
            <a:pPr lvl="0"/>
            <a:r>
              <a:rPr lang="en-GB" dirty="0"/>
              <a:t>The importance of cash flow forecasts</a:t>
            </a:r>
          </a:p>
          <a:p>
            <a:r>
              <a:rPr lang="en-GB" dirty="0"/>
              <a:t>Negative cash flow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words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5786" cy="48959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4400" b="1" dirty="0">
                <a:solidFill>
                  <a:srgbClr val="C0504D"/>
                </a:solidFill>
              </a:rPr>
              <a:t>Cash flow forecast </a:t>
            </a:r>
          </a:p>
          <a:p>
            <a:pPr lvl="0"/>
            <a:r>
              <a:rPr lang="en-GB" sz="4400" dirty="0"/>
              <a:t>Estimating the likely flows of cash over the coming months and, therefore, the overall state of one’s bank </a:t>
            </a:r>
            <a:r>
              <a:rPr lang="en-GB" sz="4400" dirty="0" smtClean="0"/>
              <a:t>balance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cash flow forecast?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644595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Cash flow is the difference between cash coming in and out of a business over a period of time.</a:t>
            </a:r>
          </a:p>
          <a:p>
            <a:pPr lvl="0"/>
            <a:r>
              <a:rPr lang="en-GB" sz="2400" dirty="0"/>
              <a:t>Cash flow forecasting is where a business attempts to predict the amount of cash coming into and out of the business over a period of time.</a:t>
            </a:r>
          </a:p>
          <a:p>
            <a:pPr lvl="0"/>
            <a:r>
              <a:rPr lang="en-GB" sz="2400" dirty="0"/>
              <a:t>Successful cash flow forecasts need accurate predictions of costs and revenue, e.g. staff costs, new buildings, number of sales.</a:t>
            </a:r>
          </a:p>
          <a:p>
            <a:pPr lvl="0"/>
            <a:r>
              <a:rPr lang="en-GB" sz="2400" dirty="0"/>
              <a:t>The longer the forecast, the harder it is to be accurate.</a:t>
            </a:r>
          </a:p>
          <a:p>
            <a:pPr lvl="0"/>
            <a:r>
              <a:rPr lang="en-GB" sz="2400" dirty="0"/>
              <a:t>Mistakes can result in a negative cash flow, one where cash coming into the business is less than that going out.</a:t>
            </a:r>
          </a:p>
          <a:p>
            <a:r>
              <a:rPr lang="en-GB" sz="2400" dirty="0"/>
              <a:t>If the negative cash flow is unplanned it could lead to problems with investors like banks.</a:t>
            </a:r>
          </a:p>
        </p:txBody>
      </p:sp>
    </p:spTree>
    <p:extLst>
      <p:ext uri="{BB962C8B-B14F-4D97-AF65-F5344CB8AC3E}">
        <p14:creationId xmlns:p14="http://schemas.microsoft.com/office/powerpoint/2010/main" xmlns="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words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5786" cy="48959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 smtClean="0">
                <a:solidFill>
                  <a:srgbClr val="C0504D"/>
                </a:solidFill>
              </a:rPr>
              <a:t>Closing </a:t>
            </a:r>
            <a:r>
              <a:rPr lang="en-GB" b="1" dirty="0">
                <a:solidFill>
                  <a:srgbClr val="C0504D"/>
                </a:solidFill>
              </a:rPr>
              <a:t>balance</a:t>
            </a:r>
          </a:p>
          <a:p>
            <a:pPr lvl="0"/>
            <a:r>
              <a:rPr lang="en-GB" dirty="0"/>
              <a:t>The amount of cash left in the bank at the end of the month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Negative cash flow</a:t>
            </a:r>
          </a:p>
          <a:p>
            <a:pPr lvl="0"/>
            <a:r>
              <a:rPr lang="en-GB" dirty="0"/>
              <a:t>When cash outflows are greater than cash inflows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Net cash flow </a:t>
            </a:r>
          </a:p>
          <a:p>
            <a:pPr lvl="0"/>
            <a:r>
              <a:rPr lang="en-GB" dirty="0"/>
              <a:t>Cash in minus cash out over the course of a month.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Opening balance</a:t>
            </a:r>
          </a:p>
          <a:p>
            <a:pPr lvl="0"/>
            <a:r>
              <a:rPr lang="en-GB" dirty="0"/>
              <a:t>The amount of cash in the bank at the start of the month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a cash flow forecast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8765784" cy="4702804"/>
          </a:xfrm>
        </p:spPr>
        <p:txBody>
          <a:bodyPr/>
          <a:lstStyle/>
          <a:p>
            <a:pPr lvl="0"/>
            <a:r>
              <a:rPr lang="en-GB" sz="2000" dirty="0"/>
              <a:t>Look at the cash flow forecast for a new nightclub for 6 months.</a:t>
            </a:r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£250,000 was invested in the business in August – this is the opening balance.</a:t>
            </a:r>
          </a:p>
          <a:p>
            <a:pPr lvl="0"/>
            <a:r>
              <a:rPr lang="en-GB" sz="2000" dirty="0"/>
              <a:t>Cash outflows are deducted from cash inflows, leaving a net cash flow, i.e.</a:t>
            </a:r>
            <a:br>
              <a:rPr lang="en-GB" sz="2000" dirty="0"/>
            </a:br>
            <a:r>
              <a:rPr lang="en-GB" sz="2000" dirty="0"/>
              <a:t>–£185,000 in August.</a:t>
            </a:r>
          </a:p>
          <a:p>
            <a:pPr lvl="0"/>
            <a:r>
              <a:rPr lang="en-GB" sz="2000" dirty="0"/>
              <a:t>The net cash flow is then deducted from the opening balance, i.e. £65,000.</a:t>
            </a:r>
          </a:p>
          <a:p>
            <a:r>
              <a:rPr lang="en-GB" sz="2000" dirty="0"/>
              <a:t>Which is the first month the nightclub has a positive cash flow forecast?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297243"/>
              </p:ext>
            </p:extLst>
          </p:nvPr>
        </p:nvGraphicFramePr>
        <p:xfrm>
          <a:off x="660140" y="1846146"/>
          <a:ext cx="7671483" cy="1981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Figures in £000s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August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September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October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October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November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December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January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Opening balance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250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65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-10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15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45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Cash inflows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85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85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65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115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55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Cash outflows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185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75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75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75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60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85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60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Net cash flow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–185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–75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30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–5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Closing balance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65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–10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15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35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28650" algn="dec"/>
                        </a:tabLst>
                      </a:pPr>
                      <a:r>
                        <a:rPr lang="en-GB" sz="1600" kern="1200" dirty="0">
                          <a:effectLst/>
                        </a:rPr>
                        <a:t>	</a:t>
                      </a:r>
                      <a:r>
                        <a:rPr lang="en-GB" sz="1600" kern="1200" dirty="0" smtClean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cash flow forecasts important?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8765784" cy="4702804"/>
          </a:xfrm>
        </p:spPr>
        <p:txBody>
          <a:bodyPr/>
          <a:lstStyle/>
          <a:p>
            <a:pPr lvl="0"/>
            <a:r>
              <a:rPr lang="en-GB" sz="2200" dirty="0"/>
              <a:t>They identify potential shortfalls in cash in advance.</a:t>
            </a:r>
          </a:p>
          <a:p>
            <a:pPr lvl="0"/>
            <a:r>
              <a:rPr lang="en-GB" sz="2200" dirty="0"/>
              <a:t>Businesses can see if they can afford to pay suppliers and employees.</a:t>
            </a:r>
          </a:p>
          <a:p>
            <a:pPr lvl="0"/>
            <a:r>
              <a:rPr lang="en-GB" sz="2200" dirty="0"/>
              <a:t>They can spot problems with customer payments, e.g. can the business afford to allow a lot of time to pay.</a:t>
            </a:r>
          </a:p>
          <a:p>
            <a:pPr lvl="0"/>
            <a:r>
              <a:rPr lang="en-GB" sz="2200" dirty="0"/>
              <a:t>They allow investors such as banks</a:t>
            </a:r>
            <a:br>
              <a:rPr lang="en-GB" sz="2200" dirty="0"/>
            </a:br>
            <a:r>
              <a:rPr lang="en-GB" sz="2200" dirty="0"/>
              <a:t>to see that the business will be able</a:t>
            </a:r>
            <a:br>
              <a:rPr lang="en-GB" sz="2200" dirty="0"/>
            </a:br>
            <a:r>
              <a:rPr lang="en-GB" sz="2200" dirty="0"/>
              <a:t>to pay its debts.</a:t>
            </a:r>
          </a:p>
          <a:p>
            <a:pPr lvl="0"/>
            <a:r>
              <a:rPr lang="en-GB" sz="2200" dirty="0"/>
              <a:t>Cash flow forecasts are particularly</a:t>
            </a:r>
            <a:br>
              <a:rPr lang="en-GB" sz="2200" dirty="0"/>
            </a:br>
            <a:r>
              <a:rPr lang="en-GB" sz="2200" dirty="0"/>
              <a:t>important for new and fast growing</a:t>
            </a:r>
            <a:br>
              <a:rPr lang="en-GB" sz="2200" dirty="0"/>
            </a:br>
            <a:r>
              <a:rPr lang="en-GB" sz="2200" dirty="0"/>
              <a:t>businesses.</a:t>
            </a:r>
          </a:p>
          <a:p>
            <a:r>
              <a:rPr lang="en-GB" sz="2200" dirty="0"/>
              <a:t>Why would a cash flow forecast be</a:t>
            </a:r>
            <a:br>
              <a:rPr lang="en-GB" sz="2200" dirty="0"/>
            </a:br>
            <a:r>
              <a:rPr lang="en-GB" sz="2200" dirty="0"/>
              <a:t>very important for a fireworks factory?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921" y="3035331"/>
            <a:ext cx="4120079" cy="30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7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137699" cy="49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/>
            <a:r>
              <a:rPr lang="en-GB" dirty="0"/>
              <a:t>What is a cash flow forecast?</a:t>
            </a:r>
          </a:p>
          <a:p>
            <a:pPr lvl="0"/>
            <a:r>
              <a:rPr lang="en-GB" dirty="0"/>
              <a:t>Give one reason why it is important to a business.</a:t>
            </a:r>
          </a:p>
          <a:p>
            <a:pPr lvl="0"/>
            <a:r>
              <a:rPr lang="en-GB" dirty="0"/>
              <a:t>Why might a cash flow forecast be less accurate over 12 months rather than just 1 month?</a:t>
            </a:r>
          </a:p>
          <a:p>
            <a:pPr lvl="0"/>
            <a:r>
              <a:rPr lang="en-GB" dirty="0"/>
              <a:t>Give one reason why a shop may have a negative cash flow.</a:t>
            </a:r>
          </a:p>
          <a:p>
            <a:r>
              <a:rPr lang="en-GB" dirty="0"/>
              <a:t>Why might a bank be interested in a cash flow forecast?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PT 1.3.3 1 The importance of cash"/>
  <p:tag name="ISPRING_RESOURCE_PATHS_HASH_PRESENTER" val="e05b8011c56ed7f0c6e7dbd816fb0272f864f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6233</TotalTime>
  <Words>461</Words>
  <Application>Microsoft Office PowerPoint</Application>
  <PresentationFormat>On-screen Show (4:3)</PresentationFormat>
  <Paragraphs>108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Cash flow forecasts </vt:lpstr>
      <vt:lpstr>Cash flow forecasts </vt:lpstr>
      <vt:lpstr>Key words</vt:lpstr>
      <vt:lpstr>What is a cash flow forecast?</vt:lpstr>
      <vt:lpstr>Key words</vt:lpstr>
      <vt:lpstr>An example of a cash flow forecast </vt:lpstr>
      <vt:lpstr>Why are cash flow forecasts important?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1.3.3 1 The importance of cash</dc:title>
  <dc:creator>Liz Matthews</dc:creator>
  <cp:lastModifiedBy>user</cp:lastModifiedBy>
  <cp:revision>567</cp:revision>
  <dcterms:created xsi:type="dcterms:W3CDTF">2012-02-07T12:53:50Z</dcterms:created>
  <dcterms:modified xsi:type="dcterms:W3CDTF">2019-01-26T17:11:28Z</dcterms:modified>
</cp:coreProperties>
</file>