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8" r:id="rId6"/>
    <p:sldId id="269" r:id="rId7"/>
    <p:sldId id="270" r:id="rId8"/>
    <p:sldId id="271" r:id="rId9"/>
    <p:sldId id="27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028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153C9-E5C6-4599-AEB3-6E57D130338E}" type="doc">
      <dgm:prSet loTypeId="urn:microsoft.com/office/officeart/2005/8/layout/arrow5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76E55BD-D687-4E7A-87C9-7C47EBFFA725}">
      <dgm:prSet phldrT="[Text]"/>
      <dgm:spPr/>
      <dgm:t>
        <a:bodyPr/>
        <a:lstStyle/>
        <a:p>
          <a:pPr algn="ctr"/>
          <a:r>
            <a:rPr lang="en-GB" b="1" dirty="0" smtClean="0"/>
            <a:t>Driving forces (forces promoting change)</a:t>
          </a:r>
          <a:endParaRPr lang="en-GB" b="1" dirty="0"/>
        </a:p>
      </dgm:t>
    </dgm:pt>
    <dgm:pt modelId="{F5517B8F-B62A-46D7-BF02-EB96238F1480}" type="parTrans" cxnId="{2D7D90E7-F8F3-493D-A7BD-E00C28749DB1}">
      <dgm:prSet/>
      <dgm:spPr/>
      <dgm:t>
        <a:bodyPr/>
        <a:lstStyle/>
        <a:p>
          <a:pPr algn="ctr"/>
          <a:endParaRPr lang="en-GB"/>
        </a:p>
      </dgm:t>
    </dgm:pt>
    <dgm:pt modelId="{CEBF0A63-9512-4ADE-A969-9E9B1ED2D1DC}" type="sibTrans" cxnId="{2D7D90E7-F8F3-493D-A7BD-E00C28749DB1}">
      <dgm:prSet/>
      <dgm:spPr/>
      <dgm:t>
        <a:bodyPr/>
        <a:lstStyle/>
        <a:p>
          <a:pPr algn="ctr"/>
          <a:endParaRPr lang="en-GB"/>
        </a:p>
      </dgm:t>
    </dgm:pt>
    <dgm:pt modelId="{2936620D-5622-44FD-B72E-0B2069947D55}">
      <dgm:prSet phldrT="[Text]"/>
      <dgm:spPr/>
      <dgm:t>
        <a:bodyPr/>
        <a:lstStyle/>
        <a:p>
          <a:pPr algn="ctr"/>
          <a:r>
            <a:rPr lang="en-GB" b="1" dirty="0" smtClean="0"/>
            <a:t>Restraining forces (forces maintaining status quo)</a:t>
          </a:r>
          <a:endParaRPr lang="en-GB" b="1" dirty="0"/>
        </a:p>
      </dgm:t>
    </dgm:pt>
    <dgm:pt modelId="{2316F5AC-6621-44B6-9003-B520E93DF9DF}" type="parTrans" cxnId="{5430643D-0D67-48C7-B84C-3CBAF184D10C}">
      <dgm:prSet/>
      <dgm:spPr/>
      <dgm:t>
        <a:bodyPr/>
        <a:lstStyle/>
        <a:p>
          <a:pPr algn="ctr"/>
          <a:endParaRPr lang="en-GB"/>
        </a:p>
      </dgm:t>
    </dgm:pt>
    <dgm:pt modelId="{6FB95250-1B54-43C9-A25B-852FD19A0848}" type="sibTrans" cxnId="{5430643D-0D67-48C7-B84C-3CBAF184D10C}">
      <dgm:prSet/>
      <dgm:spPr/>
      <dgm:t>
        <a:bodyPr/>
        <a:lstStyle/>
        <a:p>
          <a:pPr algn="ctr"/>
          <a:endParaRPr lang="en-GB"/>
        </a:p>
      </dgm:t>
    </dgm:pt>
    <dgm:pt modelId="{81FB5E53-28F2-4584-A04B-02F14B53D80C}" type="pres">
      <dgm:prSet presAssocID="{D3C153C9-E5C6-4599-AEB3-6E57D13033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4FD272F-0B47-4287-A091-F41DF1464DB3}" type="pres">
      <dgm:prSet presAssocID="{376E55BD-D687-4E7A-87C9-7C47EBFFA725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B13096-DD0E-4DDE-A2A1-D2A3849003FC}" type="pres">
      <dgm:prSet presAssocID="{2936620D-5622-44FD-B72E-0B2069947D55}" presName="arrow" presStyleLbl="node1" presStyleIdx="1" presStyleCnt="2" custRadScaleRad="128174" custRadScaleInc="21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D7D90E7-F8F3-493D-A7BD-E00C28749DB1}" srcId="{D3C153C9-E5C6-4599-AEB3-6E57D130338E}" destId="{376E55BD-D687-4E7A-87C9-7C47EBFFA725}" srcOrd="0" destOrd="0" parTransId="{F5517B8F-B62A-46D7-BF02-EB96238F1480}" sibTransId="{CEBF0A63-9512-4ADE-A969-9E9B1ED2D1DC}"/>
    <dgm:cxn modelId="{5430643D-0D67-48C7-B84C-3CBAF184D10C}" srcId="{D3C153C9-E5C6-4599-AEB3-6E57D130338E}" destId="{2936620D-5622-44FD-B72E-0B2069947D55}" srcOrd="1" destOrd="0" parTransId="{2316F5AC-6621-44B6-9003-B520E93DF9DF}" sibTransId="{6FB95250-1B54-43C9-A25B-852FD19A0848}"/>
    <dgm:cxn modelId="{E478D799-4C2E-4BF5-BE85-BB5A9A3B0343}" type="presOf" srcId="{376E55BD-D687-4E7A-87C9-7C47EBFFA725}" destId="{E4FD272F-0B47-4287-A091-F41DF1464DB3}" srcOrd="0" destOrd="0" presId="urn:microsoft.com/office/officeart/2005/8/layout/arrow5"/>
    <dgm:cxn modelId="{E6CF2F22-7020-4574-83DE-F3CE722D3BD6}" type="presOf" srcId="{2936620D-5622-44FD-B72E-0B2069947D55}" destId="{10B13096-DD0E-4DDE-A2A1-D2A3849003FC}" srcOrd="0" destOrd="0" presId="urn:microsoft.com/office/officeart/2005/8/layout/arrow5"/>
    <dgm:cxn modelId="{24DF3090-FAC5-4891-9545-DE367499AECF}" type="presOf" srcId="{D3C153C9-E5C6-4599-AEB3-6E57D130338E}" destId="{81FB5E53-28F2-4584-A04B-02F14B53D80C}" srcOrd="0" destOrd="0" presId="urn:microsoft.com/office/officeart/2005/8/layout/arrow5"/>
    <dgm:cxn modelId="{B3A96C6D-ABC5-4A8F-B1BA-57FC14B7D449}" type="presParOf" srcId="{81FB5E53-28F2-4584-A04B-02F14B53D80C}" destId="{E4FD272F-0B47-4287-A091-F41DF1464DB3}" srcOrd="0" destOrd="0" presId="urn:microsoft.com/office/officeart/2005/8/layout/arrow5"/>
    <dgm:cxn modelId="{80F700EA-0426-4DEF-8060-C75FB04603B0}" type="presParOf" srcId="{81FB5E53-28F2-4584-A04B-02F14B53D80C}" destId="{10B13096-DD0E-4DDE-A2A1-D2A3849003FC}" srcOrd="1" destOrd="0" presId="urn:microsoft.com/office/officeart/2005/8/layout/arrow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4B133-22A2-49FD-A662-7449177D8E58}" type="datetimeFigureOut">
              <a:rPr lang="en-US" smtClean="0"/>
              <a:pPr/>
              <a:t>1/14/2017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70011-CCCE-4A6B-AC0F-BB1A8EAD17E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8619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79837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36043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76661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82742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97538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78977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2516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D6FE-407D-4FB2-BD38-62F4DD0EAF76}" type="datetimeFigureOut">
              <a:rPr lang="en-US" smtClean="0"/>
              <a:pPr/>
              <a:t>1/14/2017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5364-EE5F-4C9B-95FF-2128AD0605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D6FE-407D-4FB2-BD38-62F4DD0EAF76}" type="datetimeFigureOut">
              <a:rPr lang="en-US" smtClean="0"/>
              <a:pPr/>
              <a:t>1/14/2017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5364-EE5F-4C9B-95FF-2128AD0605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D6FE-407D-4FB2-BD38-62F4DD0EAF76}" type="datetimeFigureOut">
              <a:rPr lang="en-US" smtClean="0"/>
              <a:pPr/>
              <a:t>1/14/2017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5364-EE5F-4C9B-95FF-2128AD0605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D6FE-407D-4FB2-BD38-62F4DD0EAF76}" type="datetimeFigureOut">
              <a:rPr lang="en-US" smtClean="0"/>
              <a:pPr/>
              <a:t>1/14/2017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5364-EE5F-4C9B-95FF-2128AD0605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D6FE-407D-4FB2-BD38-62F4DD0EAF76}" type="datetimeFigureOut">
              <a:rPr lang="en-US" smtClean="0"/>
              <a:pPr/>
              <a:t>1/14/2017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5364-EE5F-4C9B-95FF-2128AD0605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D6FE-407D-4FB2-BD38-62F4DD0EAF76}" type="datetimeFigureOut">
              <a:rPr lang="en-US" smtClean="0"/>
              <a:pPr/>
              <a:t>1/14/2017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5364-EE5F-4C9B-95FF-2128AD0605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D6FE-407D-4FB2-BD38-62F4DD0EAF76}" type="datetimeFigureOut">
              <a:rPr lang="en-US" smtClean="0"/>
              <a:pPr/>
              <a:t>1/14/2017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5364-EE5F-4C9B-95FF-2128AD0605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D6FE-407D-4FB2-BD38-62F4DD0EAF76}" type="datetimeFigureOut">
              <a:rPr lang="en-US" smtClean="0"/>
              <a:pPr/>
              <a:t>1/14/2017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5364-EE5F-4C9B-95FF-2128AD0605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D6FE-407D-4FB2-BD38-62F4DD0EAF76}" type="datetimeFigureOut">
              <a:rPr lang="en-US" smtClean="0"/>
              <a:pPr/>
              <a:t>1/14/2017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5364-EE5F-4C9B-95FF-2128AD0605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D6FE-407D-4FB2-BD38-62F4DD0EAF76}" type="datetimeFigureOut">
              <a:rPr lang="en-US" smtClean="0"/>
              <a:pPr/>
              <a:t>1/14/2017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5364-EE5F-4C9B-95FF-2128AD0605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D6FE-407D-4FB2-BD38-62F4DD0EAF76}" type="datetimeFigureOut">
              <a:rPr lang="en-US" smtClean="0"/>
              <a:pPr/>
              <a:t>1/14/2017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F5364-EE5F-4C9B-95FF-2128AD0605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FD6FE-407D-4FB2-BD38-62F4DD0EAF76}" type="datetimeFigureOut">
              <a:rPr lang="en-US" smtClean="0"/>
              <a:pPr/>
              <a:t>1/14/2017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F5364-EE5F-4C9B-95FF-2128AD06057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10.1 Managing change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Causes of pressure for change and the value of change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Lewin’s force field analysis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Lewin’s force field analysis is a quick and simple method of identifying:</a:t>
            </a:r>
            <a:endParaRPr lang="en-GB" dirty="0"/>
          </a:p>
          <a:p>
            <a:r>
              <a:rPr lang="en-GB" dirty="0" smtClean="0"/>
              <a:t>What the cause of the change is (driving forces). </a:t>
            </a:r>
          </a:p>
          <a:p>
            <a:r>
              <a:rPr lang="en-GB" dirty="0" smtClean="0"/>
              <a:t>What will stop the change occurring (restraining forces).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Managers can use the technique to help decide whether there are enough driving forces to make the change occur or if the restraining forces will stop the change happening.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514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Lewin’s </a:t>
            </a:r>
            <a:r>
              <a:rPr lang="en-GB" dirty="0" smtClean="0"/>
              <a:t>force field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916833"/>
            <a:ext cx="8229600" cy="15121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‘An </a:t>
            </a:r>
            <a:r>
              <a:rPr lang="en-GB" dirty="0"/>
              <a:t>issue is held in balance by the interaction of two opposing sets of forces </a:t>
            </a:r>
            <a:r>
              <a:rPr lang="en-GB" dirty="0" smtClean="0"/>
              <a:t>– those seeking </a:t>
            </a:r>
            <a:r>
              <a:rPr lang="en-GB" dirty="0"/>
              <a:t>to promote change (driving forces) and those attempting to maintain the status quo (restraining forces</a:t>
            </a:r>
            <a:r>
              <a:rPr lang="en-GB" dirty="0" smtClean="0"/>
              <a:t>).’ </a:t>
            </a:r>
            <a:r>
              <a:rPr lang="en-GB" dirty="0"/>
              <a:t>– Kurt </a:t>
            </a:r>
            <a:r>
              <a:rPr lang="en-GB" dirty="0" smtClean="0"/>
              <a:t>Lewin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876256" y="15567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"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151539288"/>
              </p:ext>
            </p:extLst>
          </p:nvPr>
        </p:nvGraphicFramePr>
        <p:xfrm>
          <a:off x="1640835" y="3453788"/>
          <a:ext cx="6096000" cy="203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/>
          <p:cNvSpPr/>
          <p:nvPr/>
        </p:nvSpPr>
        <p:spPr>
          <a:xfrm>
            <a:off x="3788735" y="3677699"/>
            <a:ext cx="1800200" cy="15841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Present situation</a:t>
            </a:r>
            <a:endParaRPr lang="en-GB" b="1" dirty="0"/>
          </a:p>
        </p:txBody>
      </p:sp>
    </p:spTree>
    <p:extLst>
      <p:ext uri="{BB962C8B-B14F-4D97-AF65-F5344CB8AC3E}">
        <p14:creationId xmlns="" xmlns:p14="http://schemas.microsoft.com/office/powerpoint/2010/main" val="9004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1414"/>
            <a:ext cx="8208912" cy="96987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Lewin’s force field analysis</a:t>
            </a:r>
            <a:endParaRPr lang="en-GB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Advantages of using it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Simple to use</a:t>
            </a:r>
          </a:p>
          <a:p>
            <a:r>
              <a:rPr lang="en-GB" dirty="0" smtClean="0"/>
              <a:t>Quick</a:t>
            </a:r>
          </a:p>
          <a:p>
            <a:r>
              <a:rPr lang="en-GB" dirty="0" smtClean="0"/>
              <a:t>Can show main reasons for and against an argument</a:t>
            </a:r>
          </a:p>
          <a:p>
            <a:r>
              <a:rPr lang="en-GB" dirty="0" smtClean="0"/>
              <a:t>Visual</a:t>
            </a:r>
          </a:p>
          <a:p>
            <a:r>
              <a:rPr lang="en-GB" dirty="0" smtClean="0"/>
              <a:t>Useful tool to aid decisions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Disadvantages of using it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Manager creates their own ‘values’</a:t>
            </a:r>
          </a:p>
          <a:p>
            <a:r>
              <a:rPr lang="en-GB" dirty="0" smtClean="0"/>
              <a:t>May miss vital forces for change</a:t>
            </a:r>
          </a:p>
          <a:p>
            <a:r>
              <a:rPr lang="en-GB" dirty="0" smtClean="0"/>
              <a:t>External factors may be difficult to quantify 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506660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 valuable management tool to use when making decisions – HOWEVER, it should not be used on its own because managers create the analysis themselves!</a:t>
            </a: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347004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is change important to business?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Business should embrace change, because without change a business may lose its competitive edge and fail to meet customer needs.</a:t>
            </a:r>
          </a:p>
          <a:p>
            <a:r>
              <a:rPr lang="en-GB" dirty="0" smtClean="0"/>
              <a:t>This is because customer needs change continually – nobody’s life is static and customers can demand new types of products and services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Take advantage of developing technologies - HMV</a:t>
            </a:r>
            <a:endParaRPr lang="en-GB" dirty="0" smtClean="0"/>
          </a:p>
          <a:p>
            <a:r>
              <a:rPr lang="en-GB" dirty="0" smtClean="0"/>
              <a:t>Digital technology </a:t>
            </a:r>
            <a:r>
              <a:rPr lang="en-GB" dirty="0" smtClean="0"/>
              <a:t>has changed the behaviour and expectations of both customers and employees and this should therefore be embraced</a:t>
            </a:r>
            <a:r>
              <a:rPr lang="en-GB" dirty="0" smtClean="0"/>
              <a:t>.</a:t>
            </a:r>
          </a:p>
          <a:p>
            <a:r>
              <a:rPr lang="en-GB" dirty="0" smtClean="0"/>
              <a:t>Improved working conditions and job satisfaction</a:t>
            </a:r>
            <a:endParaRPr lang="en-GB" dirty="0" smtClean="0"/>
          </a:p>
        </p:txBody>
      </p:sp>
    </p:spTree>
    <p:extLst>
      <p:ext uri="{BB962C8B-B14F-4D97-AF65-F5344CB8AC3E}">
        <p14:creationId xmlns="" xmlns:p14="http://schemas.microsoft.com/office/powerpoint/2010/main" val="41800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is change important to business?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economy changes businesses – it has a major external influence on businesses and their customers and they have to respond to the changing environment.</a:t>
            </a:r>
          </a:p>
          <a:p>
            <a:r>
              <a:rPr lang="en-GB" dirty="0" smtClean="0"/>
              <a:t>With changed customer needs come growth opportunities which businesses need to grasp</a:t>
            </a:r>
            <a:r>
              <a:rPr lang="en-GB" dirty="0" smtClean="0"/>
              <a:t>.</a:t>
            </a:r>
          </a:p>
          <a:p>
            <a:r>
              <a:rPr lang="en-GB" dirty="0" smtClean="0"/>
              <a:t>Helps businesses grow and compete in markets more effectively</a:t>
            </a:r>
          </a:p>
          <a:p>
            <a:r>
              <a:rPr lang="en-GB" dirty="0" smtClean="0"/>
              <a:t>Improves organisational culture and improves efficiency and productivity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1944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You should be able to understand:</a:t>
            </a:r>
          </a:p>
          <a:p>
            <a:r>
              <a:rPr lang="en-GB" dirty="0" smtClean="0"/>
              <a:t>What causes change within an organisation.</a:t>
            </a:r>
          </a:p>
          <a:p>
            <a:r>
              <a:rPr lang="en-GB" dirty="0"/>
              <a:t>W</a:t>
            </a:r>
            <a:r>
              <a:rPr lang="en-GB" dirty="0" smtClean="0"/>
              <a:t>hy it is important for businesses to change.</a:t>
            </a:r>
          </a:p>
        </p:txBody>
      </p:sp>
    </p:spTree>
    <p:extLst>
      <p:ext uri="{BB962C8B-B14F-4D97-AF65-F5344CB8AC3E}">
        <p14:creationId xmlns="" xmlns:p14="http://schemas.microsoft.com/office/powerpoint/2010/main" val="28656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key concepts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Change is inevitable. </a:t>
            </a:r>
          </a:p>
          <a:p>
            <a:r>
              <a:rPr lang="en-GB" dirty="0" smtClean="0"/>
              <a:t>There are many reasons why change occurs, some internal and some external to the business.</a:t>
            </a:r>
          </a:p>
        </p:txBody>
      </p:sp>
    </p:spTree>
    <p:extLst>
      <p:ext uri="{BB962C8B-B14F-4D97-AF65-F5344CB8AC3E}">
        <p14:creationId xmlns="" xmlns:p14="http://schemas.microsoft.com/office/powerpoint/2010/main" val="147691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Causes and pressures for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causes of change come in various types:</a:t>
            </a:r>
            <a:endParaRPr lang="en-GB" dirty="0"/>
          </a:p>
          <a:p>
            <a:r>
              <a:rPr lang="en-GB" dirty="0" smtClean="0"/>
              <a:t>Internal change</a:t>
            </a:r>
          </a:p>
          <a:p>
            <a:r>
              <a:rPr lang="en-GB" dirty="0" smtClean="0"/>
              <a:t>External change</a:t>
            </a:r>
          </a:p>
          <a:p>
            <a:r>
              <a:rPr lang="en-GB" dirty="0" smtClean="0"/>
              <a:t>Incremental change (a form of internal change)</a:t>
            </a:r>
          </a:p>
          <a:p>
            <a:r>
              <a:rPr lang="en-GB" dirty="0" smtClean="0"/>
              <a:t>Disruptive change (a form of external change).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01091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6161" t="33571" r="8482" b="37857"/>
          <a:stretch>
            <a:fillRect/>
          </a:stretch>
        </p:blipFill>
        <p:spPr bwMode="auto">
          <a:xfrm>
            <a:off x="142843" y="214290"/>
            <a:ext cx="885831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57158" y="3357562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Staff</a:t>
            </a:r>
          </a:p>
          <a:p>
            <a:r>
              <a:rPr lang="en-GB" sz="3600" dirty="0" smtClean="0"/>
              <a:t>Culture</a:t>
            </a:r>
          </a:p>
          <a:p>
            <a:r>
              <a:rPr lang="en-GB" sz="3600" dirty="0" smtClean="0"/>
              <a:t>Leadership </a:t>
            </a:r>
          </a:p>
          <a:p>
            <a:r>
              <a:rPr lang="en-GB" sz="3600" dirty="0" smtClean="0"/>
              <a:t>Poor performance</a:t>
            </a:r>
          </a:p>
          <a:p>
            <a:r>
              <a:rPr lang="en-GB" sz="3600" dirty="0" smtClean="0"/>
              <a:t>Growth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6161" t="65000" r="10714" b="19286"/>
          <a:stretch>
            <a:fillRect/>
          </a:stretch>
        </p:blipFill>
        <p:spPr bwMode="auto">
          <a:xfrm>
            <a:off x="285719" y="285728"/>
            <a:ext cx="6324865" cy="116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6250" t="13571" r="37946" b="30714"/>
          <a:stretch>
            <a:fillRect/>
          </a:stretch>
        </p:blipFill>
        <p:spPr bwMode="auto">
          <a:xfrm>
            <a:off x="214250" y="1411025"/>
            <a:ext cx="6643766" cy="414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7000892" y="2357430"/>
            <a:ext cx="1928826" cy="2428892"/>
          </a:xfrm>
          <a:prstGeom prst="rect">
            <a:avLst/>
          </a:prstGeom>
        </p:spPr>
        <p:txBody>
          <a:bodyPr/>
          <a:lstStyle/>
          <a:p>
            <a:r>
              <a:rPr lang="en-GB" sz="1800" dirty="0" smtClean="0"/>
              <a:t>Political</a:t>
            </a:r>
          </a:p>
          <a:p>
            <a:r>
              <a:rPr lang="en-GB" sz="1800" dirty="0" smtClean="0"/>
              <a:t>Economic</a:t>
            </a:r>
          </a:p>
          <a:p>
            <a:r>
              <a:rPr lang="en-GB" sz="1800" dirty="0" smtClean="0"/>
              <a:t>Social</a:t>
            </a:r>
          </a:p>
          <a:p>
            <a:r>
              <a:rPr lang="en-GB" sz="1800" dirty="0" smtClean="0"/>
              <a:t>Technological</a:t>
            </a:r>
          </a:p>
          <a:p>
            <a:r>
              <a:rPr lang="en-GB" sz="1800" dirty="0" smtClean="0"/>
              <a:t>Environmental</a:t>
            </a:r>
          </a:p>
          <a:p>
            <a:r>
              <a:rPr lang="en-GB" sz="1800" dirty="0" smtClean="0"/>
              <a:t>Legislation </a:t>
            </a:r>
          </a:p>
          <a:p>
            <a:r>
              <a:rPr lang="en-GB" sz="1800" dirty="0" smtClean="0"/>
              <a:t>Competition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357" t="15714" r="50000" b="15000"/>
          <a:stretch>
            <a:fillRect/>
          </a:stretch>
        </p:blipFill>
        <p:spPr bwMode="auto">
          <a:xfrm>
            <a:off x="214282" y="142852"/>
            <a:ext cx="6500858" cy="630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1339" t="25714" r="71429" b="46429"/>
          <a:stretch>
            <a:fillRect/>
          </a:stretch>
        </p:blipFill>
        <p:spPr bwMode="auto">
          <a:xfrm>
            <a:off x="6572264" y="571480"/>
            <a:ext cx="2571736" cy="16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5"/>
          <p:cNvSpPr>
            <a:spLocks noGrp="1"/>
          </p:cNvSpPr>
          <p:nvPr>
            <p:ph sz="half" idx="4294967295"/>
          </p:nvPr>
        </p:nvSpPr>
        <p:spPr>
          <a:xfrm>
            <a:off x="6858016" y="2357430"/>
            <a:ext cx="2143140" cy="4357718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Small changes are made.</a:t>
            </a:r>
          </a:p>
          <a:p>
            <a:r>
              <a:rPr lang="en-GB" dirty="0" smtClean="0"/>
              <a:t>The small changes happening over a period add up to big change.</a:t>
            </a:r>
          </a:p>
          <a:p>
            <a:r>
              <a:rPr lang="en-GB" dirty="0" smtClean="0"/>
              <a:t>This change tends to be more inclusive – people are taken along with the change instead of coping with one big change at a time.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5714" t="11428" r="9375" b="10000"/>
          <a:stretch>
            <a:fillRect/>
          </a:stretch>
        </p:blipFill>
        <p:spPr bwMode="auto">
          <a:xfrm>
            <a:off x="0" y="-1"/>
            <a:ext cx="6470308" cy="578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7143" t="11428" r="65625" b="60715"/>
          <a:stretch>
            <a:fillRect/>
          </a:stretch>
        </p:blipFill>
        <p:spPr bwMode="auto">
          <a:xfrm>
            <a:off x="6429356" y="142852"/>
            <a:ext cx="2714644" cy="173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500826" y="2174875"/>
            <a:ext cx="2500330" cy="3951288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Managers do not see disruptive change coming therefore can be a shock.</a:t>
            </a:r>
          </a:p>
          <a:p>
            <a:r>
              <a:rPr lang="en-GB" dirty="0" smtClean="0"/>
              <a:t>Future visions may have to change.</a:t>
            </a:r>
          </a:p>
          <a:p>
            <a:r>
              <a:rPr lang="en-GB" dirty="0" smtClean="0"/>
              <a:t>Underlying shift in the industry sector causes disruptive change therefore staying the same will mean the business will struggle to succeed – even if they have been successful in the past.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Managing change and </a:t>
            </a:r>
            <a:r>
              <a:rPr lang="en-GB" dirty="0" err="1" smtClean="0"/>
              <a:t>Lewin’s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Force Field Analysis (FFA)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6161" t="49286" r="9375" b="23571"/>
          <a:stretch>
            <a:fillRect/>
          </a:stretch>
        </p:blipFill>
        <p:spPr bwMode="auto">
          <a:xfrm>
            <a:off x="214282" y="1928802"/>
            <a:ext cx="7215238" cy="224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7142" t="17857" r="66072" b="41428"/>
          <a:stretch>
            <a:fillRect/>
          </a:stretch>
        </p:blipFill>
        <p:spPr bwMode="auto">
          <a:xfrm>
            <a:off x="5786446" y="3929066"/>
            <a:ext cx="3000396" cy="285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577</Words>
  <Application>Microsoft Office PowerPoint</Application>
  <PresentationFormat>On-screen Show (4:3)</PresentationFormat>
  <Paragraphs>77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10.1 Managing change</vt:lpstr>
      <vt:lpstr>Learning outcomes</vt:lpstr>
      <vt:lpstr>Overview of key concepts</vt:lpstr>
      <vt:lpstr>Causes and pressures for change</vt:lpstr>
      <vt:lpstr>Slide 5</vt:lpstr>
      <vt:lpstr>Slide 6</vt:lpstr>
      <vt:lpstr>Slide 7</vt:lpstr>
      <vt:lpstr>Slide 8</vt:lpstr>
      <vt:lpstr>Managing change and Lewin’s Force Field Analysis (FFA)</vt:lpstr>
      <vt:lpstr>Lewin’s force field analysis</vt:lpstr>
      <vt:lpstr>Lewin’s force field analysis</vt:lpstr>
      <vt:lpstr>Lewin’s force field analysis</vt:lpstr>
      <vt:lpstr>Why is change important to business?</vt:lpstr>
      <vt:lpstr>Why is change important to business?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10.1 Managing change</dc:title>
  <dc:creator>user</dc:creator>
  <cp:lastModifiedBy>user</cp:lastModifiedBy>
  <cp:revision>7</cp:revision>
  <dcterms:created xsi:type="dcterms:W3CDTF">2017-01-13T19:06:50Z</dcterms:created>
  <dcterms:modified xsi:type="dcterms:W3CDTF">2017-01-14T18:26:55Z</dcterms:modified>
</cp:coreProperties>
</file>