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278" r:id="rId4"/>
    <p:sldId id="322" r:id="rId5"/>
    <p:sldId id="305" r:id="rId6"/>
    <p:sldId id="301" r:id="rId7"/>
    <p:sldId id="302" r:id="rId8"/>
    <p:sldId id="307" r:id="rId9"/>
    <p:sldId id="308" r:id="rId10"/>
    <p:sldId id="313" r:id="rId11"/>
    <p:sldId id="324" r:id="rId12"/>
    <p:sldId id="327" r:id="rId13"/>
    <p:sldId id="325" r:id="rId14"/>
    <p:sldId id="328" r:id="rId15"/>
    <p:sldId id="326" r:id="rId16"/>
    <p:sldId id="329" r:id="rId17"/>
    <p:sldId id="306" r:id="rId18"/>
    <p:sldId id="312" r:id="rId19"/>
    <p:sldId id="330" r:id="rId20"/>
    <p:sldId id="303" r:id="rId21"/>
    <p:sldId id="319" r:id="rId22"/>
    <p:sldId id="321" r:id="rId23"/>
    <p:sldId id="314" r:id="rId24"/>
    <p:sldId id="316" r:id="rId25"/>
    <p:sldId id="331" r:id="rId26"/>
    <p:sldId id="332" r:id="rId27"/>
    <p:sldId id="333" r:id="rId28"/>
    <p:sldId id="323" r:id="rId29"/>
    <p:sldId id="262"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sorterViewPr>
    <p:cViewPr>
      <p:scale>
        <a:sx n="100" d="100"/>
        <a:sy n="100" d="100"/>
      </p:scale>
      <p:origin x="0" y="-1284"/>
    </p:cViewPr>
  </p:sorterViewPr>
  <p:notesViewPr>
    <p:cSldViewPr>
      <p:cViewPr varScale="1">
        <p:scale>
          <a:sx n="85" d="100"/>
          <a:sy n="85" d="100"/>
        </p:scale>
        <p:origin x="-37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AD73C-8BF4-4C63-B294-9D456CD27DF1}" type="datetimeFigureOut">
              <a:rPr lang="en-GB" smtClean="0"/>
              <a:pPr/>
              <a:t>18/06/2016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374E0-392A-4A13-A08E-F8F74A6A90EE}" type="slidenum">
              <a:rPr lang="en-GB" smtClean="0"/>
              <a:pPr/>
              <a:t>‹#›</a:t>
            </a:fld>
            <a:endParaRPr lang="en-GB"/>
          </a:p>
        </p:txBody>
      </p:sp>
    </p:spTree>
    <p:extLst>
      <p:ext uri="{BB962C8B-B14F-4D97-AF65-F5344CB8AC3E}">
        <p14:creationId xmlns="" xmlns:p14="http://schemas.microsoft.com/office/powerpoint/2010/main" val="356437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a:t>
            </a:fld>
            <a:endParaRPr lang="en-GB"/>
          </a:p>
        </p:txBody>
      </p:sp>
    </p:spTree>
    <p:extLst>
      <p:ext uri="{BB962C8B-B14F-4D97-AF65-F5344CB8AC3E}">
        <p14:creationId xmlns="" xmlns:p14="http://schemas.microsoft.com/office/powerpoint/2010/main" val="412795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10</a:t>
            </a:fld>
            <a:endParaRPr lang="en-GB"/>
          </a:p>
        </p:txBody>
      </p:sp>
    </p:spTree>
    <p:extLst>
      <p:ext uri="{BB962C8B-B14F-4D97-AF65-F5344CB8AC3E}">
        <p14:creationId xmlns="" xmlns:p14="http://schemas.microsoft.com/office/powerpoint/2010/main" val="32678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17</a:t>
            </a:fld>
            <a:endParaRPr lang="en-GB"/>
          </a:p>
        </p:txBody>
      </p:sp>
    </p:spTree>
    <p:extLst>
      <p:ext uri="{BB962C8B-B14F-4D97-AF65-F5344CB8AC3E}">
        <p14:creationId xmlns="" xmlns:p14="http://schemas.microsoft.com/office/powerpoint/2010/main" val="59224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18</a:t>
            </a:fld>
            <a:endParaRPr lang="en-GB"/>
          </a:p>
        </p:txBody>
      </p:sp>
    </p:spTree>
    <p:extLst>
      <p:ext uri="{BB962C8B-B14F-4D97-AF65-F5344CB8AC3E}">
        <p14:creationId xmlns="" xmlns:p14="http://schemas.microsoft.com/office/powerpoint/2010/main" val="3044381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374E0-392A-4A13-A08E-F8F74A6A90EE}" type="slidenum">
              <a:rPr lang="en-GB" smtClean="0"/>
              <a:pPr/>
              <a:t>20</a:t>
            </a:fld>
            <a:endParaRPr lang="en-GB"/>
          </a:p>
        </p:txBody>
      </p:sp>
    </p:spTree>
    <p:extLst>
      <p:ext uri="{BB962C8B-B14F-4D97-AF65-F5344CB8AC3E}">
        <p14:creationId xmlns="" xmlns:p14="http://schemas.microsoft.com/office/powerpoint/2010/main" val="266768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21</a:t>
            </a:fld>
            <a:endParaRPr lang="en-GB"/>
          </a:p>
        </p:txBody>
      </p:sp>
    </p:spTree>
    <p:extLst>
      <p:ext uri="{BB962C8B-B14F-4D97-AF65-F5344CB8AC3E}">
        <p14:creationId xmlns="" xmlns:p14="http://schemas.microsoft.com/office/powerpoint/2010/main" val="1064460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22</a:t>
            </a:fld>
            <a:endParaRPr lang="en-GB"/>
          </a:p>
        </p:txBody>
      </p:sp>
    </p:spTree>
    <p:extLst>
      <p:ext uri="{BB962C8B-B14F-4D97-AF65-F5344CB8AC3E}">
        <p14:creationId xmlns="" xmlns:p14="http://schemas.microsoft.com/office/powerpoint/2010/main" val="997718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23</a:t>
            </a:fld>
            <a:endParaRPr lang="en-GB"/>
          </a:p>
        </p:txBody>
      </p:sp>
    </p:spTree>
    <p:extLst>
      <p:ext uri="{BB962C8B-B14F-4D97-AF65-F5344CB8AC3E}">
        <p14:creationId xmlns="" xmlns:p14="http://schemas.microsoft.com/office/powerpoint/2010/main" val="409551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24</a:t>
            </a:fld>
            <a:endParaRPr lang="en-GB"/>
          </a:p>
        </p:txBody>
      </p:sp>
    </p:spTree>
    <p:extLst>
      <p:ext uri="{BB962C8B-B14F-4D97-AF65-F5344CB8AC3E}">
        <p14:creationId xmlns="" xmlns:p14="http://schemas.microsoft.com/office/powerpoint/2010/main" val="26330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374E0-392A-4A13-A08E-F8F74A6A90EE}" type="slidenum">
              <a:rPr lang="en-GB" smtClean="0"/>
              <a:pPr/>
              <a:t>28</a:t>
            </a:fld>
            <a:endParaRPr lang="en-GB"/>
          </a:p>
        </p:txBody>
      </p:sp>
    </p:spTree>
    <p:extLst>
      <p:ext uri="{BB962C8B-B14F-4D97-AF65-F5344CB8AC3E}">
        <p14:creationId xmlns="" xmlns:p14="http://schemas.microsoft.com/office/powerpoint/2010/main" val="3185937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374E0-392A-4A13-A08E-F8F74A6A90EE}" type="slidenum">
              <a:rPr lang="en-GB" smtClean="0"/>
              <a:pPr/>
              <a:t>29</a:t>
            </a:fld>
            <a:endParaRPr lang="en-GB"/>
          </a:p>
        </p:txBody>
      </p:sp>
    </p:spTree>
    <p:extLst>
      <p:ext uri="{BB962C8B-B14F-4D97-AF65-F5344CB8AC3E}">
        <p14:creationId xmlns="" xmlns:p14="http://schemas.microsoft.com/office/powerpoint/2010/main" val="318593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2</a:t>
            </a:fld>
            <a:endParaRPr lang="en-GB"/>
          </a:p>
        </p:txBody>
      </p:sp>
    </p:spTree>
    <p:extLst>
      <p:ext uri="{BB962C8B-B14F-4D97-AF65-F5344CB8AC3E}">
        <p14:creationId xmlns="" xmlns:p14="http://schemas.microsoft.com/office/powerpoint/2010/main" val="3186641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30</a:t>
            </a:fld>
            <a:endParaRPr lang="en-GB"/>
          </a:p>
        </p:txBody>
      </p:sp>
    </p:spTree>
    <p:extLst>
      <p:ext uri="{BB962C8B-B14F-4D97-AF65-F5344CB8AC3E}">
        <p14:creationId xmlns="" xmlns:p14="http://schemas.microsoft.com/office/powerpoint/2010/main" val="287436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374E0-392A-4A13-A08E-F8F74A6A90EE}" type="slidenum">
              <a:rPr lang="en-GB" smtClean="0"/>
              <a:pPr/>
              <a:t>3</a:t>
            </a:fld>
            <a:endParaRPr lang="en-GB"/>
          </a:p>
        </p:txBody>
      </p:sp>
    </p:spTree>
    <p:extLst>
      <p:ext uri="{BB962C8B-B14F-4D97-AF65-F5344CB8AC3E}">
        <p14:creationId xmlns="" xmlns:p14="http://schemas.microsoft.com/office/powerpoint/2010/main" val="79681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4</a:t>
            </a:fld>
            <a:endParaRPr lang="en-GB"/>
          </a:p>
        </p:txBody>
      </p:sp>
    </p:spTree>
    <p:extLst>
      <p:ext uri="{BB962C8B-B14F-4D97-AF65-F5344CB8AC3E}">
        <p14:creationId xmlns="" xmlns:p14="http://schemas.microsoft.com/office/powerpoint/2010/main" val="225851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5</a:t>
            </a:fld>
            <a:endParaRPr lang="en-GB"/>
          </a:p>
        </p:txBody>
      </p:sp>
    </p:spTree>
    <p:extLst>
      <p:ext uri="{BB962C8B-B14F-4D97-AF65-F5344CB8AC3E}">
        <p14:creationId xmlns="" xmlns:p14="http://schemas.microsoft.com/office/powerpoint/2010/main" val="127160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6</a:t>
            </a:fld>
            <a:endParaRPr lang="en-GB"/>
          </a:p>
        </p:txBody>
      </p:sp>
    </p:spTree>
    <p:extLst>
      <p:ext uri="{BB962C8B-B14F-4D97-AF65-F5344CB8AC3E}">
        <p14:creationId xmlns="" xmlns:p14="http://schemas.microsoft.com/office/powerpoint/2010/main" val="171392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7</a:t>
            </a:fld>
            <a:endParaRPr lang="en-GB"/>
          </a:p>
        </p:txBody>
      </p:sp>
    </p:spTree>
    <p:extLst>
      <p:ext uri="{BB962C8B-B14F-4D97-AF65-F5344CB8AC3E}">
        <p14:creationId xmlns="" xmlns:p14="http://schemas.microsoft.com/office/powerpoint/2010/main" val="297597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8</a:t>
            </a:fld>
            <a:endParaRPr lang="en-GB"/>
          </a:p>
        </p:txBody>
      </p:sp>
    </p:spTree>
    <p:extLst>
      <p:ext uri="{BB962C8B-B14F-4D97-AF65-F5344CB8AC3E}">
        <p14:creationId xmlns="" xmlns:p14="http://schemas.microsoft.com/office/powerpoint/2010/main" val="307638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74E0-392A-4A13-A08E-F8F74A6A90EE}" type="slidenum">
              <a:rPr lang="en-GB" smtClean="0"/>
              <a:pPr/>
              <a:t>9</a:t>
            </a:fld>
            <a:endParaRPr lang="en-GB"/>
          </a:p>
        </p:txBody>
      </p:sp>
    </p:spTree>
    <p:extLst>
      <p:ext uri="{BB962C8B-B14F-4D97-AF65-F5344CB8AC3E}">
        <p14:creationId xmlns="" xmlns:p14="http://schemas.microsoft.com/office/powerpoint/2010/main" val="338852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C6E951A-76D7-4862-B387-FAAEB6F2BD4C}" type="datetime1">
              <a:rPr lang="en-GB" smtClean="0"/>
              <a:pPr/>
              <a:t>18/06/2016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325436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AD5E2C2-8F3A-40C3-853F-FE70CEE55E1D}" type="datetime1">
              <a:rPr lang="en-GB" smtClean="0"/>
              <a:pPr/>
              <a:t>18/06/2016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361375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8F3F06D4-1C02-4234-85EE-8FA4FA2ED644}" type="datetime1">
              <a:rPr lang="en-GB" smtClean="0"/>
              <a:pPr/>
              <a:t>18/06/2016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27072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820BBB87-52CA-47DC-99D2-B1820FA44876}" type="datetime1">
              <a:rPr lang="en-GB" smtClean="0"/>
              <a:pPr/>
              <a:t>18/06/2016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302964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5CE5FBCF-35D8-4590-AA15-FCC1452AED63}" type="datetime1">
              <a:rPr lang="en-GB" smtClean="0"/>
              <a:pPr/>
              <a:t>18/06/2016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107154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BCEA8DD-DE4E-4F3F-906D-522920E0F860}" type="datetime1">
              <a:rPr lang="en-GB" smtClean="0"/>
              <a:pPr/>
              <a:t>18/06/2016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94459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6DC8D10F-6035-48E1-AC21-2210A48F41FD}" type="datetime1">
              <a:rPr lang="en-GB" smtClean="0"/>
              <a:pPr/>
              <a:t>18/06/2016</a:t>
            </a:fld>
            <a:endParaRPr lang="en-GB"/>
          </a:p>
        </p:txBody>
      </p:sp>
      <p:sp>
        <p:nvSpPr>
          <p:cNvPr id="8" name="Footer Placeholder 7"/>
          <p:cNvSpPr>
            <a:spLocks noGrp="1"/>
          </p:cNvSpPr>
          <p:nvPr>
            <p:ph type="ftr" sz="quarter" idx="11"/>
          </p:nvPr>
        </p:nvSpPr>
        <p:spPr/>
        <p:txBody>
          <a:bodyPr/>
          <a:lstStyle/>
          <a:p>
            <a:r>
              <a:rPr lang="en-GB" smtClean="0"/>
              <a:t>© Hodder &amp; Stoughton</a:t>
            </a:r>
            <a:endParaRPr lang="en-GB"/>
          </a:p>
        </p:txBody>
      </p:sp>
      <p:sp>
        <p:nvSpPr>
          <p:cNvPr id="9" name="Slide Number Placeholder 8"/>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296252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61A85C0-0541-42B3-83FC-592E9E8AC5AC}" type="datetime1">
              <a:rPr lang="en-GB" smtClean="0"/>
              <a:pPr/>
              <a:t>18/06/2016</a:t>
            </a:fld>
            <a:endParaRPr lang="en-GB"/>
          </a:p>
        </p:txBody>
      </p:sp>
      <p:sp>
        <p:nvSpPr>
          <p:cNvPr id="4" name="Footer Placeholder 3"/>
          <p:cNvSpPr>
            <a:spLocks noGrp="1"/>
          </p:cNvSpPr>
          <p:nvPr>
            <p:ph type="ftr" sz="quarter" idx="11"/>
          </p:nvPr>
        </p:nvSpPr>
        <p:spPr/>
        <p:txBody>
          <a:bodyPr/>
          <a:lstStyle/>
          <a:p>
            <a:r>
              <a:rPr lang="en-GB" smtClean="0"/>
              <a:t>© Hodder &amp; Stoughton</a:t>
            </a:r>
            <a:endParaRPr lang="en-GB"/>
          </a:p>
        </p:txBody>
      </p:sp>
      <p:sp>
        <p:nvSpPr>
          <p:cNvPr id="5" name="Slide Number Placeholder 4"/>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418975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53FEF1A5-613E-494C-8076-F7DF91B398BE}" type="datetime1">
              <a:rPr lang="en-GB" smtClean="0"/>
              <a:pPr/>
              <a:t>18/06/2016</a:t>
            </a:fld>
            <a:endParaRPr lang="en-GB"/>
          </a:p>
        </p:txBody>
      </p:sp>
      <p:sp>
        <p:nvSpPr>
          <p:cNvPr id="3" name="Footer Placeholder 2"/>
          <p:cNvSpPr>
            <a:spLocks noGrp="1"/>
          </p:cNvSpPr>
          <p:nvPr>
            <p:ph type="ftr" sz="quarter" idx="11"/>
          </p:nvPr>
        </p:nvSpPr>
        <p:spPr/>
        <p:txBody>
          <a:bodyPr/>
          <a:lstStyle/>
          <a:p>
            <a:r>
              <a:rPr lang="en-GB" smtClean="0"/>
              <a:t>© Hodder &amp; Stoughton</a:t>
            </a:r>
            <a:endParaRPr lang="en-GB"/>
          </a:p>
        </p:txBody>
      </p:sp>
      <p:sp>
        <p:nvSpPr>
          <p:cNvPr id="4" name="Slide Number Placeholder 3"/>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256217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530FE684-8457-46E0-859A-4646211802CE}" type="datetime1">
              <a:rPr lang="en-GB" smtClean="0"/>
              <a:pPr/>
              <a:t>18/06/2016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43641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2DF938D-7E95-44C2-A32C-8EB1B22210A9}" type="datetime1">
              <a:rPr lang="en-GB" smtClean="0"/>
              <a:pPr/>
              <a:t>18/06/2016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821DA500-F082-4F83-958D-CF063ADB5F42}" type="slidenum">
              <a:rPr lang="en-GB" smtClean="0"/>
              <a:pPr/>
              <a:t>‹#›</a:t>
            </a:fld>
            <a:endParaRPr lang="en-GB"/>
          </a:p>
        </p:txBody>
      </p:sp>
    </p:spTree>
    <p:extLst>
      <p:ext uri="{BB962C8B-B14F-4D97-AF65-F5344CB8AC3E}">
        <p14:creationId xmlns="" xmlns:p14="http://schemas.microsoft.com/office/powerpoint/2010/main" val="115468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8"/>
          <p:cNvSpPr/>
          <p:nvPr userDrawn="1"/>
        </p:nvSpPr>
        <p:spPr>
          <a:xfrm>
            <a:off x="0" y="0"/>
            <a:ext cx="9144000" cy="980728"/>
          </a:xfrm>
          <a:prstGeom prst="rect">
            <a:avLst/>
          </a:prstGeom>
          <a:solidFill>
            <a:srgbClr val="B70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1052738"/>
            <a:ext cx="8208912" cy="96987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060850"/>
            <a:ext cx="8229600" cy="40653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467544"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smtClean="0"/>
              <a:t>© Hodder &amp; Stoughton</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1DA500-F082-4F83-958D-CF063ADB5F42}" type="slidenum">
              <a:rPr lang="en-GB" smtClean="0"/>
              <a:pPr/>
              <a:t>‹#›</a:t>
            </a:fld>
            <a:endParaRPr lang="en-GB"/>
          </a:p>
        </p:txBody>
      </p:sp>
      <p:sp>
        <p:nvSpPr>
          <p:cNvPr id="8" name="TextBox 7"/>
          <p:cNvSpPr txBox="1"/>
          <p:nvPr/>
        </p:nvSpPr>
        <p:spPr>
          <a:xfrm>
            <a:off x="1475656" y="260648"/>
            <a:ext cx="7344816" cy="400110"/>
          </a:xfrm>
          <a:prstGeom prst="rect">
            <a:avLst/>
          </a:prstGeom>
          <a:noFill/>
        </p:spPr>
        <p:txBody>
          <a:bodyPr wrap="square" rtlCol="0">
            <a:spAutoFit/>
          </a:bodyPr>
          <a:lstStyle/>
          <a:p>
            <a:r>
              <a:rPr lang="en-US" sz="2000" b="1" dirty="0" smtClean="0">
                <a:solidFill>
                  <a:schemeClr val="bg1"/>
                </a:solidFill>
              </a:rPr>
              <a:t>Unit 8 – Strategic positioning</a:t>
            </a:r>
          </a:p>
        </p:txBody>
      </p:sp>
      <p:pic>
        <p:nvPicPr>
          <p:cNvPr id="10" name="Picture 3" descr="1471836091_Fotolia_61696414.jpg"/>
          <p:cNvPicPr>
            <a:picLocks noChangeAspect="1"/>
          </p:cNvPicPr>
          <p:nvPr userDrawn="1"/>
        </p:nvPicPr>
        <p:blipFill rotWithShape="1">
          <a:blip r:embed="rId13" cstate="print">
            <a:extLst>
              <a:ext uri="{28A0092B-C50C-407E-A947-70E740481C1C}">
                <a14:useLocalDpi xmlns="" xmlns:a14="http://schemas.microsoft.com/office/drawing/2010/main" val="0"/>
              </a:ext>
            </a:extLst>
          </a:blip>
          <a:stretch/>
        </p:blipFill>
        <p:spPr>
          <a:xfrm>
            <a:off x="0" y="0"/>
            <a:ext cx="1259632" cy="978305"/>
          </a:xfrm>
          <a:prstGeom prst="rect">
            <a:avLst/>
          </a:prstGeom>
        </p:spPr>
      </p:pic>
    </p:spTree>
    <p:extLst>
      <p:ext uri="{BB962C8B-B14F-4D97-AF65-F5344CB8AC3E}">
        <p14:creationId xmlns="" xmlns:p14="http://schemas.microsoft.com/office/powerpoint/2010/main" val="213797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685800" rtl="0" eaLnBrk="1" latinLnBrk="0" hangingPunct="1">
        <a:spcBef>
          <a:spcPct val="0"/>
        </a:spcBef>
        <a:buNone/>
        <a:defRPr sz="3300" b="1" kern="1200">
          <a:solidFill>
            <a:schemeClr val="accent2">
              <a:lumMod val="75000"/>
            </a:schemeClr>
          </a:solidFill>
          <a:latin typeface="+mj-lt"/>
          <a:ea typeface="+mj-ea"/>
          <a:cs typeface="+mj-cs"/>
        </a:defRPr>
      </a:lvl1pPr>
    </p:titleStyle>
    <p:bodyStyle>
      <a:lvl1pPr marL="257175" indent="-257175" algn="l" defTabSz="685800" rtl="0" eaLnBrk="1" latinLnBrk="0" hangingPunct="1">
        <a:spcBef>
          <a:spcPct val="20000"/>
        </a:spcBef>
        <a:buClr>
          <a:schemeClr val="accent2">
            <a:lumMod val="75000"/>
          </a:schemeClr>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66HWNCwU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hsV1mraa4A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470025"/>
          </a:xfrm>
        </p:spPr>
        <p:txBody>
          <a:bodyPr>
            <a:noAutofit/>
          </a:bodyPr>
          <a:lstStyle/>
          <a:p>
            <a:r>
              <a:rPr lang="en-GB" sz="5400" dirty="0">
                <a:solidFill>
                  <a:schemeClr val="tx1"/>
                </a:solidFill>
              </a:rPr>
              <a:t>8.2 </a:t>
            </a:r>
            <a:r>
              <a:rPr lang="en-GB" sz="5400" dirty="0" smtClean="0">
                <a:solidFill>
                  <a:schemeClr val="tx1"/>
                </a:solidFill>
              </a:rPr>
              <a:t>Strategic </a:t>
            </a:r>
            <a:r>
              <a:rPr lang="en-GB" sz="5400" dirty="0">
                <a:solidFill>
                  <a:schemeClr val="tx1"/>
                </a:solidFill>
              </a:rPr>
              <a:t>positioning: Choosing how to compete</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366562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8"/>
            <a:ext cx="8208912" cy="642987"/>
          </a:xfrm>
        </p:spPr>
        <p:txBody>
          <a:bodyPr>
            <a:normAutofit/>
          </a:bodyPr>
          <a:lstStyle/>
          <a:p>
            <a:r>
              <a:rPr lang="en-GB" dirty="0"/>
              <a:t>Porter’s generic strategies</a:t>
            </a:r>
          </a:p>
        </p:txBody>
      </p:sp>
      <p:sp>
        <p:nvSpPr>
          <p:cNvPr id="3" name="Content Placeholder 2"/>
          <p:cNvSpPr>
            <a:spLocks noGrp="1"/>
          </p:cNvSpPr>
          <p:nvPr>
            <p:ph idx="1"/>
          </p:nvPr>
        </p:nvSpPr>
        <p:spPr>
          <a:xfrm>
            <a:off x="457200" y="1695725"/>
            <a:ext cx="8229600" cy="4660627"/>
          </a:xfrm>
        </p:spPr>
        <p:txBody>
          <a:bodyPr>
            <a:normAutofit/>
          </a:bodyPr>
          <a:lstStyle/>
          <a:p>
            <a:pPr marL="0" indent="0" fontAlgn="base">
              <a:lnSpc>
                <a:spcPct val="120000"/>
              </a:lnSpc>
              <a:spcBef>
                <a:spcPts val="0"/>
              </a:spcBef>
              <a:spcAft>
                <a:spcPts val="900"/>
              </a:spcAft>
              <a:buNone/>
            </a:pPr>
            <a:r>
              <a:rPr lang="en-GB" dirty="0"/>
              <a:t>Strategic options:</a:t>
            </a:r>
          </a:p>
          <a:p>
            <a:pPr fontAlgn="base">
              <a:lnSpc>
                <a:spcPct val="120000"/>
              </a:lnSpc>
              <a:spcBef>
                <a:spcPts val="0"/>
              </a:spcBef>
              <a:spcAft>
                <a:spcPts val="900"/>
              </a:spcAft>
            </a:pPr>
            <a:r>
              <a:rPr lang="en-GB" dirty="0" smtClean="0"/>
              <a:t>In </a:t>
            </a:r>
            <a:r>
              <a:rPr lang="en-GB" dirty="0"/>
              <a:t>simple </a:t>
            </a:r>
            <a:r>
              <a:rPr lang="en-GB" dirty="0" smtClean="0"/>
              <a:t>terms, </a:t>
            </a:r>
            <a:r>
              <a:rPr lang="en-GB" dirty="0"/>
              <a:t>according to Porter businesses must either be the best at something or the cheapest to develop sustainable competitive advantage</a:t>
            </a:r>
            <a:r>
              <a:rPr lang="en-GB" dirty="0" smtClean="0"/>
              <a:t>.</a:t>
            </a:r>
          </a:p>
          <a:p>
            <a:pPr fontAlgn="base">
              <a:lnSpc>
                <a:spcPct val="120000"/>
              </a:lnSpc>
              <a:spcBef>
                <a:spcPts val="0"/>
              </a:spcBef>
              <a:spcAft>
                <a:spcPts val="900"/>
              </a:spcAft>
            </a:pPr>
            <a:endParaRPr lang="en-GB" dirty="0" smtClean="0"/>
          </a:p>
          <a:p>
            <a:pPr fontAlgn="base">
              <a:lnSpc>
                <a:spcPct val="120000"/>
              </a:lnSpc>
              <a:spcBef>
                <a:spcPts val="0"/>
              </a:spcBef>
              <a:spcAft>
                <a:spcPts val="900"/>
              </a:spcAft>
            </a:pPr>
            <a:r>
              <a:rPr lang="en-GB" dirty="0" smtClean="0">
                <a:hlinkClick r:id="rId3"/>
              </a:rPr>
              <a:t>https://www.youtube.com/watch?v=i66HWNCwUTs</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187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 Cost/Cost Leadership</a:t>
            </a:r>
            <a:endParaRPr lang="en-GB" dirty="0"/>
          </a:p>
        </p:txBody>
      </p:sp>
      <p:sp>
        <p:nvSpPr>
          <p:cNvPr id="3" name="Content Placeholder 2"/>
          <p:cNvSpPr>
            <a:spLocks noGrp="1"/>
          </p:cNvSpPr>
          <p:nvPr>
            <p:ph idx="1"/>
          </p:nvPr>
        </p:nvSpPr>
        <p:spPr/>
        <p:txBody>
          <a:bodyPr/>
          <a:lstStyle/>
          <a:p>
            <a:r>
              <a:rPr lang="en-GB" dirty="0" smtClean="0"/>
              <a:t>Cost leadership – Businesses aim to be a low cost producer through tight control of labour costs, supplier prices, distribution, manufacturing costs, using technology (automation), etc. to achieve economies of scale. These firms will reduce costs in order to charge low prices as a way of standing out in a market and a means of creating high sales but low profit margins, e.g. Primark, </a:t>
            </a:r>
            <a:r>
              <a:rPr lang="en-GB" dirty="0" err="1" smtClean="0"/>
              <a:t>Ryanair</a:t>
            </a:r>
            <a:r>
              <a:rPr lang="en-GB" dirty="0" smtClean="0"/>
              <a:t>.</a:t>
            </a:r>
          </a:p>
          <a:p>
            <a:pPr>
              <a:buNone/>
            </a:pP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3183" t="24413" r="9179" b="18945"/>
          <a:stretch>
            <a:fillRect/>
          </a:stretch>
        </p:blipFill>
        <p:spPr bwMode="auto">
          <a:xfrm>
            <a:off x="142844" y="1071546"/>
            <a:ext cx="5715040" cy="3127096"/>
          </a:xfrm>
          <a:prstGeom prst="rect">
            <a:avLst/>
          </a:prstGeom>
          <a:noFill/>
          <a:ln w="3175">
            <a:solidFill>
              <a:schemeClr val="tx1"/>
            </a:solidFill>
            <a:miter lim="800000"/>
            <a:headEnd/>
            <a:tailEnd/>
          </a:ln>
          <a:effectLst/>
        </p:spPr>
      </p:pic>
      <p:pic>
        <p:nvPicPr>
          <p:cNvPr id="1027" name="Picture 3"/>
          <p:cNvPicPr>
            <a:picLocks noChangeAspect="1" noChangeArrowheads="1"/>
          </p:cNvPicPr>
          <p:nvPr/>
        </p:nvPicPr>
        <p:blipFill>
          <a:blip r:embed="rId3"/>
          <a:srcRect l="14111" t="31445" r="7519" b="27539"/>
          <a:stretch>
            <a:fillRect/>
          </a:stretch>
        </p:blipFill>
        <p:spPr bwMode="auto">
          <a:xfrm>
            <a:off x="2843881" y="4286256"/>
            <a:ext cx="6085837" cy="2388833"/>
          </a:xfrm>
          <a:prstGeom prst="rect">
            <a:avLst/>
          </a:prstGeom>
          <a:noFill/>
          <a:ln w="3175">
            <a:solidFill>
              <a:schemeClr val="tx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Differentiation</a:t>
            </a:r>
            <a:endParaRPr lang="en-GB" dirty="0"/>
          </a:p>
        </p:txBody>
      </p:sp>
      <p:sp>
        <p:nvSpPr>
          <p:cNvPr id="3" name="Content Placeholder 2"/>
          <p:cNvSpPr>
            <a:spLocks noGrp="1"/>
          </p:cNvSpPr>
          <p:nvPr>
            <p:ph idx="1"/>
          </p:nvPr>
        </p:nvSpPr>
        <p:spPr/>
        <p:txBody>
          <a:bodyPr/>
          <a:lstStyle/>
          <a:p>
            <a:r>
              <a:rPr lang="en-GB" dirty="0" smtClean="0"/>
              <a:t>Differentiation – Businesses compete on product/service rather than price. They will aim to offer a unique selling point to stand out from rivals and therefore create loyalty. They may allow higher prices to be charged (premium prices) with higher profit margins due to the higher added value perceived by consumers, e.g. Apple, Jaguar Land Rover</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3916" t="15625" r="9179" b="17968"/>
          <a:stretch>
            <a:fillRect/>
          </a:stretch>
        </p:blipFill>
        <p:spPr bwMode="auto">
          <a:xfrm>
            <a:off x="214282" y="1071545"/>
            <a:ext cx="6215106" cy="4025021"/>
          </a:xfrm>
          <a:prstGeom prst="rect">
            <a:avLst/>
          </a:prstGeom>
          <a:noFill/>
          <a:ln w="3175">
            <a:solidFill>
              <a:schemeClr val="tx1"/>
            </a:solidFill>
            <a:miter lim="800000"/>
            <a:headEnd/>
            <a:tailEnd/>
          </a:ln>
          <a:effectLst/>
        </p:spPr>
      </p:pic>
      <p:pic>
        <p:nvPicPr>
          <p:cNvPr id="2051" name="Picture 3"/>
          <p:cNvPicPr>
            <a:picLocks noChangeAspect="1" noChangeArrowheads="1"/>
          </p:cNvPicPr>
          <p:nvPr/>
        </p:nvPicPr>
        <p:blipFill>
          <a:blip r:embed="rId3"/>
          <a:srcRect l="14844" t="38281" r="6787" b="39258"/>
          <a:stretch>
            <a:fillRect/>
          </a:stretch>
        </p:blipFill>
        <p:spPr bwMode="auto">
          <a:xfrm>
            <a:off x="1931900" y="5143512"/>
            <a:ext cx="6997818" cy="1504204"/>
          </a:xfrm>
          <a:prstGeom prst="rect">
            <a:avLst/>
          </a:prstGeom>
          <a:noFill/>
          <a:ln w="3175">
            <a:solidFill>
              <a:schemeClr val="tx1"/>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a:t>
            </a:r>
            <a:endParaRPr lang="en-GB" dirty="0"/>
          </a:p>
        </p:txBody>
      </p:sp>
      <p:sp>
        <p:nvSpPr>
          <p:cNvPr id="3" name="Content Placeholder 2"/>
          <p:cNvSpPr>
            <a:spLocks noGrp="1"/>
          </p:cNvSpPr>
          <p:nvPr>
            <p:ph idx="1"/>
          </p:nvPr>
        </p:nvSpPr>
        <p:spPr/>
        <p:txBody>
          <a:bodyPr/>
          <a:lstStyle/>
          <a:p>
            <a:r>
              <a:rPr lang="en-GB" dirty="0" smtClean="0"/>
              <a:t>Focus – A firm may pursue cost leadership of differentiation but in a niche market aiming at a smaller target audience, e.g. Porsche targeting wealthy consumers.</a:t>
            </a:r>
          </a:p>
          <a:p>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19970" t="26562" r="41944" b="20703"/>
          <a:stretch>
            <a:fillRect/>
          </a:stretch>
        </p:blipFill>
        <p:spPr bwMode="auto">
          <a:xfrm>
            <a:off x="6215074" y="3786190"/>
            <a:ext cx="2682894" cy="2786082"/>
          </a:xfrm>
          <a:prstGeom prst="rect">
            <a:avLst/>
          </a:prstGeom>
          <a:noFill/>
          <a:ln w="3175">
            <a:solidFill>
              <a:schemeClr val="tx1"/>
            </a:solidFill>
            <a:miter lim="800000"/>
            <a:headEnd/>
            <a:tailEnd/>
          </a:ln>
          <a:effectLst/>
        </p:spPr>
      </p:pic>
      <p:pic>
        <p:nvPicPr>
          <p:cNvPr id="3074" name="Picture 2"/>
          <p:cNvPicPr>
            <a:picLocks noChangeAspect="1" noChangeArrowheads="1"/>
          </p:cNvPicPr>
          <p:nvPr/>
        </p:nvPicPr>
        <p:blipFill>
          <a:blip r:embed="rId3"/>
          <a:srcRect l="13183" t="23437" r="8447" b="23828"/>
          <a:stretch>
            <a:fillRect/>
          </a:stretch>
        </p:blipFill>
        <p:spPr bwMode="auto">
          <a:xfrm>
            <a:off x="214282" y="1142984"/>
            <a:ext cx="6369888" cy="3214710"/>
          </a:xfrm>
          <a:prstGeom prst="rect">
            <a:avLst/>
          </a:prstGeom>
          <a:noFill/>
          <a:ln w="3175">
            <a:solidFill>
              <a:schemeClr val="tx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Discussion </a:t>
            </a:r>
            <a:r>
              <a:rPr lang="en-GB" sz="4000" dirty="0" smtClean="0"/>
              <a:t>points</a:t>
            </a:r>
            <a:endParaRPr lang="en-GB" sz="4000" dirty="0"/>
          </a:p>
        </p:txBody>
      </p:sp>
      <p:sp>
        <p:nvSpPr>
          <p:cNvPr id="3" name="Content Placeholder 2"/>
          <p:cNvSpPr>
            <a:spLocks noGrp="1"/>
          </p:cNvSpPr>
          <p:nvPr>
            <p:ph idx="1"/>
          </p:nvPr>
        </p:nvSpPr>
        <p:spPr>
          <a:xfrm>
            <a:off x="457200" y="1916832"/>
            <a:ext cx="8229600" cy="4439520"/>
          </a:xfrm>
        </p:spPr>
        <p:txBody>
          <a:bodyPr>
            <a:normAutofit fontScale="85000" lnSpcReduction="20000"/>
          </a:bodyPr>
          <a:lstStyle/>
          <a:p>
            <a:pPr>
              <a:lnSpc>
                <a:spcPct val="110000"/>
              </a:lnSpc>
              <a:spcBef>
                <a:spcPts val="0"/>
              </a:spcBef>
              <a:spcAft>
                <a:spcPts val="900"/>
              </a:spcAft>
            </a:pPr>
            <a:r>
              <a:rPr lang="en-GB" dirty="0"/>
              <a:t>Porter suggested that </a:t>
            </a:r>
            <a:r>
              <a:rPr lang="en-GB" dirty="0" smtClean="0"/>
              <a:t>being ‘stuck </a:t>
            </a:r>
            <a:r>
              <a:rPr lang="en-GB" dirty="0"/>
              <a:t>in the middle’ of the generic strategies model is likely to lead to failure. </a:t>
            </a:r>
          </a:p>
          <a:p>
            <a:pPr>
              <a:lnSpc>
                <a:spcPct val="110000"/>
              </a:lnSpc>
              <a:spcBef>
                <a:spcPts val="0"/>
              </a:spcBef>
              <a:spcAft>
                <a:spcPts val="900"/>
              </a:spcAft>
            </a:pPr>
            <a:endParaRPr lang="en-GB" dirty="0"/>
          </a:p>
          <a:p>
            <a:pPr marL="0" indent="0">
              <a:lnSpc>
                <a:spcPct val="110000"/>
              </a:lnSpc>
              <a:spcBef>
                <a:spcPts val="0"/>
              </a:spcBef>
              <a:spcAft>
                <a:spcPts val="900"/>
              </a:spcAft>
              <a:buNone/>
            </a:pPr>
            <a:r>
              <a:rPr lang="en-GB" dirty="0"/>
              <a:t>Questions: </a:t>
            </a:r>
          </a:p>
          <a:p>
            <a:pPr marL="385763" indent="-385763">
              <a:lnSpc>
                <a:spcPct val="110000"/>
              </a:lnSpc>
              <a:spcBef>
                <a:spcPts val="0"/>
              </a:spcBef>
              <a:spcAft>
                <a:spcPts val="900"/>
              </a:spcAft>
              <a:buFont typeface="+mj-lt"/>
              <a:buAutoNum type="arabicPeriod"/>
            </a:pPr>
            <a:r>
              <a:rPr lang="en-GB" dirty="0"/>
              <a:t>Why do you think this is?</a:t>
            </a:r>
          </a:p>
          <a:p>
            <a:pPr marL="385763" indent="-385763" fontAlgn="base">
              <a:lnSpc>
                <a:spcPct val="120000"/>
              </a:lnSpc>
              <a:spcBef>
                <a:spcPts val="0"/>
              </a:spcBef>
              <a:spcAft>
                <a:spcPts val="900"/>
              </a:spcAft>
              <a:buFont typeface="+mj-lt"/>
              <a:buAutoNum type="arabicPeriod"/>
            </a:pPr>
            <a:r>
              <a:rPr lang="en-GB" dirty="0"/>
              <a:t>What reasons might influence a firm in choosing one of Porter’s strategic positions  over another? </a:t>
            </a:r>
          </a:p>
          <a:p>
            <a:pPr marL="385763" indent="-385763" fontAlgn="base">
              <a:lnSpc>
                <a:spcPct val="120000"/>
              </a:lnSpc>
              <a:spcBef>
                <a:spcPts val="0"/>
              </a:spcBef>
              <a:spcAft>
                <a:spcPts val="900"/>
              </a:spcAft>
              <a:buFont typeface="+mj-lt"/>
              <a:buAutoNum type="arabicPeriod"/>
            </a:pPr>
            <a:r>
              <a:rPr lang="en-GB" dirty="0"/>
              <a:t>What enables a business to retain a competitive advantage over time? </a:t>
            </a:r>
          </a:p>
          <a:p>
            <a:pPr>
              <a:lnSpc>
                <a:spcPct val="110000"/>
              </a:lnSpc>
              <a:spcBef>
                <a:spcPts val="0"/>
              </a:spcBef>
              <a:spcAft>
                <a:spcPts val="900"/>
              </a:spcAft>
            </a:pPr>
            <a:endParaRPr lang="en-GB" dirty="0"/>
          </a:p>
          <a:p>
            <a:pPr>
              <a:lnSpc>
                <a:spcPct val="110000"/>
              </a:lnSpc>
              <a:spcBef>
                <a:spcPts val="0"/>
              </a:spcBef>
              <a:spcAft>
                <a:spcPts val="900"/>
              </a:spcAft>
            </a:pPr>
            <a:r>
              <a:rPr lang="en-GB" dirty="0"/>
              <a:t>Discuss these questions in pairs/small groups.</a:t>
            </a:r>
          </a:p>
          <a:p>
            <a:pPr>
              <a:lnSpc>
                <a:spcPct val="110000"/>
              </a:lnSpc>
              <a:spcBef>
                <a:spcPts val="0"/>
              </a:spcBef>
              <a:spcAft>
                <a:spcPts val="900"/>
              </a:spcAft>
            </a:pPr>
            <a:r>
              <a:rPr lang="en-GB" dirty="0"/>
              <a:t>Give example companies to support your </a:t>
            </a:r>
            <a:r>
              <a:rPr lang="en-GB" dirty="0" smtClean="0"/>
              <a:t>arguments.</a:t>
            </a:r>
            <a:endParaRPr lang="en-GB" dirty="0"/>
          </a:p>
          <a:p>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3963417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Bowman’s strategic clock</a:t>
            </a:r>
          </a:p>
        </p:txBody>
      </p:sp>
      <p:sp>
        <p:nvSpPr>
          <p:cNvPr id="3" name="Content Placeholder 2"/>
          <p:cNvSpPr>
            <a:spLocks noGrp="1"/>
          </p:cNvSpPr>
          <p:nvPr>
            <p:ph idx="1"/>
          </p:nvPr>
        </p:nvSpPr>
        <p:spPr>
          <a:xfrm>
            <a:off x="457200" y="1844823"/>
            <a:ext cx="8363272" cy="4876653"/>
          </a:xfrm>
        </p:spPr>
        <p:txBody>
          <a:bodyPr>
            <a:normAutofit fontScale="70000" lnSpcReduction="20000"/>
          </a:bodyPr>
          <a:lstStyle/>
          <a:p>
            <a:pPr fontAlgn="base">
              <a:lnSpc>
                <a:spcPct val="120000"/>
              </a:lnSpc>
              <a:spcBef>
                <a:spcPts val="0"/>
              </a:spcBef>
              <a:spcAft>
                <a:spcPts val="600"/>
              </a:spcAft>
            </a:pPr>
            <a:r>
              <a:rPr lang="en-GB" dirty="0"/>
              <a:t>In 1996, Cliff Bowman and David Faulkner looked at Porter's </a:t>
            </a:r>
            <a:r>
              <a:rPr lang="en-GB" dirty="0" smtClean="0"/>
              <a:t>generic strategies model </a:t>
            </a:r>
            <a:r>
              <a:rPr lang="en-GB" dirty="0"/>
              <a:t>in a different way to develop their own theory: Bowman's </a:t>
            </a:r>
            <a:r>
              <a:rPr lang="en-GB" dirty="0" smtClean="0"/>
              <a:t>strategic clock</a:t>
            </a:r>
            <a:r>
              <a:rPr lang="en-GB" dirty="0"/>
              <a:t>. This model offers more strategic options.</a:t>
            </a:r>
          </a:p>
          <a:p>
            <a:pPr fontAlgn="base">
              <a:lnSpc>
                <a:spcPct val="120000"/>
              </a:lnSpc>
              <a:spcBef>
                <a:spcPts val="0"/>
              </a:spcBef>
              <a:spcAft>
                <a:spcPts val="600"/>
              </a:spcAft>
            </a:pPr>
            <a:r>
              <a:rPr lang="en-GB" dirty="0"/>
              <a:t>This model looks at strategic positions a firm may take in relation to two variables expressed on a </a:t>
            </a:r>
            <a:r>
              <a:rPr lang="en-GB" dirty="0" smtClean="0"/>
              <a:t>'clock face’: </a:t>
            </a:r>
            <a:endParaRPr lang="en-GB" dirty="0"/>
          </a:p>
          <a:p>
            <a:pPr marL="457199" indent="-457200">
              <a:lnSpc>
                <a:spcPct val="120000"/>
              </a:lnSpc>
              <a:spcBef>
                <a:spcPts val="0"/>
              </a:spcBef>
              <a:spcAft>
                <a:spcPts val="600"/>
              </a:spcAft>
              <a:buFont typeface="+mj-lt"/>
              <a:buAutoNum type="arabicPeriod"/>
            </a:pPr>
            <a:r>
              <a:rPr lang="en-GB" dirty="0"/>
              <a:t>Varying levels of price charged to the customer</a:t>
            </a:r>
          </a:p>
          <a:p>
            <a:pPr marL="457199" indent="-457200">
              <a:lnSpc>
                <a:spcPct val="120000"/>
              </a:lnSpc>
              <a:spcBef>
                <a:spcPts val="0"/>
              </a:spcBef>
              <a:spcAft>
                <a:spcPts val="600"/>
              </a:spcAft>
              <a:buFont typeface="+mj-lt"/>
              <a:buAutoNum type="arabicPeriod"/>
            </a:pPr>
            <a:r>
              <a:rPr lang="en-GB" dirty="0"/>
              <a:t>Perceived value to the customer or expected benefits gained of the good/service </a:t>
            </a:r>
            <a:r>
              <a:rPr lang="en-GB" dirty="0" smtClean="0"/>
              <a:t>(added </a:t>
            </a:r>
            <a:r>
              <a:rPr lang="en-GB" dirty="0"/>
              <a:t>value)</a:t>
            </a:r>
          </a:p>
          <a:p>
            <a:pPr fontAlgn="base">
              <a:lnSpc>
                <a:spcPct val="120000"/>
              </a:lnSpc>
              <a:spcBef>
                <a:spcPts val="0"/>
              </a:spcBef>
              <a:spcAft>
                <a:spcPts val="600"/>
              </a:spcAft>
            </a:pPr>
            <a:r>
              <a:rPr lang="en-GB" dirty="0"/>
              <a:t>This model shows the potential strategic positions a firm may take by demonstrating the different combinations of value and price.</a:t>
            </a:r>
          </a:p>
          <a:p>
            <a:pPr fontAlgn="base">
              <a:lnSpc>
                <a:spcPct val="120000"/>
              </a:lnSpc>
              <a:spcBef>
                <a:spcPts val="0"/>
              </a:spcBef>
              <a:spcAft>
                <a:spcPts val="600"/>
              </a:spcAft>
            </a:pPr>
            <a:r>
              <a:rPr lang="en-GB" dirty="0"/>
              <a:t>It also identifies those strategies which are competitive and those which are not. Therefore showing the likelihood of success for each strategic option.</a:t>
            </a:r>
          </a:p>
          <a:p>
            <a:pPr fontAlgn="base">
              <a:lnSpc>
                <a:spcPct val="120000"/>
              </a:lnSpc>
              <a:spcBef>
                <a:spcPts val="0"/>
              </a:spcBef>
              <a:spcAft>
                <a:spcPts val="600"/>
              </a:spcAft>
            </a:pPr>
            <a:r>
              <a:rPr lang="en-GB" dirty="0"/>
              <a:t>It </a:t>
            </a:r>
            <a:r>
              <a:rPr lang="en-GB" dirty="0" smtClean="0"/>
              <a:t>can </a:t>
            </a:r>
            <a:r>
              <a:rPr lang="en-GB" dirty="0"/>
              <a:t>be used to plan what strategic position a business may hope to </a:t>
            </a:r>
            <a:r>
              <a:rPr lang="en-GB" dirty="0" smtClean="0"/>
              <a:t>have in </a:t>
            </a:r>
            <a:r>
              <a:rPr lang="en-GB" dirty="0"/>
              <a:t>the future.</a:t>
            </a:r>
          </a:p>
          <a:p>
            <a:pPr fontAlgn="base">
              <a:lnSpc>
                <a:spcPct val="120000"/>
              </a:lnSpc>
              <a:spcBef>
                <a:spcPts val="0"/>
              </a:spcBef>
              <a:spcAft>
                <a:spcPts val="600"/>
              </a:spcAft>
            </a:pPr>
            <a:r>
              <a:rPr lang="en-GB" dirty="0"/>
              <a:t>The strategic 'clock' presents many different ways a company may position itself in the market to be competitive. </a:t>
            </a:r>
          </a:p>
          <a:p>
            <a:pPr algn="just" fontAlgn="base">
              <a:lnSpc>
                <a:spcPct val="120000"/>
              </a:lnSpc>
              <a:spcBef>
                <a:spcPts val="0"/>
              </a:spcBef>
              <a:spcAft>
                <a:spcPts val="900"/>
              </a:spcAft>
            </a:pPr>
            <a:endParaRPr lang="en-GB" dirty="0"/>
          </a:p>
          <a:p>
            <a:pPr algn="just">
              <a:lnSpc>
                <a:spcPct val="120000"/>
              </a:lnSpc>
              <a:spcBef>
                <a:spcPts val="0"/>
              </a:spcBef>
              <a:spcAft>
                <a:spcPts val="900"/>
              </a:spcAft>
            </a:pP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2732757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Bowman’s Strategic Clock</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https://www.youtube.com/watch?v=hsV1mraa4AI</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Learning outcomes</a:t>
            </a:r>
          </a:p>
        </p:txBody>
      </p:sp>
      <p:sp>
        <p:nvSpPr>
          <p:cNvPr id="3" name="Content Placeholder 2"/>
          <p:cNvSpPr>
            <a:spLocks noGrp="1"/>
          </p:cNvSpPr>
          <p:nvPr>
            <p:ph idx="1"/>
          </p:nvPr>
        </p:nvSpPr>
        <p:spPr/>
        <p:txBody>
          <a:bodyPr>
            <a:normAutofit fontScale="92500" lnSpcReduction="20000"/>
          </a:bodyPr>
          <a:lstStyle/>
          <a:p>
            <a:pPr marL="0" indent="0" algn="ctr">
              <a:buNone/>
            </a:pPr>
            <a:r>
              <a:rPr lang="en-GB" dirty="0"/>
              <a:t>Strategic positioning</a:t>
            </a:r>
          </a:p>
          <a:p>
            <a:pPr marL="0" indent="0">
              <a:spcAft>
                <a:spcPts val="450"/>
              </a:spcAft>
              <a:buNone/>
            </a:pPr>
            <a:endParaRPr lang="en-GB" dirty="0"/>
          </a:p>
          <a:p>
            <a:pPr marL="0" indent="0">
              <a:spcAft>
                <a:spcPts val="450"/>
              </a:spcAft>
              <a:buNone/>
            </a:pPr>
            <a:r>
              <a:rPr lang="en-GB" dirty="0"/>
              <a:t>What you need to know:</a:t>
            </a:r>
          </a:p>
          <a:p>
            <a:pPr>
              <a:spcAft>
                <a:spcPts val="450"/>
              </a:spcAft>
            </a:pPr>
            <a:r>
              <a:rPr lang="en-GB" dirty="0"/>
              <a:t>How to compete in terms of benefit and price</a:t>
            </a:r>
          </a:p>
          <a:p>
            <a:pPr lvl="1">
              <a:spcAft>
                <a:spcPts val="450"/>
              </a:spcAft>
            </a:pPr>
            <a:r>
              <a:rPr lang="en-GB" dirty="0"/>
              <a:t>Porter’s </a:t>
            </a:r>
            <a:r>
              <a:rPr lang="en-GB" dirty="0" smtClean="0"/>
              <a:t>generic strategies</a:t>
            </a:r>
            <a:endParaRPr lang="en-GB" dirty="0"/>
          </a:p>
          <a:p>
            <a:pPr lvl="1">
              <a:spcAft>
                <a:spcPts val="450"/>
              </a:spcAft>
            </a:pPr>
            <a:r>
              <a:rPr lang="en-GB" dirty="0"/>
              <a:t>Bowman’s </a:t>
            </a:r>
            <a:r>
              <a:rPr lang="en-GB" dirty="0" smtClean="0"/>
              <a:t>strategic clock</a:t>
            </a:r>
            <a:endParaRPr lang="en-GB" dirty="0"/>
          </a:p>
          <a:p>
            <a:pPr>
              <a:spcAft>
                <a:spcPts val="450"/>
              </a:spcAft>
            </a:pPr>
            <a:r>
              <a:rPr lang="en-GB" dirty="0"/>
              <a:t>Influences on the choice of positioning strategy</a:t>
            </a:r>
          </a:p>
          <a:p>
            <a:pPr>
              <a:spcAft>
                <a:spcPts val="450"/>
              </a:spcAft>
            </a:pPr>
            <a:r>
              <a:rPr lang="en-GB" dirty="0"/>
              <a:t>The value of different strategic positioning strategies</a:t>
            </a:r>
          </a:p>
          <a:p>
            <a:pPr>
              <a:spcAft>
                <a:spcPts val="450"/>
              </a:spcAft>
            </a:pPr>
            <a:r>
              <a:rPr lang="en-GB" dirty="0"/>
              <a:t>The benefits of having a competitive advantage</a:t>
            </a:r>
          </a:p>
          <a:p>
            <a:pPr>
              <a:spcAft>
                <a:spcPts val="450"/>
              </a:spcAft>
            </a:pPr>
            <a:r>
              <a:rPr lang="en-GB" dirty="0"/>
              <a:t>The difficulties of maintaining a competitive advantage</a:t>
            </a:r>
          </a:p>
          <a:p>
            <a:pPr>
              <a:spcAft>
                <a:spcPts val="450"/>
              </a:spcAft>
            </a:pPr>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1592575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07904" y="1130726"/>
            <a:ext cx="4253808" cy="4036313"/>
          </a:xfrm>
          <a:prstGeom prst="rect">
            <a:avLst/>
          </a:prstGeom>
        </p:spPr>
      </p:pic>
      <p:sp>
        <p:nvSpPr>
          <p:cNvPr id="2" name="Title 1"/>
          <p:cNvSpPr>
            <a:spLocks noGrp="1"/>
          </p:cNvSpPr>
          <p:nvPr>
            <p:ph type="title"/>
          </p:nvPr>
        </p:nvSpPr>
        <p:spPr>
          <a:xfrm>
            <a:off x="502669" y="1052736"/>
            <a:ext cx="8208912" cy="969873"/>
          </a:xfrm>
        </p:spPr>
        <p:txBody>
          <a:bodyPr>
            <a:normAutofit fontScale="90000"/>
          </a:bodyPr>
          <a:lstStyle/>
          <a:p>
            <a:pPr algn="l"/>
            <a:r>
              <a:rPr lang="en-GB" sz="4000" dirty="0"/>
              <a:t>Bowman’s </a:t>
            </a:r>
            <a:r>
              <a:rPr lang="en-GB" sz="4000" dirty="0" smtClean="0"/>
              <a:t/>
            </a:r>
            <a:br>
              <a:rPr lang="en-GB" sz="4000" dirty="0" smtClean="0"/>
            </a:br>
            <a:r>
              <a:rPr lang="en-GB" sz="4000" dirty="0" smtClean="0"/>
              <a:t>strategic </a:t>
            </a:r>
            <a:r>
              <a:rPr lang="en-GB" sz="4000" dirty="0"/>
              <a:t>clock</a:t>
            </a:r>
          </a:p>
        </p:txBody>
      </p:sp>
      <p:sp>
        <p:nvSpPr>
          <p:cNvPr id="3" name="Content Placeholder 2"/>
          <p:cNvSpPr>
            <a:spLocks noGrp="1"/>
          </p:cNvSpPr>
          <p:nvPr>
            <p:ph idx="1"/>
          </p:nvPr>
        </p:nvSpPr>
        <p:spPr>
          <a:xfrm>
            <a:off x="395536" y="2007855"/>
            <a:ext cx="3039616" cy="3290163"/>
          </a:xfrm>
        </p:spPr>
        <p:txBody>
          <a:bodyPr>
            <a:normAutofit fontScale="85000" lnSpcReduction="20000"/>
          </a:bodyPr>
          <a:lstStyle/>
          <a:p>
            <a:pPr marL="0" indent="0">
              <a:buNone/>
            </a:pPr>
            <a:r>
              <a:rPr lang="en-GB" dirty="0" smtClean="0"/>
              <a:t>This model extends Porter’s generic strategies to present eight </a:t>
            </a:r>
            <a:r>
              <a:rPr lang="en-GB" dirty="0"/>
              <a:t>different </a:t>
            </a:r>
            <a:r>
              <a:rPr lang="en-GB" dirty="0" smtClean="0"/>
              <a:t>strategic options a firm could pursue. </a:t>
            </a:r>
          </a:p>
          <a:p>
            <a:pPr marL="0" indent="0">
              <a:buNone/>
            </a:pPr>
            <a:r>
              <a:rPr lang="en-GB" dirty="0" smtClean="0"/>
              <a:t>It classifies them </a:t>
            </a:r>
            <a:r>
              <a:rPr lang="en-GB" dirty="0"/>
              <a:t>by </a:t>
            </a:r>
            <a:r>
              <a:rPr lang="en-GB" dirty="0" smtClean="0"/>
              <a:t>different combinations of two factors: </a:t>
            </a:r>
          </a:p>
          <a:p>
            <a:pPr marL="385763" indent="-385763">
              <a:buAutoNum type="arabicParenR"/>
            </a:pPr>
            <a:r>
              <a:rPr lang="en-GB" dirty="0"/>
              <a:t>V</a:t>
            </a:r>
            <a:r>
              <a:rPr lang="en-GB" dirty="0" smtClean="0"/>
              <a:t>arying </a:t>
            </a:r>
            <a:r>
              <a:rPr lang="en-GB" dirty="0"/>
              <a:t>levels of price </a:t>
            </a:r>
            <a:r>
              <a:rPr lang="en-GB" dirty="0" smtClean="0"/>
              <a:t>charged</a:t>
            </a:r>
          </a:p>
          <a:p>
            <a:pPr marL="385763" indent="-385763">
              <a:buAutoNum type="arabicParenR"/>
            </a:pPr>
            <a:r>
              <a:rPr lang="en-GB" dirty="0"/>
              <a:t>P</a:t>
            </a:r>
            <a:r>
              <a:rPr lang="en-GB" dirty="0" smtClean="0"/>
              <a:t>erceived value to the customer</a:t>
            </a:r>
            <a:endParaRPr lang="en-GB" dirty="0"/>
          </a:p>
          <a:p>
            <a:pPr algn="just"/>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grpSp>
        <p:nvGrpSpPr>
          <p:cNvPr id="6" name="Group 28"/>
          <p:cNvGrpSpPr>
            <a:grpSpLocks/>
          </p:cNvGrpSpPr>
          <p:nvPr/>
        </p:nvGrpSpPr>
        <p:grpSpPr bwMode="auto">
          <a:xfrm>
            <a:off x="1403648" y="2636912"/>
            <a:ext cx="6711553" cy="3686175"/>
            <a:chOff x="91" y="2001"/>
            <a:chExt cx="5637" cy="3096"/>
          </a:xfrm>
        </p:grpSpPr>
        <p:sp>
          <p:nvSpPr>
            <p:cNvPr id="7" name="Oval 23"/>
            <p:cNvSpPr>
              <a:spLocks noChangeArrowheads="1"/>
            </p:cNvSpPr>
            <p:nvPr/>
          </p:nvSpPr>
          <p:spPr bwMode="auto">
            <a:xfrm>
              <a:off x="3740" y="2001"/>
              <a:ext cx="1987" cy="1824"/>
            </a:xfrm>
            <a:prstGeom prst="ellipse">
              <a:avLst/>
            </a:prstGeom>
            <a:noFill/>
            <a:ln w="38100">
              <a:solidFill>
                <a:srgbClr val="C00000"/>
              </a:solidFill>
              <a:round/>
              <a:headEnd/>
              <a:tailEnd/>
            </a:ln>
          </p:spPr>
          <p:txBody>
            <a:bodyPr wrap="none" anchor="ctr"/>
            <a:lstStyle/>
            <a:p>
              <a:endParaRPr lang="en-US" sz="1350">
                <a:solidFill>
                  <a:srgbClr val="C00000"/>
                </a:solidFill>
              </a:endParaRPr>
            </a:p>
          </p:txBody>
        </p:sp>
        <p:sp>
          <p:nvSpPr>
            <p:cNvPr id="10" name="Text Box 26"/>
            <p:cNvSpPr txBox="1">
              <a:spLocks noChangeArrowheads="1"/>
            </p:cNvSpPr>
            <p:nvPr/>
          </p:nvSpPr>
          <p:spPr bwMode="auto">
            <a:xfrm>
              <a:off x="91" y="4128"/>
              <a:ext cx="5637" cy="969"/>
            </a:xfrm>
            <a:prstGeom prst="rect">
              <a:avLst/>
            </a:prstGeom>
            <a:solidFill>
              <a:schemeClr val="bg1"/>
            </a:solidFill>
            <a:ln w="38100">
              <a:solidFill>
                <a:srgbClr val="C00000"/>
              </a:solidFill>
              <a:miter lim="800000"/>
              <a:headEnd/>
              <a:tailEnd/>
            </a:ln>
          </p:spPr>
          <p:txBody>
            <a:bodyPr wrap="square">
              <a:spAutoFit/>
            </a:bodyPr>
            <a:lstStyle/>
            <a:p>
              <a:pPr algn="just">
                <a:spcBef>
                  <a:spcPct val="50000"/>
                </a:spcBef>
              </a:pPr>
              <a:r>
                <a:rPr lang="en-GB" sz="1350" dirty="0"/>
                <a:t>These combinations of perceived customer value and price are not competitive and unlikely strategic options. These are shown by the shaded area. </a:t>
              </a:r>
              <a:r>
                <a:rPr lang="en-GB" sz="1350" dirty="0" smtClean="0"/>
                <a:t>For example, </a:t>
              </a:r>
              <a:r>
                <a:rPr lang="en-GB" sz="1350" dirty="0"/>
                <a:t>a </a:t>
              </a:r>
              <a:r>
                <a:rPr lang="en-GB" sz="1350" dirty="0" smtClean="0"/>
                <a:t>mid- </a:t>
              </a:r>
              <a:r>
                <a:rPr lang="en-GB" sz="1350" dirty="0"/>
                <a:t>or </a:t>
              </a:r>
              <a:r>
                <a:rPr lang="en-GB" sz="1350" dirty="0" smtClean="0"/>
                <a:t>high-priced </a:t>
              </a:r>
              <a:r>
                <a:rPr lang="en-GB" sz="1350" dirty="0"/>
                <a:t>product with low perceived benefits will only result in firms losing market share. Charging a high price with low perceived value may only be possible without eventual business failure with a monopoly.</a:t>
              </a:r>
              <a:r>
                <a:rPr lang="en-GB" sz="1500" dirty="0">
                  <a:solidFill>
                    <a:srgbClr val="C00000"/>
                  </a:solidFill>
                </a:rPr>
                <a:t> </a:t>
              </a:r>
              <a:endParaRPr lang="en-GB" sz="1350" dirty="0">
                <a:solidFill>
                  <a:srgbClr val="C00000"/>
                </a:solidFill>
              </a:endParaRPr>
            </a:p>
          </p:txBody>
        </p:sp>
      </p:grpSp>
    </p:spTree>
    <p:extLst>
      <p:ext uri="{BB962C8B-B14F-4D97-AF65-F5344CB8AC3E}">
        <p14:creationId xmlns="" xmlns:p14="http://schemas.microsoft.com/office/powerpoint/2010/main" val="42895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90316" y="2212848"/>
            <a:ext cx="2563368" cy="2432304"/>
          </a:xfrm>
          <a:prstGeom prst="rect">
            <a:avLst/>
          </a:prstGeom>
        </p:spPr>
      </p:pic>
      <p:sp>
        <p:nvSpPr>
          <p:cNvPr id="2" name="Title 1"/>
          <p:cNvSpPr>
            <a:spLocks noGrp="1"/>
          </p:cNvSpPr>
          <p:nvPr>
            <p:ph type="title"/>
          </p:nvPr>
        </p:nvSpPr>
        <p:spPr>
          <a:xfrm>
            <a:off x="539552" y="890719"/>
            <a:ext cx="3060340" cy="1135315"/>
          </a:xfrm>
        </p:spPr>
        <p:txBody>
          <a:bodyPr>
            <a:noAutofit/>
          </a:bodyPr>
          <a:lstStyle/>
          <a:p>
            <a:r>
              <a:rPr lang="en-GB" sz="2400" dirty="0"/>
              <a:t>Bowman’s strategic </a:t>
            </a:r>
            <a:r>
              <a:rPr lang="en-GB" sz="2400" dirty="0" smtClean="0"/>
              <a:t>clock: options</a:t>
            </a:r>
            <a:endParaRPr lang="en-GB" sz="2400" dirty="0"/>
          </a:p>
        </p:txBody>
      </p:sp>
      <p:grpSp>
        <p:nvGrpSpPr>
          <p:cNvPr id="18" name="Group 17"/>
          <p:cNvGrpSpPr/>
          <p:nvPr/>
        </p:nvGrpSpPr>
        <p:grpSpPr>
          <a:xfrm>
            <a:off x="5049427" y="1124744"/>
            <a:ext cx="3847737" cy="1440367"/>
            <a:chOff x="4814868" y="105601"/>
            <a:chExt cx="2082509" cy="2947007"/>
          </a:xfrm>
        </p:grpSpPr>
        <p:sp>
          <p:nvSpPr>
            <p:cNvPr id="6" name="Rectangle 5"/>
            <p:cNvSpPr/>
            <p:nvPr/>
          </p:nvSpPr>
          <p:spPr>
            <a:xfrm>
              <a:off x="5292079" y="105601"/>
              <a:ext cx="1605298" cy="1322400"/>
            </a:xfrm>
            <a:prstGeom prst="rect">
              <a:avLst/>
            </a:prstGeom>
            <a:ln>
              <a:solidFill>
                <a:srgbClr val="0070C0"/>
              </a:solidFill>
            </a:ln>
          </p:spPr>
          <p:txBody>
            <a:bodyPr wrap="square">
              <a:spAutoFit/>
            </a:bodyPr>
            <a:lstStyle/>
            <a:p>
              <a:r>
                <a:rPr lang="en-GB" sz="1200" b="1" dirty="0">
                  <a:solidFill>
                    <a:srgbClr val="0070C0"/>
                  </a:solidFill>
                </a:rPr>
                <a:t>Differentiation</a:t>
              </a:r>
              <a:r>
                <a:rPr lang="en-GB" sz="1200" dirty="0">
                  <a:solidFill>
                    <a:srgbClr val="0070C0"/>
                  </a:solidFill>
                </a:rPr>
                <a:t> and charging </a:t>
              </a:r>
              <a:r>
                <a:rPr lang="en-GB" sz="1200" dirty="0" smtClean="0">
                  <a:solidFill>
                    <a:srgbClr val="0070C0"/>
                  </a:solidFill>
                </a:rPr>
                <a:t>a </a:t>
              </a:r>
              <a:r>
                <a:rPr lang="en-GB" sz="1200" dirty="0">
                  <a:solidFill>
                    <a:srgbClr val="0070C0"/>
                  </a:solidFill>
                </a:rPr>
                <a:t>premium price is an ideal scenario for a firm and will help to increase profit margins. </a:t>
              </a:r>
            </a:p>
          </p:txBody>
        </p:sp>
        <p:cxnSp>
          <p:nvCxnSpPr>
            <p:cNvPr id="13" name="Straight Arrow Connector 12"/>
            <p:cNvCxnSpPr/>
            <p:nvPr/>
          </p:nvCxnSpPr>
          <p:spPr>
            <a:xfrm flipH="1">
              <a:off x="4814868" y="1534754"/>
              <a:ext cx="728203" cy="151785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599892" y="980728"/>
            <a:ext cx="1792000" cy="1385210"/>
            <a:chOff x="3046765" y="483149"/>
            <a:chExt cx="2389334" cy="1846947"/>
          </a:xfrm>
        </p:grpSpPr>
        <p:sp>
          <p:nvSpPr>
            <p:cNvPr id="10" name="Rectangle 9"/>
            <p:cNvSpPr/>
            <p:nvPr/>
          </p:nvSpPr>
          <p:spPr>
            <a:xfrm>
              <a:off x="3046765" y="483149"/>
              <a:ext cx="2389334" cy="1354218"/>
            </a:xfrm>
            <a:prstGeom prst="rect">
              <a:avLst/>
            </a:prstGeom>
            <a:ln>
              <a:solidFill>
                <a:srgbClr val="C00000"/>
              </a:solidFill>
            </a:ln>
          </p:spPr>
          <p:txBody>
            <a:bodyPr wrap="square">
              <a:spAutoFit/>
            </a:bodyPr>
            <a:lstStyle/>
            <a:p>
              <a:pPr marL="0" lvl="1"/>
              <a:r>
                <a:rPr lang="en-GB" sz="1200" b="1" dirty="0">
                  <a:solidFill>
                    <a:srgbClr val="C00000"/>
                  </a:solidFill>
                </a:rPr>
                <a:t>Differentiation</a:t>
              </a:r>
              <a:r>
                <a:rPr lang="en-GB" sz="1200" dirty="0">
                  <a:solidFill>
                    <a:srgbClr val="C00000"/>
                  </a:solidFill>
                </a:rPr>
                <a:t> </a:t>
              </a:r>
              <a:r>
                <a:rPr lang="en-GB" sz="1200" dirty="0" smtClean="0">
                  <a:solidFill>
                    <a:srgbClr val="C00000"/>
                  </a:solidFill>
                </a:rPr>
                <a:t>while </a:t>
              </a:r>
              <a:r>
                <a:rPr lang="en-GB" sz="1200" dirty="0">
                  <a:solidFill>
                    <a:srgbClr val="C00000"/>
                  </a:solidFill>
                </a:rPr>
                <a:t>not charging a premium (high) price may be used to create interest, sales and build market share.</a:t>
              </a:r>
            </a:p>
          </p:txBody>
        </p:sp>
        <p:cxnSp>
          <p:nvCxnSpPr>
            <p:cNvPr id="14" name="Straight Arrow Connector 13"/>
            <p:cNvCxnSpPr/>
            <p:nvPr/>
          </p:nvCxnSpPr>
          <p:spPr>
            <a:xfrm>
              <a:off x="4012761" y="1841723"/>
              <a:ext cx="629816" cy="4883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514023" y="2003835"/>
            <a:ext cx="3000361" cy="1384995"/>
            <a:chOff x="5582563" y="1262294"/>
            <a:chExt cx="4000482" cy="1846659"/>
          </a:xfrm>
        </p:grpSpPr>
        <p:sp>
          <p:nvSpPr>
            <p:cNvPr id="7" name="Rectangle 6"/>
            <p:cNvSpPr/>
            <p:nvPr/>
          </p:nvSpPr>
          <p:spPr>
            <a:xfrm>
              <a:off x="7077334" y="1262294"/>
              <a:ext cx="2505711" cy="1846659"/>
            </a:xfrm>
            <a:prstGeom prst="rect">
              <a:avLst/>
            </a:prstGeom>
            <a:ln>
              <a:solidFill>
                <a:srgbClr val="7030A0"/>
              </a:solidFill>
            </a:ln>
          </p:spPr>
          <p:txBody>
            <a:bodyPr wrap="square">
              <a:spAutoFit/>
            </a:bodyPr>
            <a:lstStyle/>
            <a:p>
              <a:r>
                <a:rPr lang="en-GB" sz="1200" b="1" dirty="0">
                  <a:solidFill>
                    <a:srgbClr val="7030A0"/>
                  </a:solidFill>
                </a:rPr>
                <a:t>Focused differentiation </a:t>
              </a:r>
              <a:r>
                <a:rPr lang="en-GB" sz="1200" dirty="0">
                  <a:solidFill>
                    <a:srgbClr val="7030A0"/>
                  </a:solidFill>
                </a:rPr>
                <a:t>is an option for very </a:t>
              </a:r>
              <a:r>
                <a:rPr lang="en-GB" sz="1200" dirty="0" smtClean="0">
                  <a:solidFill>
                    <a:srgbClr val="7030A0"/>
                  </a:solidFill>
                </a:rPr>
                <a:t>high-quality </a:t>
              </a:r>
              <a:r>
                <a:rPr lang="en-GB" sz="1200" dirty="0">
                  <a:solidFill>
                    <a:srgbClr val="7030A0"/>
                  </a:solidFill>
                </a:rPr>
                <a:t>products aimed at consumers on high </a:t>
              </a:r>
              <a:r>
                <a:rPr lang="en-GB" sz="1200" dirty="0" smtClean="0">
                  <a:solidFill>
                    <a:srgbClr val="7030A0"/>
                  </a:solidFill>
                </a:rPr>
                <a:t>incomes, e.g</a:t>
              </a:r>
              <a:r>
                <a:rPr lang="en-GB" sz="1200" dirty="0">
                  <a:solidFill>
                    <a:srgbClr val="7030A0"/>
                  </a:solidFill>
                </a:rPr>
                <a:t>. </a:t>
              </a:r>
              <a:r>
                <a:rPr lang="en-GB" sz="1200" dirty="0" err="1">
                  <a:solidFill>
                    <a:srgbClr val="7030A0"/>
                  </a:solidFill>
                </a:rPr>
                <a:t>Sunseeker</a:t>
              </a:r>
              <a:r>
                <a:rPr lang="en-GB" sz="1200" dirty="0">
                  <a:solidFill>
                    <a:srgbClr val="7030A0"/>
                  </a:solidFill>
                </a:rPr>
                <a:t> yachts. More likely to be possible in niche markets.</a:t>
              </a:r>
            </a:p>
          </p:txBody>
        </p:sp>
        <p:cxnSp>
          <p:nvCxnSpPr>
            <p:cNvPr id="19" name="Straight Arrow Connector 18"/>
            <p:cNvCxnSpPr/>
            <p:nvPr/>
          </p:nvCxnSpPr>
          <p:spPr>
            <a:xfrm flipH="1" flipV="1">
              <a:off x="5582563" y="2172844"/>
              <a:ext cx="1494771" cy="22081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391891" y="3701638"/>
            <a:ext cx="3125020" cy="1938992"/>
            <a:chOff x="5646932" y="4008439"/>
            <a:chExt cx="4166694" cy="2585322"/>
          </a:xfrm>
        </p:grpSpPr>
        <p:sp>
          <p:nvSpPr>
            <p:cNvPr id="11" name="Rectangle 10"/>
            <p:cNvSpPr/>
            <p:nvPr/>
          </p:nvSpPr>
          <p:spPr>
            <a:xfrm>
              <a:off x="7359607" y="4008439"/>
              <a:ext cx="2454019" cy="2585322"/>
            </a:xfrm>
            <a:prstGeom prst="rect">
              <a:avLst/>
            </a:prstGeom>
            <a:ln>
              <a:solidFill>
                <a:srgbClr val="00B050"/>
              </a:solidFill>
            </a:ln>
          </p:spPr>
          <p:txBody>
            <a:bodyPr wrap="square">
              <a:spAutoFit/>
            </a:bodyPr>
            <a:lstStyle/>
            <a:p>
              <a:r>
                <a:rPr lang="en-GB" sz="1200" dirty="0">
                  <a:solidFill>
                    <a:srgbClr val="00B050"/>
                  </a:solidFill>
                </a:rPr>
                <a:t>These combinations of added value and price are </a:t>
              </a:r>
              <a:r>
                <a:rPr lang="en-GB" sz="1200" b="1" dirty="0">
                  <a:solidFill>
                    <a:srgbClr val="00B050"/>
                  </a:solidFill>
                </a:rPr>
                <a:t>not viable </a:t>
              </a:r>
              <a:r>
                <a:rPr lang="en-GB" sz="1200" dirty="0" smtClean="0">
                  <a:solidFill>
                    <a:srgbClr val="00B050"/>
                  </a:solidFill>
                </a:rPr>
                <a:t>(3–6 </a:t>
              </a:r>
              <a:r>
                <a:rPr lang="en-GB" sz="1200" dirty="0">
                  <a:solidFill>
                    <a:srgbClr val="00B050"/>
                  </a:solidFill>
                </a:rPr>
                <a:t>o’clock). A basic product with a premium price is unlikely to attract sales. Customers will not purchase these products and will switch brands unless the product is in a monopoly market</a:t>
              </a:r>
              <a:r>
                <a:rPr lang="en-GB" sz="1200" dirty="0" smtClean="0">
                  <a:solidFill>
                    <a:srgbClr val="00B050"/>
                  </a:solidFill>
                </a:rPr>
                <a:t>.</a:t>
              </a:r>
              <a:endParaRPr lang="en-GB" sz="1200" dirty="0">
                <a:solidFill>
                  <a:srgbClr val="00B050"/>
                </a:solidFill>
              </a:endParaRPr>
            </a:p>
          </p:txBody>
        </p:sp>
        <p:cxnSp>
          <p:nvCxnSpPr>
            <p:cNvPr id="23" name="Straight Arrow Connector 22"/>
            <p:cNvCxnSpPr/>
            <p:nvPr/>
          </p:nvCxnSpPr>
          <p:spPr>
            <a:xfrm flipH="1" flipV="1">
              <a:off x="5646932" y="4124975"/>
              <a:ext cx="1672560" cy="60135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836962" y="4014550"/>
            <a:ext cx="3517236" cy="2126950"/>
            <a:chOff x="467544" y="4325260"/>
            <a:chExt cx="4689648" cy="2835932"/>
          </a:xfrm>
        </p:grpSpPr>
        <p:sp>
          <p:nvSpPr>
            <p:cNvPr id="9" name="Rectangle 8"/>
            <p:cNvSpPr/>
            <p:nvPr/>
          </p:nvSpPr>
          <p:spPr>
            <a:xfrm>
              <a:off x="467544" y="5560754"/>
              <a:ext cx="4689648" cy="1600438"/>
            </a:xfrm>
            <a:prstGeom prst="rect">
              <a:avLst/>
            </a:prstGeom>
            <a:ln>
              <a:solidFill>
                <a:srgbClr val="002060"/>
              </a:solidFill>
            </a:ln>
          </p:spPr>
          <p:txBody>
            <a:bodyPr wrap="square">
              <a:spAutoFit/>
            </a:bodyPr>
            <a:lstStyle/>
            <a:p>
              <a:pPr lvl="0"/>
              <a:r>
                <a:rPr lang="en-US" sz="1200" dirty="0">
                  <a:solidFill>
                    <a:srgbClr val="002060"/>
                  </a:solidFill>
                </a:rPr>
                <a:t>Often used by firms that lack a USP and cater for </a:t>
              </a:r>
              <a:r>
                <a:rPr lang="en-US" sz="1200" dirty="0" smtClean="0">
                  <a:solidFill>
                    <a:srgbClr val="002060"/>
                  </a:solidFill>
                </a:rPr>
                <a:t>low-income, price-sensitive </a:t>
              </a:r>
              <a:r>
                <a:rPr lang="en-US" sz="1200" dirty="0">
                  <a:solidFill>
                    <a:srgbClr val="002060"/>
                  </a:solidFill>
                </a:rPr>
                <a:t>consumers. Inferior goods and not a desirable strategy for many firms but can still be very </a:t>
              </a:r>
              <a:r>
                <a:rPr lang="en-US" sz="1200" dirty="0" smtClean="0">
                  <a:solidFill>
                    <a:srgbClr val="002060"/>
                  </a:solidFill>
                </a:rPr>
                <a:t>successful, e.g</a:t>
              </a:r>
              <a:r>
                <a:rPr lang="en-US" sz="1200" dirty="0">
                  <a:solidFill>
                    <a:srgbClr val="002060"/>
                  </a:solidFill>
                </a:rPr>
                <a:t>. </a:t>
              </a:r>
              <a:r>
                <a:rPr lang="en-US" sz="1200" dirty="0" err="1">
                  <a:solidFill>
                    <a:srgbClr val="002060"/>
                  </a:solidFill>
                </a:rPr>
                <a:t>Poundland</a:t>
              </a:r>
              <a:r>
                <a:rPr lang="en-US" sz="1200" dirty="0">
                  <a:solidFill>
                    <a:srgbClr val="002060"/>
                  </a:solidFill>
                </a:rPr>
                <a:t>, </a:t>
              </a:r>
              <a:r>
                <a:rPr lang="en-US" sz="1200" dirty="0" err="1">
                  <a:solidFill>
                    <a:srgbClr val="002060"/>
                  </a:solidFill>
                </a:rPr>
                <a:t>Ryanair</a:t>
              </a:r>
              <a:r>
                <a:rPr lang="en-US" sz="1200" dirty="0">
                  <a:solidFill>
                    <a:srgbClr val="002060"/>
                  </a:solidFill>
                </a:rPr>
                <a:t>. Low profit margins, high volume sales, low customer loyalty. </a:t>
              </a:r>
              <a:endParaRPr lang="en-GB" sz="1200" dirty="0">
                <a:solidFill>
                  <a:srgbClr val="002060"/>
                </a:solidFill>
              </a:endParaRPr>
            </a:p>
          </p:txBody>
        </p:sp>
        <p:cxnSp>
          <p:nvCxnSpPr>
            <p:cNvPr id="27" name="Straight Arrow Connector 26"/>
            <p:cNvCxnSpPr>
              <a:stCxn id="9" idx="0"/>
            </p:cNvCxnSpPr>
            <p:nvPr/>
          </p:nvCxnSpPr>
          <p:spPr>
            <a:xfrm flipH="1" flipV="1">
              <a:off x="2369164" y="4325260"/>
              <a:ext cx="443204" cy="123549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169622" y="2024845"/>
            <a:ext cx="2970330" cy="2308324"/>
            <a:chOff x="35496" y="1772816"/>
            <a:chExt cx="3960440" cy="3077765"/>
          </a:xfrm>
        </p:grpSpPr>
        <p:sp>
          <p:nvSpPr>
            <p:cNvPr id="31" name="Rectangle 30"/>
            <p:cNvSpPr/>
            <p:nvPr/>
          </p:nvSpPr>
          <p:spPr>
            <a:xfrm>
              <a:off x="35496" y="1772816"/>
              <a:ext cx="2069976" cy="3077765"/>
            </a:xfrm>
            <a:prstGeom prst="rect">
              <a:avLst/>
            </a:prstGeom>
            <a:ln>
              <a:solidFill>
                <a:srgbClr val="00B0F0"/>
              </a:solidFill>
            </a:ln>
          </p:spPr>
          <p:txBody>
            <a:bodyPr wrap="square">
              <a:spAutoFit/>
            </a:bodyPr>
            <a:lstStyle/>
            <a:p>
              <a:r>
                <a:rPr lang="en-US" sz="1200" b="1" dirty="0">
                  <a:solidFill>
                    <a:srgbClr val="00B0F0"/>
                  </a:solidFill>
                </a:rPr>
                <a:t>Hybrid </a:t>
              </a:r>
              <a:r>
                <a:rPr lang="en-US" sz="1200" dirty="0">
                  <a:solidFill>
                    <a:srgbClr val="00B0F0"/>
                  </a:solidFill>
                </a:rPr>
                <a:t>strategies are usually short-term strategies to boost sales or create awareness. Often used when entering new markets. Prices are lower than the perceived added </a:t>
              </a:r>
              <a:r>
                <a:rPr lang="en-US" sz="1200" dirty="0" smtClean="0">
                  <a:solidFill>
                    <a:srgbClr val="00B0F0"/>
                  </a:solidFill>
                </a:rPr>
                <a:t>value, </a:t>
              </a:r>
              <a:r>
                <a:rPr lang="en-US" sz="1200" dirty="0">
                  <a:solidFill>
                    <a:srgbClr val="00B0F0"/>
                  </a:solidFill>
                </a:rPr>
                <a:t>to attract consumer interest and sales.</a:t>
              </a:r>
              <a:endParaRPr lang="en-GB" sz="1200" dirty="0">
                <a:solidFill>
                  <a:srgbClr val="00B0F0"/>
                </a:solidFill>
              </a:endParaRPr>
            </a:p>
          </p:txBody>
        </p:sp>
        <p:cxnSp>
          <p:nvCxnSpPr>
            <p:cNvPr id="33" name="Straight Arrow Connector 32"/>
            <p:cNvCxnSpPr>
              <a:stCxn id="31" idx="3"/>
            </p:cNvCxnSpPr>
            <p:nvPr/>
          </p:nvCxnSpPr>
          <p:spPr>
            <a:xfrm flipV="1">
              <a:off x="2105472" y="2876171"/>
              <a:ext cx="1890464" cy="43552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67544" y="3284984"/>
            <a:ext cx="3456384" cy="2517370"/>
            <a:chOff x="-792088" y="3741033"/>
            <a:chExt cx="4608512" cy="3356494"/>
          </a:xfrm>
        </p:grpSpPr>
        <p:sp>
          <p:nvSpPr>
            <p:cNvPr id="8" name="Rectangle 7"/>
            <p:cNvSpPr/>
            <p:nvPr/>
          </p:nvSpPr>
          <p:spPr>
            <a:xfrm>
              <a:off x="-792088" y="5497088"/>
              <a:ext cx="3006080" cy="1600439"/>
            </a:xfrm>
            <a:prstGeom prst="rect">
              <a:avLst/>
            </a:prstGeom>
            <a:ln>
              <a:solidFill>
                <a:schemeClr val="tx1"/>
              </a:solidFill>
            </a:ln>
          </p:spPr>
          <p:txBody>
            <a:bodyPr wrap="square">
              <a:spAutoFit/>
            </a:bodyPr>
            <a:lstStyle/>
            <a:p>
              <a:pPr algn="just"/>
              <a:r>
                <a:rPr lang="en-US" sz="1200" b="1" dirty="0" smtClean="0"/>
                <a:t>Low-price </a:t>
              </a:r>
              <a:r>
                <a:rPr lang="en-US" sz="1200" dirty="0" smtClean="0"/>
                <a:t>strategy, </a:t>
              </a:r>
              <a:r>
                <a:rPr lang="en-GB" sz="1200" dirty="0"/>
                <a:t>selling at a price lower than perceived value. These companies </a:t>
              </a:r>
              <a:r>
                <a:rPr lang="en-GB" sz="1200" dirty="0" smtClean="0"/>
                <a:t>push </a:t>
              </a:r>
              <a:r>
                <a:rPr lang="en-GB" sz="1200" dirty="0"/>
                <a:t>prices down to a minimum, meaning very low profit margins but very high volume. </a:t>
              </a:r>
            </a:p>
          </p:txBody>
        </p:sp>
        <p:cxnSp>
          <p:nvCxnSpPr>
            <p:cNvPr id="39" name="Straight Arrow Connector 38"/>
            <p:cNvCxnSpPr/>
            <p:nvPr/>
          </p:nvCxnSpPr>
          <p:spPr>
            <a:xfrm flipV="1">
              <a:off x="2213992" y="3741033"/>
              <a:ext cx="1602432" cy="1920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71379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a:t>
            </a:r>
            <a:r>
              <a:rPr lang="en-GB" dirty="0" smtClean="0"/>
              <a:t>points</a:t>
            </a:r>
            <a:endParaRPr lang="en-GB" dirty="0"/>
          </a:p>
        </p:txBody>
      </p:sp>
      <p:sp>
        <p:nvSpPr>
          <p:cNvPr id="3" name="Content Placeholder 2"/>
          <p:cNvSpPr>
            <a:spLocks noGrp="1"/>
          </p:cNvSpPr>
          <p:nvPr>
            <p:ph idx="1"/>
          </p:nvPr>
        </p:nvSpPr>
        <p:spPr/>
        <p:txBody>
          <a:bodyPr/>
          <a:lstStyle/>
          <a:p>
            <a:pPr marL="457200" indent="-457200">
              <a:spcBef>
                <a:spcPts val="0"/>
              </a:spcBef>
              <a:spcAft>
                <a:spcPts val="900"/>
              </a:spcAft>
              <a:buFont typeface="+mj-lt"/>
              <a:buAutoNum type="arabicPeriod"/>
            </a:pPr>
            <a:r>
              <a:rPr lang="en-GB" dirty="0" smtClean="0"/>
              <a:t>What </a:t>
            </a:r>
            <a:r>
              <a:rPr lang="en-GB" dirty="0"/>
              <a:t>is the most desirable strategic position on Bowman’s </a:t>
            </a:r>
            <a:r>
              <a:rPr lang="en-GB" dirty="0" smtClean="0"/>
              <a:t>clock</a:t>
            </a:r>
            <a:r>
              <a:rPr lang="en-GB" dirty="0"/>
              <a:t>?</a:t>
            </a:r>
          </a:p>
          <a:p>
            <a:pPr marL="457200" indent="-457200">
              <a:spcBef>
                <a:spcPts val="0"/>
              </a:spcBef>
              <a:spcAft>
                <a:spcPts val="900"/>
              </a:spcAft>
              <a:buFont typeface="+mj-lt"/>
              <a:buAutoNum type="arabicPeriod"/>
            </a:pPr>
            <a:r>
              <a:rPr lang="en-GB" dirty="0"/>
              <a:t>Does it matter what strategic position you pick?</a:t>
            </a:r>
          </a:p>
          <a:p>
            <a:pPr marL="457200" indent="-457200">
              <a:spcBef>
                <a:spcPts val="0"/>
              </a:spcBef>
              <a:spcAft>
                <a:spcPts val="900"/>
              </a:spcAft>
              <a:buFont typeface="+mj-lt"/>
              <a:buAutoNum type="arabicPeriod"/>
            </a:pPr>
            <a:r>
              <a:rPr lang="en-GB" dirty="0"/>
              <a:t>Can you think of examples of real firms at each viable strategic position?</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2649795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08912" cy="777925"/>
          </a:xfrm>
        </p:spPr>
        <p:txBody>
          <a:bodyPr>
            <a:normAutofit/>
          </a:bodyPr>
          <a:lstStyle/>
          <a:p>
            <a:r>
              <a:rPr lang="en-GB" dirty="0"/>
              <a:t>Bowman’s strategic clock</a:t>
            </a:r>
          </a:p>
        </p:txBody>
      </p:sp>
      <p:sp>
        <p:nvSpPr>
          <p:cNvPr id="3" name="Content Placeholder 2"/>
          <p:cNvSpPr>
            <a:spLocks noGrp="1"/>
          </p:cNvSpPr>
          <p:nvPr>
            <p:ph idx="1"/>
          </p:nvPr>
        </p:nvSpPr>
        <p:spPr>
          <a:xfrm>
            <a:off x="457200" y="1556792"/>
            <a:ext cx="8229600" cy="5112568"/>
          </a:xfrm>
        </p:spPr>
        <p:txBody>
          <a:bodyPr>
            <a:normAutofit/>
          </a:bodyPr>
          <a:lstStyle/>
          <a:p>
            <a:pPr fontAlgn="base">
              <a:spcBef>
                <a:spcPts val="0"/>
              </a:spcBef>
            </a:pPr>
            <a:r>
              <a:rPr lang="en-GB" sz="1800" dirty="0" smtClean="0"/>
              <a:t>Different </a:t>
            </a:r>
            <a:r>
              <a:rPr lang="en-GB" sz="1800" dirty="0"/>
              <a:t>strategies </a:t>
            </a:r>
            <a:r>
              <a:rPr lang="en-GB" sz="1800" dirty="0" smtClean="0"/>
              <a:t>can </a:t>
            </a:r>
            <a:r>
              <a:rPr lang="en-GB" sz="1800" dirty="0"/>
              <a:t>be </a:t>
            </a:r>
            <a:r>
              <a:rPr lang="en-GB" sz="1800" dirty="0" smtClean="0"/>
              <a:t>competitive with the right combination of added value and price charged.</a:t>
            </a:r>
          </a:p>
          <a:p>
            <a:pPr fontAlgn="base">
              <a:spcBef>
                <a:spcPts val="0"/>
              </a:spcBef>
            </a:pPr>
            <a:r>
              <a:rPr lang="en-GB" sz="1800" dirty="0"/>
              <a:t>A</a:t>
            </a:r>
            <a:r>
              <a:rPr lang="en-GB" sz="1800" dirty="0" smtClean="0"/>
              <a:t> </a:t>
            </a:r>
            <a:r>
              <a:rPr lang="en-GB" sz="1800" dirty="0"/>
              <a:t>business can </a:t>
            </a:r>
            <a:r>
              <a:rPr lang="en-GB" sz="1800" dirty="0" smtClean="0"/>
              <a:t>only charge </a:t>
            </a:r>
            <a:r>
              <a:rPr lang="en-GB" sz="1800" dirty="0"/>
              <a:t>a high price if it offers a high level of </a:t>
            </a:r>
            <a:r>
              <a:rPr lang="en-GB" sz="1800" dirty="0" smtClean="0"/>
              <a:t>added value in the customer’s opinion, e.g. luxury clothing brands, five-star hotels.</a:t>
            </a:r>
          </a:p>
          <a:p>
            <a:pPr fontAlgn="base">
              <a:spcBef>
                <a:spcPts val="0"/>
              </a:spcBef>
            </a:pPr>
            <a:r>
              <a:rPr lang="en-GB" sz="1800" dirty="0" smtClean="0"/>
              <a:t>A firm that has low added value can only charge a low price but can still be very competitive, e.g. supermarket own brands, budget airlines, fast food restaurants.</a:t>
            </a:r>
            <a:endParaRPr lang="en-GB" sz="1800" dirty="0"/>
          </a:p>
          <a:p>
            <a:pPr fontAlgn="base">
              <a:spcBef>
                <a:spcPts val="0"/>
              </a:spcBef>
            </a:pPr>
            <a:r>
              <a:rPr lang="en-GB" sz="1800" dirty="0"/>
              <a:t>Some combinations of </a:t>
            </a:r>
            <a:r>
              <a:rPr lang="en-GB" sz="1800" dirty="0" smtClean="0"/>
              <a:t>price charged and perceived value will not be possible and are not competitive, e.g. charging a high price for a low added value product.</a:t>
            </a:r>
          </a:p>
          <a:p>
            <a:pPr fontAlgn="base">
              <a:spcBef>
                <a:spcPts val="0"/>
              </a:spcBef>
            </a:pPr>
            <a:r>
              <a:rPr lang="en-GB" sz="1800" dirty="0" smtClean="0"/>
              <a:t>In the exam, you may use this theory to explain what strategic position a firm is currently pursuing or how a firm intends to/should change its strategic position, </a:t>
            </a:r>
            <a:r>
              <a:rPr lang="en-GB" sz="1800" dirty="0"/>
              <a:t>e</a:t>
            </a:r>
            <a:r>
              <a:rPr lang="en-GB" sz="1800" dirty="0" smtClean="0"/>
              <a:t>.g. a firm deciding to improve the quality of its product to improve its perceived value so it can charge a premium price.</a:t>
            </a:r>
          </a:p>
          <a:p>
            <a:pPr fontAlgn="base">
              <a:spcBef>
                <a:spcPts val="0"/>
              </a:spcBef>
            </a:pPr>
            <a:r>
              <a:rPr lang="en-GB" sz="1800" dirty="0" smtClean="0"/>
              <a:t>It could also be used to explain why some firms’ strategies have not been successful, e.g. customers do not see enough value in the product to warrant paying the price charged.</a:t>
            </a:r>
          </a:p>
          <a:p>
            <a:pPr fontAlgn="base">
              <a:spcBef>
                <a:spcPts val="0"/>
              </a:spcBef>
            </a:pPr>
            <a:r>
              <a:rPr lang="en-GB" sz="1800" dirty="0" smtClean="0"/>
              <a:t>Consider </a:t>
            </a:r>
            <a:r>
              <a:rPr lang="en-GB" sz="1800" dirty="0"/>
              <a:t>how businesses will try to increase their </a:t>
            </a:r>
            <a:r>
              <a:rPr lang="en-GB" sz="1800" dirty="0" smtClean="0"/>
              <a:t>competitiveness, e.g. </a:t>
            </a:r>
            <a:r>
              <a:rPr lang="en-GB" sz="1800" dirty="0"/>
              <a:t>by offering more benefits at the same price or the same benefits at a lower price</a:t>
            </a:r>
            <a:r>
              <a:rPr lang="en-GB" sz="1800" dirty="0" smtClean="0"/>
              <a:t>.</a:t>
            </a:r>
            <a:endParaRPr lang="en-GB" sz="1800"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1703860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Influences on a firm’s choice of strategic position</a:t>
            </a:r>
          </a:p>
        </p:txBody>
      </p:sp>
      <p:sp>
        <p:nvSpPr>
          <p:cNvPr id="3" name="Content Placeholder 2"/>
          <p:cNvSpPr>
            <a:spLocks noGrp="1"/>
          </p:cNvSpPr>
          <p:nvPr>
            <p:ph idx="1"/>
          </p:nvPr>
        </p:nvSpPr>
        <p:spPr>
          <a:xfrm>
            <a:off x="457200" y="1844824"/>
            <a:ext cx="8363272" cy="4511528"/>
          </a:xfrm>
        </p:spPr>
        <p:txBody>
          <a:bodyPr>
            <a:normAutofit fontScale="70000" lnSpcReduction="20000"/>
          </a:bodyPr>
          <a:lstStyle/>
          <a:p>
            <a:pPr>
              <a:lnSpc>
                <a:spcPct val="120000"/>
              </a:lnSpc>
              <a:spcBef>
                <a:spcPts val="0"/>
              </a:spcBef>
              <a:spcAft>
                <a:spcPts val="900"/>
              </a:spcAft>
            </a:pPr>
            <a:r>
              <a:rPr lang="en-GB" b="1" dirty="0" smtClean="0"/>
              <a:t>Previous strategic position and existing brand image </a:t>
            </a:r>
            <a:r>
              <a:rPr lang="en-GB" dirty="0" smtClean="0"/>
              <a:t>– What is the company already known for and associated with? How easy is this to change? How important is it to their success? </a:t>
            </a:r>
            <a:r>
              <a:rPr lang="en-GB" dirty="0"/>
              <a:t>Will low prices erode the value of the </a:t>
            </a:r>
            <a:r>
              <a:rPr lang="en-GB" dirty="0" smtClean="0"/>
              <a:t>brand, </a:t>
            </a:r>
            <a:r>
              <a:rPr lang="en-GB" dirty="0"/>
              <a:t>making it difficult to return to higher prices</a:t>
            </a:r>
            <a:r>
              <a:rPr lang="en-GB" dirty="0" smtClean="0"/>
              <a:t>?</a:t>
            </a:r>
          </a:p>
          <a:p>
            <a:pPr>
              <a:lnSpc>
                <a:spcPct val="120000"/>
              </a:lnSpc>
              <a:spcBef>
                <a:spcPts val="0"/>
              </a:spcBef>
              <a:spcAft>
                <a:spcPts val="900"/>
              </a:spcAft>
            </a:pPr>
            <a:r>
              <a:rPr lang="en-GB" b="1" dirty="0" smtClean="0"/>
              <a:t>Existing consumer perceptions </a:t>
            </a:r>
            <a:r>
              <a:rPr lang="en-GB" dirty="0" smtClean="0"/>
              <a:t>– What do consumers expect from the business? How will they react to any change? </a:t>
            </a:r>
          </a:p>
          <a:p>
            <a:pPr>
              <a:lnSpc>
                <a:spcPct val="120000"/>
              </a:lnSpc>
              <a:spcBef>
                <a:spcPts val="0"/>
              </a:spcBef>
              <a:spcAft>
                <a:spcPts val="900"/>
              </a:spcAft>
            </a:pPr>
            <a:r>
              <a:rPr lang="en-GB" b="1" dirty="0" smtClean="0"/>
              <a:t>Stage of the life cycle </a:t>
            </a:r>
            <a:r>
              <a:rPr lang="en-GB" dirty="0" smtClean="0"/>
              <a:t>– Is it a new or established business?</a:t>
            </a:r>
          </a:p>
          <a:p>
            <a:pPr>
              <a:lnSpc>
                <a:spcPct val="120000"/>
              </a:lnSpc>
              <a:spcBef>
                <a:spcPts val="0"/>
              </a:spcBef>
              <a:spcAft>
                <a:spcPts val="900"/>
              </a:spcAft>
            </a:pPr>
            <a:r>
              <a:rPr lang="en-GB" b="1" dirty="0" smtClean="0"/>
              <a:t>Rivals’ strategic positioning </a:t>
            </a:r>
            <a:r>
              <a:rPr lang="en-GB" dirty="0" smtClean="0"/>
              <a:t>– Will firms aim to avoid direct competition by having a different proposition or will they compete directly by offering something similar?</a:t>
            </a:r>
          </a:p>
          <a:p>
            <a:pPr>
              <a:lnSpc>
                <a:spcPct val="120000"/>
              </a:lnSpc>
              <a:spcBef>
                <a:spcPts val="0"/>
              </a:spcBef>
              <a:spcAft>
                <a:spcPts val="900"/>
              </a:spcAft>
            </a:pPr>
            <a:r>
              <a:rPr lang="en-GB" b="1" dirty="0" smtClean="0"/>
              <a:t>The </a:t>
            </a:r>
            <a:r>
              <a:rPr lang="en-GB" b="1" dirty="0"/>
              <a:t>external </a:t>
            </a:r>
            <a:r>
              <a:rPr lang="en-GB" b="1" dirty="0" smtClean="0"/>
              <a:t>environment </a:t>
            </a:r>
            <a:r>
              <a:rPr lang="en-GB" dirty="0" smtClean="0"/>
              <a:t>– For example, during a recession many firms focus on lower prices to survive, due to a decrease in disposable incomes.</a:t>
            </a:r>
          </a:p>
          <a:p>
            <a:pPr>
              <a:lnSpc>
                <a:spcPct val="120000"/>
              </a:lnSpc>
              <a:spcBef>
                <a:spcPts val="0"/>
              </a:spcBef>
              <a:spcAft>
                <a:spcPts val="900"/>
              </a:spcAft>
            </a:pPr>
            <a:r>
              <a:rPr lang="en-GB" b="1" dirty="0" smtClean="0"/>
              <a:t>The firm’s key strengths, assets </a:t>
            </a:r>
            <a:r>
              <a:rPr lang="en-GB" b="1" dirty="0"/>
              <a:t>and </a:t>
            </a:r>
            <a:r>
              <a:rPr lang="en-GB" b="1" dirty="0" smtClean="0"/>
              <a:t>competences </a:t>
            </a:r>
            <a:r>
              <a:rPr lang="en-GB" dirty="0" smtClean="0"/>
              <a:t>– What does the firm do well? Does it have a distinctive USP that consumers view as having high added value?</a:t>
            </a:r>
          </a:p>
        </p:txBody>
      </p:sp>
    </p:spTree>
    <p:extLst>
      <p:ext uri="{BB962C8B-B14F-4D97-AF65-F5344CB8AC3E}">
        <p14:creationId xmlns="" xmlns:p14="http://schemas.microsoft.com/office/powerpoint/2010/main" val="2096992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Value of Each Position</a:t>
            </a:r>
            <a:endParaRPr lang="en-GB" dirty="0"/>
          </a:p>
        </p:txBody>
      </p:sp>
      <p:sp>
        <p:nvSpPr>
          <p:cNvPr id="3" name="Content Placeholder 2"/>
          <p:cNvSpPr>
            <a:spLocks noGrp="1"/>
          </p:cNvSpPr>
          <p:nvPr>
            <p:ph idx="1"/>
          </p:nvPr>
        </p:nvSpPr>
        <p:spPr/>
        <p:txBody>
          <a:bodyPr/>
          <a:lstStyle/>
          <a:p>
            <a:r>
              <a:rPr lang="en-GB" dirty="0" smtClean="0"/>
              <a:t>See your fact sheet</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Competitive Advantage</a:t>
            </a:r>
            <a:endParaRPr lang="en-GB" dirty="0"/>
          </a:p>
        </p:txBody>
      </p:sp>
      <p:pic>
        <p:nvPicPr>
          <p:cNvPr id="4099" name="Picture 3"/>
          <p:cNvPicPr>
            <a:picLocks noChangeAspect="1" noChangeArrowheads="1"/>
          </p:cNvPicPr>
          <p:nvPr/>
        </p:nvPicPr>
        <p:blipFill>
          <a:blip r:embed="rId2"/>
          <a:srcRect l="12646" t="20703" r="9717" b="20703"/>
          <a:stretch>
            <a:fillRect/>
          </a:stretch>
        </p:blipFill>
        <p:spPr bwMode="auto">
          <a:xfrm>
            <a:off x="285720" y="1857364"/>
            <a:ext cx="8501122" cy="481195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the following bring a competitive advantage? What are their benefits?</a:t>
            </a:r>
            <a:endParaRPr lang="en-GB" dirty="0"/>
          </a:p>
        </p:txBody>
      </p:sp>
      <p:sp>
        <p:nvSpPr>
          <p:cNvPr id="3" name="Content Placeholder 2"/>
          <p:cNvSpPr>
            <a:spLocks noGrp="1"/>
          </p:cNvSpPr>
          <p:nvPr>
            <p:ph idx="1"/>
          </p:nvPr>
        </p:nvSpPr>
        <p:spPr>
          <a:xfrm>
            <a:off x="457200" y="2060850"/>
            <a:ext cx="8229600" cy="3725604"/>
          </a:xfrm>
        </p:spPr>
        <p:txBody>
          <a:bodyPr>
            <a:normAutofit lnSpcReduction="10000"/>
          </a:bodyPr>
          <a:lstStyle/>
          <a:p>
            <a:r>
              <a:rPr lang="en-GB" dirty="0" smtClean="0"/>
              <a:t>Investment in new equipment and technology</a:t>
            </a:r>
          </a:p>
          <a:p>
            <a:r>
              <a:rPr lang="en-GB" dirty="0" smtClean="0"/>
              <a:t>Staff skills, education and training</a:t>
            </a:r>
          </a:p>
          <a:p>
            <a:r>
              <a:rPr lang="en-GB" dirty="0" smtClean="0"/>
              <a:t>Innovation through investment in research and development</a:t>
            </a:r>
          </a:p>
          <a:p>
            <a:r>
              <a:rPr lang="en-GB" dirty="0" smtClean="0"/>
              <a:t>Enterprise</a:t>
            </a:r>
          </a:p>
          <a:p>
            <a:r>
              <a:rPr lang="en-GB" dirty="0" smtClean="0"/>
              <a:t>The effectiveness of a business’s marketing</a:t>
            </a:r>
          </a:p>
          <a:p>
            <a:r>
              <a:rPr lang="en-GB" dirty="0" smtClean="0"/>
              <a:t>Improving quality</a:t>
            </a:r>
          </a:p>
          <a:p>
            <a:r>
              <a:rPr lang="en-GB" dirty="0" smtClean="0"/>
              <a:t>Effective HR management</a:t>
            </a:r>
          </a:p>
          <a:p>
            <a:r>
              <a:rPr lang="en-GB" dirty="0" smtClean="0"/>
              <a:t>Efficient operational procedures</a:t>
            </a:r>
          </a:p>
          <a:p>
            <a:r>
              <a:rPr lang="en-GB" dirty="0" smtClean="0"/>
              <a:t>Financial planning and control</a:t>
            </a:r>
            <a:endParaRPr lang="en-GB" dirty="0"/>
          </a:p>
        </p:txBody>
      </p:sp>
      <p:sp>
        <p:nvSpPr>
          <p:cNvPr id="5" name="Title 1"/>
          <p:cNvSpPr txBox="1">
            <a:spLocks/>
          </p:cNvSpPr>
          <p:nvPr/>
        </p:nvSpPr>
        <p:spPr>
          <a:xfrm>
            <a:off x="500034" y="5643578"/>
            <a:ext cx="8208912" cy="969873"/>
          </a:xfrm>
          <a:prstGeom prst="rect">
            <a:avLst/>
          </a:prstGeom>
        </p:spPr>
        <p:txBody>
          <a:bodyPr vert="horz" lIns="91440" tIns="45720" rIns="91440" bIns="45720" rtlCol="0" anchor="ctr">
            <a:normAutofit fontScale="97500" lnSpcReduction="10000"/>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GB" sz="3300" b="1" i="0" u="none" strike="noStrike" kern="1200" cap="none" spc="0" normalizeH="0" baseline="0" noProof="0" dirty="0" smtClean="0">
                <a:ln>
                  <a:noFill/>
                </a:ln>
                <a:solidFill>
                  <a:schemeClr val="accent2">
                    <a:lumMod val="75000"/>
                  </a:schemeClr>
                </a:solidFill>
                <a:effectLst/>
                <a:uLnTx/>
                <a:uFillTx/>
                <a:latin typeface="+mj-lt"/>
                <a:ea typeface="+mj-ea"/>
                <a:cs typeface="+mj-cs"/>
              </a:rPr>
              <a:t>What do you think the difficulties are attached to each of the above?</a:t>
            </a:r>
            <a:endParaRPr kumimoji="0" lang="en-GB" sz="33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94844"/>
            <a:ext cx="8208912" cy="969873"/>
          </a:xfrm>
        </p:spPr>
        <p:txBody>
          <a:bodyPr>
            <a:normAutofit/>
          </a:bodyPr>
          <a:lstStyle/>
          <a:p>
            <a:r>
              <a:rPr lang="en-GB" sz="4000" dirty="0" smtClean="0"/>
              <a:t>Example: Clintons Cards</a:t>
            </a:r>
            <a:endParaRPr lang="en-GB" sz="4000" dirty="0"/>
          </a:p>
        </p:txBody>
      </p:sp>
      <p:sp>
        <p:nvSpPr>
          <p:cNvPr id="3" name="Content Placeholder 2"/>
          <p:cNvSpPr>
            <a:spLocks noGrp="1"/>
          </p:cNvSpPr>
          <p:nvPr>
            <p:ph idx="1"/>
          </p:nvPr>
        </p:nvSpPr>
        <p:spPr>
          <a:xfrm>
            <a:off x="467544" y="1700808"/>
            <a:ext cx="8229600" cy="4752528"/>
          </a:xfrm>
        </p:spPr>
        <p:txBody>
          <a:bodyPr>
            <a:normAutofit fontScale="77500" lnSpcReduction="20000"/>
          </a:bodyPr>
          <a:lstStyle/>
          <a:p>
            <a:r>
              <a:rPr lang="en-GB" dirty="0" smtClean="0">
                <a:cs typeface="Arial" pitchFamily="34" charset="0"/>
              </a:rPr>
              <a:t>In 2012, high street card and gift retailer </a:t>
            </a:r>
            <a:r>
              <a:rPr lang="en-GB" b="1" dirty="0" smtClean="0">
                <a:cs typeface="Arial" pitchFamily="34" charset="0"/>
              </a:rPr>
              <a:t>Clintons Cards </a:t>
            </a:r>
            <a:r>
              <a:rPr lang="en-GB" dirty="0" smtClean="0">
                <a:cs typeface="Arial" pitchFamily="34" charset="0"/>
              </a:rPr>
              <a:t>went into administration. Clintons’ problems can clearly be linked to Michael Porter’s generic strategies model and his concept of being 'stuck </a:t>
            </a:r>
            <a:r>
              <a:rPr lang="en-GB" dirty="0">
                <a:cs typeface="Arial" pitchFamily="34" charset="0"/>
              </a:rPr>
              <a:t>in the </a:t>
            </a:r>
            <a:r>
              <a:rPr lang="en-GB" dirty="0" smtClean="0">
                <a:cs typeface="Arial" pitchFamily="34" charset="0"/>
              </a:rPr>
              <a:t>middle'. Clintons went into administration because of its large debts accrued from years of falling sales and poor strategic positioning. </a:t>
            </a:r>
          </a:p>
          <a:p>
            <a:r>
              <a:rPr lang="en-GB" dirty="0" smtClean="0">
                <a:cs typeface="Arial" pitchFamily="34" charset="0"/>
              </a:rPr>
              <a:t>Their initial strategy to improve their fortunes before administration did not involve adapting to market changes; instead they acquired another high street retailer, Birthdays, at great cost and also increasing their overheads.</a:t>
            </a:r>
          </a:p>
          <a:p>
            <a:r>
              <a:rPr lang="en-GB" dirty="0" smtClean="0">
                <a:cs typeface="Arial" pitchFamily="34" charset="0"/>
              </a:rPr>
              <a:t>Clintons’ main problem was its failure to stand out from rivals with a distinctive product offering. It was neither offering high added value with distinctive products (differentiation) or selling the cheapest cards on the high street. </a:t>
            </a:r>
          </a:p>
          <a:p>
            <a:r>
              <a:rPr lang="en-GB" dirty="0" smtClean="0">
                <a:cs typeface="Arial" pitchFamily="34" charset="0"/>
              </a:rPr>
              <a:t>Clintons was beaten at the top end of the market by more fashionable retailers such as </a:t>
            </a:r>
            <a:r>
              <a:rPr lang="en-GB" b="1" dirty="0" err="1" smtClean="0">
                <a:cs typeface="Arial" pitchFamily="34" charset="0"/>
              </a:rPr>
              <a:t>Paperchase</a:t>
            </a:r>
            <a:r>
              <a:rPr lang="en-GB" dirty="0" smtClean="0">
                <a:cs typeface="Arial" pitchFamily="34" charset="0"/>
              </a:rPr>
              <a:t> and by new, innovative, technologically advanced online retailers such as </a:t>
            </a:r>
            <a:r>
              <a:rPr lang="en-GB" b="1" dirty="0" err="1" smtClean="0">
                <a:cs typeface="Arial" pitchFamily="34" charset="0"/>
              </a:rPr>
              <a:t>Moonpig</a:t>
            </a:r>
            <a:r>
              <a:rPr lang="en-GB" dirty="0" smtClean="0">
                <a:cs typeface="Arial" pitchFamily="34" charset="0"/>
              </a:rPr>
              <a:t>. At the bottom of the market they were beaten on low prices by supermarkets moving into their market, like many other brands.</a:t>
            </a:r>
            <a:endParaRPr lang="en-GB" dirty="0">
              <a:cs typeface="Arial" pitchFamily="34" charset="0"/>
            </a:endParaRPr>
          </a:p>
          <a:p>
            <a:pPr>
              <a:spcAft>
                <a:spcPts val="450"/>
              </a:spcAft>
            </a:pPr>
            <a:r>
              <a:rPr lang="en-GB" dirty="0" smtClean="0">
                <a:cs typeface="Arial" pitchFamily="34" charset="0"/>
              </a:rPr>
              <a:t>The </a:t>
            </a:r>
            <a:r>
              <a:rPr lang="en-GB" dirty="0">
                <a:cs typeface="Arial" pitchFamily="34" charset="0"/>
              </a:rPr>
              <a:t>core problem was a lack of </a:t>
            </a:r>
            <a:r>
              <a:rPr lang="en-GB" dirty="0" smtClean="0">
                <a:cs typeface="Arial" pitchFamily="34" charset="0"/>
              </a:rPr>
              <a:t>focus. Clintons lost its competitive advantage and gave customers no clear selling point or reason to go there. While its main rivals focused on a clear strategic position, it became </a:t>
            </a:r>
            <a:r>
              <a:rPr lang="en-GB" b="1" dirty="0" smtClean="0">
                <a:cs typeface="Arial" pitchFamily="34" charset="0"/>
              </a:rPr>
              <a:t>stuck in the middle</a:t>
            </a:r>
            <a:r>
              <a:rPr lang="en-GB" dirty="0" smtClean="0">
                <a:cs typeface="Arial" pitchFamily="34" charset="0"/>
              </a:rPr>
              <a:t>.</a:t>
            </a: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4294407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94844"/>
            <a:ext cx="8208912" cy="969873"/>
          </a:xfrm>
        </p:spPr>
        <p:txBody>
          <a:bodyPr>
            <a:normAutofit/>
          </a:bodyPr>
          <a:lstStyle/>
          <a:p>
            <a:r>
              <a:rPr lang="en-GB" sz="4000" dirty="0" smtClean="0"/>
              <a:t>Exam-style question</a:t>
            </a:r>
            <a:endParaRPr lang="en-GB" sz="4000" dirty="0"/>
          </a:p>
        </p:txBody>
      </p:sp>
      <p:sp>
        <p:nvSpPr>
          <p:cNvPr id="3" name="Content Placeholder 2"/>
          <p:cNvSpPr>
            <a:spLocks noGrp="1"/>
          </p:cNvSpPr>
          <p:nvPr>
            <p:ph idx="1"/>
          </p:nvPr>
        </p:nvSpPr>
        <p:spPr>
          <a:xfrm>
            <a:off x="457200" y="1772816"/>
            <a:ext cx="8229600" cy="3024336"/>
          </a:xfrm>
        </p:spPr>
        <p:txBody>
          <a:bodyPr>
            <a:normAutofit/>
          </a:bodyPr>
          <a:lstStyle/>
          <a:p>
            <a:pPr algn="just">
              <a:lnSpc>
                <a:spcPct val="120000"/>
              </a:lnSpc>
              <a:spcBef>
                <a:spcPts val="0"/>
              </a:spcBef>
              <a:spcAft>
                <a:spcPts val="900"/>
              </a:spcAft>
            </a:pPr>
            <a:r>
              <a:rPr lang="en-GB" sz="2000" dirty="0" smtClean="0">
                <a:latin typeface="+mj-lt"/>
              </a:rPr>
              <a:t>Analyse </a:t>
            </a:r>
            <a:r>
              <a:rPr lang="en-GB" sz="2000" dirty="0">
                <a:latin typeface="+mj-lt"/>
              </a:rPr>
              <a:t>why Porter’s </a:t>
            </a:r>
            <a:r>
              <a:rPr lang="en-GB" sz="2000" dirty="0" smtClean="0">
                <a:latin typeface="+mj-lt"/>
                <a:cs typeface="Arial" pitchFamily="34" charset="0"/>
              </a:rPr>
              <a:t>concept of being ‘stuck </a:t>
            </a:r>
            <a:r>
              <a:rPr lang="en-GB" sz="2000" dirty="0">
                <a:latin typeface="+mj-lt"/>
                <a:cs typeface="Arial" pitchFamily="34" charset="0"/>
              </a:rPr>
              <a:t>in the middle’ of the generic strategies model is likely to lead to </a:t>
            </a:r>
            <a:r>
              <a:rPr lang="en-GB" sz="2000" dirty="0" smtClean="0">
                <a:latin typeface="+mj-lt"/>
                <a:cs typeface="Arial" pitchFamily="34" charset="0"/>
              </a:rPr>
              <a:t>failure</a:t>
            </a:r>
            <a:r>
              <a:rPr lang="en-GB" sz="2000" dirty="0">
                <a:latin typeface="+mj-lt"/>
                <a:cs typeface="Arial" pitchFamily="34" charset="0"/>
              </a:rPr>
              <a:t>.</a:t>
            </a:r>
            <a:r>
              <a:rPr lang="en-GB" sz="2000" dirty="0" smtClean="0">
                <a:latin typeface="+mj-lt"/>
                <a:cs typeface="Arial" pitchFamily="34" charset="0"/>
              </a:rPr>
              <a:t>				</a:t>
            </a:r>
            <a:r>
              <a:rPr lang="en-GB" sz="2000" dirty="0" smtClean="0">
                <a:latin typeface="+mj-lt"/>
              </a:rPr>
              <a:t>(</a:t>
            </a:r>
            <a:r>
              <a:rPr lang="en-GB" sz="2000" dirty="0">
                <a:latin typeface="+mj-lt"/>
              </a:rPr>
              <a:t>9</a:t>
            </a:r>
            <a:r>
              <a:rPr lang="en-GB" sz="2000" dirty="0" smtClean="0">
                <a:latin typeface="+mj-lt"/>
              </a:rPr>
              <a:t> </a:t>
            </a:r>
            <a:r>
              <a:rPr lang="en-GB" sz="2000" dirty="0">
                <a:latin typeface="+mj-lt"/>
              </a:rPr>
              <a:t>marks</a:t>
            </a:r>
            <a:r>
              <a:rPr lang="en-GB" sz="2000" dirty="0" smtClean="0">
                <a:latin typeface="+mj-lt"/>
              </a:rPr>
              <a:t>)</a:t>
            </a:r>
            <a:endParaRPr lang="en-GB" sz="2000" dirty="0">
              <a:latin typeface="+mj-lt"/>
            </a:endParaRPr>
          </a:p>
          <a:p>
            <a:pPr algn="just">
              <a:lnSpc>
                <a:spcPct val="120000"/>
              </a:lnSpc>
              <a:spcBef>
                <a:spcPts val="0"/>
              </a:spcBef>
              <a:spcAft>
                <a:spcPts val="900"/>
              </a:spcAft>
            </a:pPr>
            <a:r>
              <a:rPr lang="en-GB" sz="2000" b="1" dirty="0" smtClean="0">
                <a:latin typeface="+mj-lt"/>
              </a:rPr>
              <a:t>Exam tip: </a:t>
            </a:r>
            <a:r>
              <a:rPr lang="en-GB" sz="2000" dirty="0" smtClean="0">
                <a:latin typeface="+mj-lt"/>
              </a:rPr>
              <a:t>Always use the case study to support your points.</a:t>
            </a:r>
            <a:endParaRPr lang="en-GB" sz="2000" dirty="0">
              <a:latin typeface="+mj-lt"/>
            </a:endParaRP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397949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8033" y="975883"/>
            <a:ext cx="9001000" cy="969873"/>
          </a:xfrm>
        </p:spPr>
        <p:txBody>
          <a:bodyPr>
            <a:noAutofit/>
          </a:bodyPr>
          <a:lstStyle/>
          <a:p>
            <a:r>
              <a:rPr lang="en-GB" sz="3200" dirty="0"/>
              <a:t>Starter discussion questions: strategic positioning</a:t>
            </a:r>
          </a:p>
        </p:txBody>
      </p:sp>
      <p:sp>
        <p:nvSpPr>
          <p:cNvPr id="2" name="Content Placeholder 1"/>
          <p:cNvSpPr>
            <a:spLocks noGrp="1"/>
          </p:cNvSpPr>
          <p:nvPr>
            <p:ph idx="1"/>
          </p:nvPr>
        </p:nvSpPr>
        <p:spPr/>
        <p:txBody>
          <a:bodyPr>
            <a:normAutofit/>
          </a:bodyPr>
          <a:lstStyle/>
          <a:p>
            <a:pPr marL="82296" indent="0">
              <a:spcBef>
                <a:spcPts val="0"/>
              </a:spcBef>
              <a:spcAft>
                <a:spcPts val="900"/>
              </a:spcAft>
              <a:buNone/>
            </a:pPr>
            <a:r>
              <a:rPr lang="en-GB" dirty="0"/>
              <a:t>In small groups/pairs discuss the following </a:t>
            </a:r>
            <a:r>
              <a:rPr lang="en-GB" dirty="0" smtClean="0"/>
              <a:t>companies’ </a:t>
            </a:r>
            <a:r>
              <a:rPr lang="en-GB" dirty="0"/>
              <a:t>recent struggles or failure.</a:t>
            </a:r>
          </a:p>
          <a:p>
            <a:pPr marL="82296" indent="0">
              <a:spcBef>
                <a:spcPts val="0"/>
              </a:spcBef>
              <a:spcAft>
                <a:spcPts val="900"/>
              </a:spcAft>
              <a:buNone/>
            </a:pPr>
            <a:r>
              <a:rPr lang="en-GB" dirty="0"/>
              <a:t>Decide on what you think were the biggest reasons for their strategic failures.</a:t>
            </a:r>
          </a:p>
          <a:p>
            <a:pPr marL="339471">
              <a:spcBef>
                <a:spcPts val="0"/>
              </a:spcBef>
              <a:spcAft>
                <a:spcPts val="900"/>
              </a:spcAft>
            </a:pPr>
            <a:r>
              <a:rPr lang="en-GB" dirty="0"/>
              <a:t>JJB Sports</a:t>
            </a:r>
          </a:p>
          <a:p>
            <a:pPr marL="339471">
              <a:spcBef>
                <a:spcPts val="0"/>
              </a:spcBef>
              <a:spcAft>
                <a:spcPts val="900"/>
              </a:spcAft>
            </a:pPr>
            <a:r>
              <a:rPr lang="en-GB" dirty="0"/>
              <a:t>Tesco</a:t>
            </a:r>
          </a:p>
          <a:p>
            <a:pPr marL="339471">
              <a:spcBef>
                <a:spcPts val="0"/>
              </a:spcBef>
              <a:spcAft>
                <a:spcPts val="900"/>
              </a:spcAft>
            </a:pPr>
            <a:r>
              <a:rPr lang="en-GB" dirty="0"/>
              <a:t>Clintons Cards</a:t>
            </a:r>
          </a:p>
          <a:p>
            <a:pPr marL="339471">
              <a:spcBef>
                <a:spcPts val="0"/>
              </a:spcBef>
              <a:spcAft>
                <a:spcPts val="900"/>
              </a:spcAft>
            </a:pPr>
            <a:r>
              <a:rPr lang="en-GB" dirty="0"/>
              <a:t>Sony</a:t>
            </a:r>
          </a:p>
        </p:txBody>
      </p:sp>
      <p:sp>
        <p:nvSpPr>
          <p:cNvPr id="3" name="Footer Placeholder 2"/>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32964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Summary</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spcAft>
                <a:spcPts val="900"/>
              </a:spcAft>
            </a:pPr>
            <a:r>
              <a:rPr lang="en-GB" b="1" dirty="0"/>
              <a:t>Strategic position </a:t>
            </a:r>
            <a:r>
              <a:rPr lang="en-GB" dirty="0"/>
              <a:t>is vital to ensure a company can be successful </a:t>
            </a:r>
            <a:r>
              <a:rPr lang="en-GB" dirty="0" smtClean="0"/>
              <a:t>and viable in </a:t>
            </a:r>
            <a:r>
              <a:rPr lang="en-GB" dirty="0"/>
              <a:t>the </a:t>
            </a:r>
            <a:r>
              <a:rPr lang="en-GB" dirty="0" smtClean="0"/>
              <a:t>long term </a:t>
            </a:r>
            <a:r>
              <a:rPr lang="en-GB" dirty="0"/>
              <a:t>by offering the right kind of product/service at the right price in the right place (market).</a:t>
            </a:r>
          </a:p>
          <a:p>
            <a:pPr>
              <a:lnSpc>
                <a:spcPct val="110000"/>
              </a:lnSpc>
              <a:spcBef>
                <a:spcPts val="0"/>
              </a:spcBef>
              <a:spcAft>
                <a:spcPts val="900"/>
              </a:spcAft>
            </a:pPr>
            <a:r>
              <a:rPr lang="en-GB" dirty="0" smtClean="0"/>
              <a:t>You can use </a:t>
            </a:r>
            <a:r>
              <a:rPr lang="en-GB" dirty="0"/>
              <a:t>both </a:t>
            </a:r>
            <a:r>
              <a:rPr lang="en-GB" b="1" dirty="0" smtClean="0"/>
              <a:t>Porter’s generic strategies </a:t>
            </a:r>
            <a:r>
              <a:rPr lang="en-GB" dirty="0" smtClean="0"/>
              <a:t>and </a:t>
            </a:r>
            <a:r>
              <a:rPr lang="en-GB" b="1" dirty="0" smtClean="0"/>
              <a:t>Bowman’s strategic clock </a:t>
            </a:r>
            <a:r>
              <a:rPr lang="en-GB" dirty="0" smtClean="0"/>
              <a:t>to analyse a firm’s strategic position.</a:t>
            </a:r>
          </a:p>
          <a:p>
            <a:pPr>
              <a:lnSpc>
                <a:spcPct val="110000"/>
              </a:lnSpc>
              <a:spcBef>
                <a:spcPts val="0"/>
              </a:spcBef>
              <a:spcAft>
                <a:spcPts val="900"/>
              </a:spcAft>
            </a:pPr>
            <a:r>
              <a:rPr lang="en-GB" dirty="0" smtClean="0"/>
              <a:t>It is important to use these models when analysing a firm’s current position and planned strategies for the future.</a:t>
            </a:r>
          </a:p>
          <a:p>
            <a:pPr>
              <a:lnSpc>
                <a:spcPct val="110000"/>
              </a:lnSpc>
              <a:spcBef>
                <a:spcPts val="0"/>
              </a:spcBef>
              <a:spcAft>
                <a:spcPts val="900"/>
              </a:spcAft>
            </a:pPr>
            <a:r>
              <a:rPr lang="en-GB" dirty="0" smtClean="0"/>
              <a:t>A firm’s choice of strategic position is not fixed and may change over time (</a:t>
            </a:r>
            <a:r>
              <a:rPr lang="en-GB" b="1" dirty="0" smtClean="0"/>
              <a:t>repositioning</a:t>
            </a:r>
            <a:r>
              <a:rPr lang="en-GB" dirty="0" smtClean="0"/>
              <a:t>) to adapt to internal company pressures</a:t>
            </a:r>
            <a:r>
              <a:rPr lang="en-GB" smtClean="0"/>
              <a:t>, rivals’ </a:t>
            </a:r>
            <a:r>
              <a:rPr lang="en-GB" dirty="0" smtClean="0"/>
              <a:t>actions and changes in the market.</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414962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46959"/>
            <a:ext cx="8208912" cy="969873"/>
          </a:xfrm>
        </p:spPr>
        <p:txBody>
          <a:bodyPr>
            <a:normAutofit/>
          </a:bodyPr>
          <a:lstStyle/>
          <a:p>
            <a:r>
              <a:rPr lang="en-GB" sz="4000" dirty="0"/>
              <a:t>Strategic </a:t>
            </a:r>
            <a:r>
              <a:rPr lang="en-GB" sz="4000" dirty="0" smtClean="0"/>
              <a:t>positioning: answers</a:t>
            </a:r>
            <a:endParaRPr lang="en-GB" sz="4000" dirty="0"/>
          </a:p>
        </p:txBody>
      </p:sp>
      <p:sp>
        <p:nvSpPr>
          <p:cNvPr id="3" name="Content Placeholder 2"/>
          <p:cNvSpPr>
            <a:spLocks noGrp="1"/>
          </p:cNvSpPr>
          <p:nvPr>
            <p:ph idx="1"/>
          </p:nvPr>
        </p:nvSpPr>
        <p:spPr>
          <a:xfrm>
            <a:off x="457200" y="1916832"/>
            <a:ext cx="8229600" cy="4209333"/>
          </a:xfrm>
        </p:spPr>
        <p:txBody>
          <a:bodyPr>
            <a:normAutofit fontScale="70000" lnSpcReduction="20000"/>
          </a:bodyPr>
          <a:lstStyle/>
          <a:p>
            <a:pPr marL="82296" indent="0">
              <a:spcBef>
                <a:spcPts val="0"/>
              </a:spcBef>
              <a:spcAft>
                <a:spcPts val="900"/>
              </a:spcAft>
              <a:buNone/>
            </a:pPr>
            <a:r>
              <a:rPr lang="en-GB" dirty="0"/>
              <a:t>Decide on what you think were the biggest reasons for their strategic failures.</a:t>
            </a:r>
          </a:p>
          <a:p>
            <a:pPr marL="339471">
              <a:spcBef>
                <a:spcPts val="0"/>
              </a:spcBef>
              <a:spcAft>
                <a:spcPts val="900"/>
              </a:spcAft>
            </a:pPr>
            <a:r>
              <a:rPr lang="en-GB" dirty="0"/>
              <a:t>JJB Sports – Failed UK sport retailer. Fell behind more fashionable rival JD Sport and cheaper rival Sports Direct. With no clear position in the market consumers went to rivals.</a:t>
            </a:r>
          </a:p>
          <a:p>
            <a:pPr marL="339471">
              <a:spcBef>
                <a:spcPts val="0"/>
              </a:spcBef>
              <a:spcAft>
                <a:spcPts val="900"/>
              </a:spcAft>
            </a:pPr>
            <a:r>
              <a:rPr lang="en-GB" dirty="0"/>
              <a:t>Tesco – Not the best quality retailer (</a:t>
            </a:r>
            <a:r>
              <a:rPr lang="en-GB" dirty="0" err="1"/>
              <a:t>Waitorse</a:t>
            </a:r>
            <a:r>
              <a:rPr lang="en-GB" dirty="0"/>
              <a:t>, M&amp;S) nor the cheapest (Aldi, Lidl). Lost focus on their core UK market with their attempts to expand internationally.</a:t>
            </a:r>
          </a:p>
          <a:p>
            <a:pPr marL="339471">
              <a:spcBef>
                <a:spcPts val="0"/>
              </a:spcBef>
              <a:spcAft>
                <a:spcPts val="900"/>
              </a:spcAft>
            </a:pPr>
            <a:r>
              <a:rPr lang="en-GB" dirty="0"/>
              <a:t>Clintons Cards – Did not adapt to their external environment. Failed to keep up with more innovative technological rivals (</a:t>
            </a:r>
            <a:r>
              <a:rPr lang="en-GB" dirty="0" err="1"/>
              <a:t>Moonpig</a:t>
            </a:r>
            <a:r>
              <a:rPr lang="en-GB" dirty="0"/>
              <a:t>). Lost market share to cheaper supermarkets entering their market.</a:t>
            </a:r>
          </a:p>
          <a:p>
            <a:pPr marL="339471">
              <a:spcBef>
                <a:spcPts val="0"/>
              </a:spcBef>
              <a:spcAft>
                <a:spcPts val="900"/>
              </a:spcAft>
            </a:pPr>
            <a:r>
              <a:rPr lang="en-GB" dirty="0"/>
              <a:t>Sony – Loss making electronics giant. Lost market share to more innovative rivals with cutting edge products (Apple and Sony) and cheaper cost </a:t>
            </a:r>
            <a:r>
              <a:rPr lang="en-GB" dirty="0" smtClean="0"/>
              <a:t>leaders, </a:t>
            </a:r>
            <a:r>
              <a:rPr lang="en-GB" dirty="0"/>
              <a:t>e.g. LG, </a:t>
            </a:r>
            <a:r>
              <a:rPr lang="en-GB" dirty="0" smtClean="0"/>
              <a:t>HTC. </a:t>
            </a:r>
            <a:r>
              <a:rPr lang="en-GB" dirty="0"/>
              <a:t>They used to be market leaders but haven't brought out a market changing product for years.</a:t>
            </a:r>
          </a:p>
          <a:p>
            <a:pPr marL="339471">
              <a:spcBef>
                <a:spcPts val="0"/>
              </a:spcBef>
              <a:spcAft>
                <a:spcPts val="900"/>
              </a:spcAft>
            </a:pPr>
            <a:r>
              <a:rPr lang="en-GB" dirty="0"/>
              <a:t>Summary: Many of these companies failed due to having a poor strategic positioning and failing to adapt to a changing market after previously having success. They were either not competitive on price compared to cheaper rivals or </a:t>
            </a:r>
            <a:r>
              <a:rPr lang="en-GB" dirty="0" smtClean="0"/>
              <a:t>failed </a:t>
            </a:r>
            <a:r>
              <a:rPr lang="en-GB" dirty="0"/>
              <a:t>to offer sufficiently differentiated products from other companies in their </a:t>
            </a:r>
            <a:r>
              <a:rPr lang="en-GB" dirty="0" smtClean="0"/>
              <a:t>market.</a:t>
            </a:r>
            <a:endParaRPr lang="en-GB" dirty="0"/>
          </a:p>
          <a:p>
            <a:pPr marL="339471" algn="just">
              <a:spcBef>
                <a:spcPts val="0"/>
              </a:spcBef>
              <a:spcAft>
                <a:spcPts val="900"/>
              </a:spcAft>
            </a:pPr>
            <a:endParaRPr lang="en-GB" dirty="0"/>
          </a:p>
          <a:p>
            <a:pPr marL="339471" algn="just">
              <a:spcBef>
                <a:spcPts val="0"/>
              </a:spcBef>
              <a:spcAft>
                <a:spcPts val="900"/>
              </a:spcAft>
            </a:pPr>
            <a:endParaRPr lang="en-GB" dirty="0"/>
          </a:p>
          <a:p>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56489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0790"/>
            <a:ext cx="8208912" cy="969873"/>
          </a:xfrm>
        </p:spPr>
        <p:txBody>
          <a:bodyPr>
            <a:normAutofit/>
          </a:bodyPr>
          <a:lstStyle/>
          <a:p>
            <a:r>
              <a:rPr lang="en-GB" sz="4000" dirty="0"/>
              <a:t>Strategy</a:t>
            </a:r>
          </a:p>
        </p:txBody>
      </p:sp>
      <p:sp>
        <p:nvSpPr>
          <p:cNvPr id="3" name="Content Placeholder 2"/>
          <p:cNvSpPr>
            <a:spLocks noGrp="1"/>
          </p:cNvSpPr>
          <p:nvPr>
            <p:ph idx="1"/>
          </p:nvPr>
        </p:nvSpPr>
        <p:spPr>
          <a:xfrm>
            <a:off x="457200" y="1772816"/>
            <a:ext cx="8229600" cy="4353349"/>
          </a:xfrm>
        </p:spPr>
        <p:txBody>
          <a:bodyPr>
            <a:normAutofit fontScale="92500" lnSpcReduction="20000"/>
          </a:bodyPr>
          <a:lstStyle/>
          <a:p>
            <a:pPr>
              <a:spcAft>
                <a:spcPts val="900"/>
              </a:spcAft>
            </a:pPr>
            <a:r>
              <a:rPr lang="en-GB" dirty="0"/>
              <a:t>Strategy - A long term plan to achieve a firm’s aims and objectives.</a:t>
            </a:r>
          </a:p>
          <a:p>
            <a:pPr>
              <a:spcAft>
                <a:spcPts val="900"/>
              </a:spcAft>
            </a:pPr>
            <a:r>
              <a:rPr lang="en-GB" dirty="0"/>
              <a:t>It is a key role for the executives and senior management of a company and will determine their success.</a:t>
            </a:r>
          </a:p>
          <a:p>
            <a:pPr>
              <a:spcAft>
                <a:spcPts val="900"/>
              </a:spcAft>
            </a:pPr>
            <a:r>
              <a:rPr lang="en-GB" dirty="0"/>
              <a:t>Strategic decisions are long term and have implications for all functions/departments of the business.</a:t>
            </a:r>
          </a:p>
          <a:p>
            <a:pPr>
              <a:spcAft>
                <a:spcPts val="900"/>
              </a:spcAft>
            </a:pPr>
            <a:r>
              <a:rPr lang="en-GB" dirty="0"/>
              <a:t>They often require significant investment of finance and resources.</a:t>
            </a:r>
          </a:p>
          <a:p>
            <a:pPr>
              <a:spcAft>
                <a:spcPts val="900"/>
              </a:spcAft>
            </a:pPr>
            <a:r>
              <a:rPr lang="en-GB" dirty="0"/>
              <a:t>An important element of strategy involves developing a competitive advantage. </a:t>
            </a:r>
          </a:p>
          <a:p>
            <a:pPr>
              <a:spcAft>
                <a:spcPts val="900"/>
              </a:spcAft>
            </a:pPr>
            <a:r>
              <a:rPr lang="en-GB" dirty="0"/>
              <a:t>Competitive advantage is an advantage over competitors gained by offering consumers greater value, either through lower prices or by providing greater perceived benefits to justify charging a premium price. </a:t>
            </a:r>
          </a:p>
          <a:p>
            <a:pPr algn="just"/>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268790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18" y="980728"/>
            <a:ext cx="8208912" cy="969873"/>
          </a:xfrm>
        </p:spPr>
        <p:txBody>
          <a:bodyPr>
            <a:noAutofit/>
          </a:bodyPr>
          <a:lstStyle/>
          <a:p>
            <a:r>
              <a:rPr lang="en-GB" sz="4000" dirty="0"/>
              <a:t>Strategic </a:t>
            </a:r>
            <a:r>
              <a:rPr lang="en-GB" sz="4000" dirty="0" smtClean="0"/>
              <a:t>positioning</a:t>
            </a:r>
            <a:endParaRPr lang="en-GB" sz="4000" dirty="0"/>
          </a:p>
        </p:txBody>
      </p:sp>
      <p:sp>
        <p:nvSpPr>
          <p:cNvPr id="3" name="Content Placeholder 2"/>
          <p:cNvSpPr>
            <a:spLocks noGrp="1"/>
          </p:cNvSpPr>
          <p:nvPr>
            <p:ph idx="1"/>
          </p:nvPr>
        </p:nvSpPr>
        <p:spPr>
          <a:xfrm>
            <a:off x="457200" y="1844824"/>
            <a:ext cx="8229600" cy="4281341"/>
          </a:xfrm>
        </p:spPr>
        <p:txBody>
          <a:bodyPr>
            <a:normAutofit fontScale="92500"/>
          </a:bodyPr>
          <a:lstStyle/>
          <a:p>
            <a:pPr>
              <a:spcBef>
                <a:spcPts val="0"/>
              </a:spcBef>
              <a:spcAft>
                <a:spcPts val="600"/>
              </a:spcAft>
            </a:pPr>
            <a:r>
              <a:rPr lang="en-GB" dirty="0"/>
              <a:t>The strategic positioning of a business refers to how it is perceived by customers compared with </a:t>
            </a:r>
            <a:r>
              <a:rPr lang="en-GB" dirty="0" smtClean="0"/>
              <a:t>similar </a:t>
            </a:r>
            <a:r>
              <a:rPr lang="en-GB" dirty="0"/>
              <a:t>businesses in the market.</a:t>
            </a:r>
          </a:p>
          <a:p>
            <a:pPr>
              <a:spcBef>
                <a:spcPts val="0"/>
              </a:spcBef>
              <a:spcAft>
                <a:spcPts val="600"/>
              </a:spcAft>
            </a:pPr>
            <a:r>
              <a:rPr lang="en-GB" dirty="0"/>
              <a:t>Part of this positioning involves deciding what the firm’s proposition will be to </a:t>
            </a:r>
            <a:r>
              <a:rPr lang="en-GB" dirty="0" smtClean="0"/>
              <a:t>customers, </a:t>
            </a:r>
            <a:r>
              <a:rPr lang="en-GB" dirty="0"/>
              <a:t>including how they will compete on price and the perceived value the product/service will bring to the consumer.</a:t>
            </a:r>
          </a:p>
          <a:p>
            <a:pPr>
              <a:spcBef>
                <a:spcPts val="0"/>
              </a:spcBef>
              <a:spcAft>
                <a:spcPts val="600"/>
              </a:spcAft>
            </a:pPr>
            <a:r>
              <a:rPr lang="en-GB" dirty="0"/>
              <a:t>Managers will decide where in the market they want the business to be, how it will stand out (differentiated) and what type of consumer it will appeal to.</a:t>
            </a:r>
          </a:p>
          <a:p>
            <a:pPr>
              <a:spcBef>
                <a:spcPts val="0"/>
              </a:spcBef>
              <a:spcAft>
                <a:spcPts val="600"/>
              </a:spcAft>
            </a:pPr>
            <a:r>
              <a:rPr lang="en-GB" dirty="0"/>
              <a:t>Strategic positioning can be analysed using two key pieces of theory </a:t>
            </a:r>
            <a:r>
              <a:rPr lang="en-GB" dirty="0" smtClean="0">
                <a:latin typeface="Arial"/>
                <a:cs typeface="Arial"/>
              </a:rPr>
              <a:t>– </a:t>
            </a:r>
            <a:r>
              <a:rPr lang="en-GB" dirty="0" smtClean="0"/>
              <a:t>Porter’s </a:t>
            </a:r>
            <a:r>
              <a:rPr lang="en-GB" dirty="0"/>
              <a:t>g</a:t>
            </a:r>
            <a:r>
              <a:rPr lang="en-GB" dirty="0" smtClean="0"/>
              <a:t>eneric </a:t>
            </a:r>
            <a:r>
              <a:rPr lang="en-GB" dirty="0"/>
              <a:t>s</a:t>
            </a:r>
            <a:r>
              <a:rPr lang="en-GB" dirty="0" smtClean="0"/>
              <a:t>trategies </a:t>
            </a:r>
            <a:r>
              <a:rPr lang="en-GB" dirty="0"/>
              <a:t>and Bowman’s strategic clock.</a:t>
            </a:r>
          </a:p>
          <a:p>
            <a:pPr algn="just">
              <a:lnSpc>
                <a:spcPct val="120000"/>
              </a:lnSpc>
              <a:spcBef>
                <a:spcPts val="0"/>
              </a:spcBef>
              <a:spcAft>
                <a:spcPts val="900"/>
              </a:spcAft>
            </a:pPr>
            <a:endParaRPr lang="en-GB" dirty="0"/>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174134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Porter’s </a:t>
            </a:r>
            <a:r>
              <a:rPr lang="en-GB" sz="4000" dirty="0" smtClean="0"/>
              <a:t>generic strategies</a:t>
            </a:r>
            <a:endParaRPr lang="en-GB" sz="4000" dirty="0"/>
          </a:p>
        </p:txBody>
      </p:sp>
      <p:sp>
        <p:nvSpPr>
          <p:cNvPr id="3" name="Content Placeholder 2"/>
          <p:cNvSpPr>
            <a:spLocks noGrp="1"/>
          </p:cNvSpPr>
          <p:nvPr>
            <p:ph idx="1"/>
          </p:nvPr>
        </p:nvSpPr>
        <p:spPr>
          <a:xfrm>
            <a:off x="457200" y="1916832"/>
            <a:ext cx="8229600" cy="4209333"/>
          </a:xfrm>
        </p:spPr>
        <p:txBody>
          <a:bodyPr>
            <a:normAutofit fontScale="85000" lnSpcReduction="20000"/>
          </a:bodyPr>
          <a:lstStyle/>
          <a:p>
            <a:pPr>
              <a:lnSpc>
                <a:spcPct val="120000"/>
              </a:lnSpc>
              <a:spcBef>
                <a:spcPts val="0"/>
              </a:spcBef>
              <a:spcAft>
                <a:spcPts val="900"/>
              </a:spcAft>
            </a:pPr>
            <a:r>
              <a:rPr lang="en-GB" dirty="0"/>
              <a:t>Michael Porter is a leading authority on competitive strategy and a world renowned business consultant. </a:t>
            </a:r>
          </a:p>
          <a:p>
            <a:pPr>
              <a:lnSpc>
                <a:spcPct val="120000"/>
              </a:lnSpc>
              <a:spcBef>
                <a:spcPts val="0"/>
              </a:spcBef>
              <a:spcAft>
                <a:spcPts val="900"/>
              </a:spcAft>
            </a:pPr>
            <a:r>
              <a:rPr lang="en-GB" dirty="0"/>
              <a:t>In 1980 he developed his </a:t>
            </a:r>
            <a:r>
              <a:rPr lang="en-GB" dirty="0" smtClean="0"/>
              <a:t>generic strategies model</a:t>
            </a:r>
            <a:r>
              <a:rPr lang="en-GB" dirty="0"/>
              <a:t>, also known as Porter’s low cost, differentiation and focus strategies.</a:t>
            </a:r>
          </a:p>
          <a:p>
            <a:pPr>
              <a:lnSpc>
                <a:spcPct val="120000"/>
              </a:lnSpc>
              <a:spcBef>
                <a:spcPts val="0"/>
              </a:spcBef>
              <a:spcAft>
                <a:spcPts val="900"/>
              </a:spcAft>
            </a:pPr>
            <a:r>
              <a:rPr lang="en-GB" dirty="0"/>
              <a:t>The main focus of the model involves giving </a:t>
            </a:r>
            <a:r>
              <a:rPr lang="en-GB" dirty="0" smtClean="0"/>
              <a:t>firms </a:t>
            </a:r>
            <a:r>
              <a:rPr lang="en-GB" dirty="0"/>
              <a:t>strategic options based on the markets they operate </a:t>
            </a:r>
            <a:r>
              <a:rPr lang="en-GB" dirty="0" smtClean="0"/>
              <a:t>in and </a:t>
            </a:r>
            <a:r>
              <a:rPr lang="en-GB" dirty="0"/>
              <a:t>the strategic advantage they offer.</a:t>
            </a:r>
          </a:p>
          <a:p>
            <a:pPr>
              <a:lnSpc>
                <a:spcPct val="120000"/>
              </a:lnSpc>
              <a:spcBef>
                <a:spcPts val="0"/>
              </a:spcBef>
              <a:spcAft>
                <a:spcPts val="900"/>
              </a:spcAft>
            </a:pPr>
            <a:r>
              <a:rPr lang="en-GB" dirty="0"/>
              <a:t>His theory states that to develop a sustainable competitive advantage and earn high profits firms must adopt one of two possible strategic positions: </a:t>
            </a:r>
            <a:r>
              <a:rPr lang="en-GB" dirty="0" smtClean="0"/>
              <a:t>cost leadership and differentiation.</a:t>
            </a:r>
            <a:endParaRPr lang="en-GB" dirty="0"/>
          </a:p>
          <a:p>
            <a:pPr>
              <a:lnSpc>
                <a:spcPct val="120000"/>
              </a:lnSpc>
              <a:spcBef>
                <a:spcPts val="0"/>
              </a:spcBef>
              <a:spcAft>
                <a:spcPts val="900"/>
              </a:spcAft>
            </a:pPr>
            <a:r>
              <a:rPr lang="en-GB" dirty="0"/>
              <a:t>Businesses need to offer something different to customers and must do </a:t>
            </a:r>
            <a:r>
              <a:rPr lang="en-GB" dirty="0" smtClean="0"/>
              <a:t>this </a:t>
            </a:r>
            <a:r>
              <a:rPr lang="en-GB" dirty="0"/>
              <a:t>either in a mass or niche market. Those that choose one of these two strategic positions in a niche market are said to pursue a </a:t>
            </a:r>
            <a:r>
              <a:rPr lang="en-GB" dirty="0" smtClean="0"/>
              <a:t>focus </a:t>
            </a:r>
            <a:r>
              <a:rPr lang="en-GB" dirty="0"/>
              <a:t>strategy.</a:t>
            </a:r>
          </a:p>
        </p:txBody>
      </p:sp>
      <p:sp>
        <p:nvSpPr>
          <p:cNvPr id="4" name="Footer Placeholder 3"/>
          <p:cNvSpPr>
            <a:spLocks noGrp="1"/>
          </p:cNvSpPr>
          <p:nvPr>
            <p:ph type="ftr" sz="quarter" idx="11"/>
          </p:nvPr>
        </p:nvSpPr>
        <p:spPr/>
        <p:txBody>
          <a:bodyPr/>
          <a:lstStyle/>
          <a:p>
            <a:r>
              <a:rPr lang="en-GB" smtClean="0"/>
              <a:t>© Hodder &amp; Stoughton</a:t>
            </a:r>
            <a:endParaRPr lang="en-GB"/>
          </a:p>
        </p:txBody>
      </p:sp>
    </p:spTree>
    <p:extLst>
      <p:ext uri="{BB962C8B-B14F-4D97-AF65-F5344CB8AC3E}">
        <p14:creationId xmlns="" xmlns:p14="http://schemas.microsoft.com/office/powerpoint/2010/main" val="3415592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8" y="718269"/>
            <a:ext cx="8208912" cy="969873"/>
          </a:xfrm>
        </p:spPr>
        <p:txBody>
          <a:bodyPr/>
          <a:lstStyle/>
          <a:p>
            <a:r>
              <a:rPr lang="en-GB" dirty="0"/>
              <a:t>Porter’s </a:t>
            </a:r>
            <a:r>
              <a:rPr lang="en-GB" dirty="0" smtClean="0"/>
              <a:t>generic strategies</a:t>
            </a:r>
            <a:endParaRPr lang="en-GB" dirty="0"/>
          </a:p>
        </p:txBody>
      </p:sp>
      <p:sp>
        <p:nvSpPr>
          <p:cNvPr id="28" name="Content Placeholder 27"/>
          <p:cNvSpPr>
            <a:spLocks noGrp="1"/>
          </p:cNvSpPr>
          <p:nvPr>
            <p:ph idx="1"/>
          </p:nvPr>
        </p:nvSpPr>
        <p:spPr>
          <a:xfrm>
            <a:off x="914400" y="1367767"/>
            <a:ext cx="8229600" cy="4065315"/>
          </a:xfrm>
        </p:spPr>
        <p:txBody>
          <a:bodyPr>
            <a:normAutofit/>
          </a:bodyPr>
          <a:lstStyle/>
          <a:p>
            <a:pPr fontAlgn="base">
              <a:spcBef>
                <a:spcPts val="0"/>
              </a:spcBef>
              <a:spcAft>
                <a:spcPts val="600"/>
              </a:spcAft>
            </a:pPr>
            <a:r>
              <a:rPr lang="en-GB" sz="1800" dirty="0"/>
              <a:t>Michael Porter analysed three different strategies that businesses might adopt to develop a sustainable competitive advantage.</a:t>
            </a:r>
          </a:p>
        </p:txBody>
      </p:sp>
      <p:sp>
        <p:nvSpPr>
          <p:cNvPr id="3" name="Footer Placeholder 2"/>
          <p:cNvSpPr>
            <a:spLocks noGrp="1"/>
          </p:cNvSpPr>
          <p:nvPr>
            <p:ph type="ftr" sz="quarter" idx="11"/>
          </p:nvPr>
        </p:nvSpPr>
        <p:spPr/>
        <p:txBody>
          <a:bodyPr/>
          <a:lstStyle/>
          <a:p>
            <a:r>
              <a:rPr lang="en-GB" smtClean="0"/>
              <a:t>© Hodder &amp; Stoughton</a:t>
            </a:r>
            <a:endParaRPr lang="en-GB"/>
          </a:p>
        </p:txBody>
      </p:sp>
      <p:grpSp>
        <p:nvGrpSpPr>
          <p:cNvPr id="4" name="Group 8"/>
          <p:cNvGrpSpPr>
            <a:grpSpLocks/>
          </p:cNvGrpSpPr>
          <p:nvPr/>
        </p:nvGrpSpPr>
        <p:grpSpPr bwMode="auto">
          <a:xfrm>
            <a:off x="3829050" y="4000500"/>
            <a:ext cx="4000500" cy="1771650"/>
            <a:chOff x="2976" y="2592"/>
            <a:chExt cx="2496" cy="1392"/>
          </a:xfrm>
        </p:grpSpPr>
        <p:sp>
          <p:nvSpPr>
            <p:cNvPr id="5" name="Rectangle 4"/>
            <p:cNvSpPr>
              <a:spLocks noChangeArrowheads="1"/>
            </p:cNvSpPr>
            <p:nvPr/>
          </p:nvSpPr>
          <p:spPr bwMode="auto">
            <a:xfrm>
              <a:off x="2976" y="2592"/>
              <a:ext cx="1248" cy="720"/>
            </a:xfrm>
            <a:prstGeom prst="rect">
              <a:avLst/>
            </a:prstGeom>
            <a:solidFill>
              <a:srgbClr val="FFCCFF"/>
            </a:solidFill>
            <a:ln w="9525">
              <a:solidFill>
                <a:schemeClr val="tx1"/>
              </a:solidFill>
              <a:miter lim="800000"/>
              <a:headEnd/>
              <a:tailEnd/>
            </a:ln>
          </p:spPr>
          <p:txBody>
            <a:bodyPr wrap="none" anchor="ctr"/>
            <a:lstStyle/>
            <a:p>
              <a:pPr algn="ctr"/>
              <a:r>
                <a:rPr lang="en-GB" sz="1500" b="1" dirty="0"/>
                <a:t>1. Cost </a:t>
              </a:r>
              <a:r>
                <a:rPr lang="en-GB" sz="1500" b="1" dirty="0" smtClean="0"/>
                <a:t>leadership</a:t>
              </a:r>
              <a:endParaRPr lang="en-GB" sz="1500" b="1" dirty="0"/>
            </a:p>
            <a:p>
              <a:pPr algn="ctr"/>
              <a:r>
                <a:rPr lang="en-GB" sz="1350" dirty="0"/>
                <a:t>e.g. Primark, EasyJet</a:t>
              </a:r>
            </a:p>
          </p:txBody>
        </p:sp>
        <p:sp>
          <p:nvSpPr>
            <p:cNvPr id="6" name="Rectangle 5"/>
            <p:cNvSpPr>
              <a:spLocks noChangeArrowheads="1"/>
            </p:cNvSpPr>
            <p:nvPr/>
          </p:nvSpPr>
          <p:spPr bwMode="auto">
            <a:xfrm>
              <a:off x="2976" y="3312"/>
              <a:ext cx="1248" cy="672"/>
            </a:xfrm>
            <a:prstGeom prst="rect">
              <a:avLst/>
            </a:prstGeom>
            <a:solidFill>
              <a:srgbClr val="CCECFF"/>
            </a:solidFill>
            <a:ln w="9525">
              <a:solidFill>
                <a:schemeClr val="tx1"/>
              </a:solidFill>
              <a:miter lim="800000"/>
              <a:headEnd/>
              <a:tailEnd/>
            </a:ln>
          </p:spPr>
          <p:txBody>
            <a:bodyPr wrap="none" anchor="ctr"/>
            <a:lstStyle/>
            <a:p>
              <a:pPr algn="ctr"/>
              <a:r>
                <a:rPr lang="en-GB" sz="1500" b="1" dirty="0"/>
                <a:t>3a. Cost </a:t>
              </a:r>
              <a:r>
                <a:rPr lang="en-GB" sz="1500" b="1" dirty="0" smtClean="0"/>
                <a:t>focus</a:t>
              </a:r>
              <a:endParaRPr lang="en-GB" sz="1500" b="1" dirty="0"/>
            </a:p>
            <a:p>
              <a:pPr algn="ctr"/>
              <a:r>
                <a:rPr lang="en-GB" sz="1350" dirty="0"/>
                <a:t>e.g. local discount retailer</a:t>
              </a:r>
            </a:p>
          </p:txBody>
        </p:sp>
        <p:sp>
          <p:nvSpPr>
            <p:cNvPr id="7" name="Rectangle 6"/>
            <p:cNvSpPr>
              <a:spLocks noChangeArrowheads="1"/>
            </p:cNvSpPr>
            <p:nvPr/>
          </p:nvSpPr>
          <p:spPr bwMode="auto">
            <a:xfrm>
              <a:off x="4224" y="2592"/>
              <a:ext cx="1248" cy="720"/>
            </a:xfrm>
            <a:prstGeom prst="rect">
              <a:avLst/>
            </a:prstGeom>
            <a:solidFill>
              <a:srgbClr val="CCFF99"/>
            </a:solidFill>
            <a:ln w="9525">
              <a:solidFill>
                <a:schemeClr val="tx1"/>
              </a:solidFill>
              <a:miter lim="800000"/>
              <a:headEnd/>
              <a:tailEnd/>
            </a:ln>
          </p:spPr>
          <p:txBody>
            <a:bodyPr wrap="none" anchor="ctr"/>
            <a:lstStyle/>
            <a:p>
              <a:pPr algn="ctr"/>
              <a:r>
                <a:rPr lang="en-GB" sz="1500" b="1" dirty="0"/>
                <a:t>2. Differentiation</a:t>
              </a:r>
            </a:p>
            <a:p>
              <a:pPr algn="ctr"/>
              <a:r>
                <a:rPr lang="en-GB" sz="1350" dirty="0"/>
                <a:t>e.g. Apple</a:t>
              </a:r>
            </a:p>
          </p:txBody>
        </p:sp>
        <p:sp>
          <p:nvSpPr>
            <p:cNvPr id="8" name="Rectangle 7"/>
            <p:cNvSpPr>
              <a:spLocks noChangeArrowheads="1"/>
            </p:cNvSpPr>
            <p:nvPr/>
          </p:nvSpPr>
          <p:spPr bwMode="auto">
            <a:xfrm>
              <a:off x="4224" y="3312"/>
              <a:ext cx="1248" cy="672"/>
            </a:xfrm>
            <a:prstGeom prst="rect">
              <a:avLst/>
            </a:prstGeom>
            <a:solidFill>
              <a:srgbClr val="FFCC66"/>
            </a:solidFill>
            <a:ln w="9525">
              <a:solidFill>
                <a:schemeClr val="tx1"/>
              </a:solidFill>
              <a:miter lim="800000"/>
              <a:headEnd/>
              <a:tailEnd/>
            </a:ln>
          </p:spPr>
          <p:txBody>
            <a:bodyPr wrap="none" anchor="ctr"/>
            <a:lstStyle/>
            <a:p>
              <a:pPr algn="ctr"/>
              <a:r>
                <a:rPr lang="en-GB" sz="1500" b="1" dirty="0"/>
                <a:t>3b. Differentiation </a:t>
              </a:r>
              <a:r>
                <a:rPr lang="en-GB" sz="1500" b="1" dirty="0" smtClean="0"/>
                <a:t>focus</a:t>
              </a:r>
              <a:endParaRPr lang="en-GB" sz="1500" b="1" dirty="0"/>
            </a:p>
            <a:p>
              <a:pPr algn="ctr"/>
              <a:r>
                <a:rPr lang="en-GB" sz="1350" dirty="0"/>
                <a:t>e.g. Ferrari</a:t>
              </a:r>
            </a:p>
          </p:txBody>
        </p:sp>
      </p:grpSp>
      <p:grpSp>
        <p:nvGrpSpPr>
          <p:cNvPr id="9" name="Group 16"/>
          <p:cNvGrpSpPr>
            <a:grpSpLocks/>
          </p:cNvGrpSpPr>
          <p:nvPr/>
        </p:nvGrpSpPr>
        <p:grpSpPr bwMode="auto">
          <a:xfrm>
            <a:off x="3829050" y="3086100"/>
            <a:ext cx="4000500" cy="914400"/>
            <a:chOff x="2544" y="1872"/>
            <a:chExt cx="3072" cy="768"/>
          </a:xfrm>
        </p:grpSpPr>
        <p:sp>
          <p:nvSpPr>
            <p:cNvPr id="10" name="Rectangle 9"/>
            <p:cNvSpPr>
              <a:spLocks noChangeArrowheads="1"/>
            </p:cNvSpPr>
            <p:nvPr/>
          </p:nvSpPr>
          <p:spPr bwMode="auto">
            <a:xfrm>
              <a:off x="2544" y="2400"/>
              <a:ext cx="1536" cy="240"/>
            </a:xfrm>
            <a:prstGeom prst="rect">
              <a:avLst/>
            </a:prstGeom>
            <a:solidFill>
              <a:srgbClr val="FFFF66"/>
            </a:solidFill>
            <a:ln w="9525">
              <a:solidFill>
                <a:schemeClr val="tx1"/>
              </a:solidFill>
              <a:miter lim="800000"/>
              <a:headEnd/>
              <a:tailEnd/>
            </a:ln>
          </p:spPr>
          <p:txBody>
            <a:bodyPr wrap="none" anchor="ctr"/>
            <a:lstStyle/>
            <a:p>
              <a:pPr algn="ctr"/>
              <a:r>
                <a:rPr lang="en-GB" sz="1500" b="1" dirty="0"/>
                <a:t>Low cost</a:t>
              </a:r>
              <a:endParaRPr lang="en-GB" sz="1350" b="1" dirty="0">
                <a:solidFill>
                  <a:srgbClr val="CC9900"/>
                </a:solidFill>
              </a:endParaRPr>
            </a:p>
          </p:txBody>
        </p:sp>
        <p:sp>
          <p:nvSpPr>
            <p:cNvPr id="11" name="Rectangle 10"/>
            <p:cNvSpPr>
              <a:spLocks noChangeArrowheads="1"/>
            </p:cNvSpPr>
            <p:nvPr/>
          </p:nvSpPr>
          <p:spPr bwMode="auto">
            <a:xfrm>
              <a:off x="4080" y="2400"/>
              <a:ext cx="1536" cy="24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GB" sz="1500" b="1" dirty="0"/>
                <a:t>Differentiation</a:t>
              </a:r>
              <a:endParaRPr lang="en-GB" sz="1350" b="1" dirty="0">
                <a:solidFill>
                  <a:srgbClr val="CC9900"/>
                </a:solidFill>
              </a:endParaRPr>
            </a:p>
          </p:txBody>
        </p:sp>
        <p:sp>
          <p:nvSpPr>
            <p:cNvPr id="12" name="Rectangle 11"/>
            <p:cNvSpPr>
              <a:spLocks noChangeArrowheads="1"/>
            </p:cNvSpPr>
            <p:nvPr/>
          </p:nvSpPr>
          <p:spPr bwMode="auto">
            <a:xfrm>
              <a:off x="2544" y="1872"/>
              <a:ext cx="3072" cy="528"/>
            </a:xfrm>
            <a:prstGeom prst="rect">
              <a:avLst/>
            </a:prstGeom>
            <a:solidFill>
              <a:srgbClr val="002060"/>
            </a:solidFill>
            <a:ln w="9525">
              <a:solidFill>
                <a:schemeClr val="tx1"/>
              </a:solidFill>
              <a:miter lim="800000"/>
              <a:headEnd/>
              <a:tailEnd/>
            </a:ln>
          </p:spPr>
          <p:txBody>
            <a:bodyPr wrap="none" anchor="ctr"/>
            <a:lstStyle/>
            <a:p>
              <a:pPr algn="ctr"/>
              <a:r>
                <a:rPr lang="en-GB" b="1" dirty="0">
                  <a:solidFill>
                    <a:schemeClr val="bg1"/>
                  </a:solidFill>
                </a:rPr>
                <a:t>Strategic advantage</a:t>
              </a:r>
              <a:endParaRPr lang="en-GB" dirty="0">
                <a:solidFill>
                  <a:schemeClr val="bg1"/>
                </a:solidFill>
              </a:endParaRPr>
            </a:p>
          </p:txBody>
        </p:sp>
      </p:grpSp>
      <p:grpSp>
        <p:nvGrpSpPr>
          <p:cNvPr id="13" name="Group 15"/>
          <p:cNvGrpSpPr>
            <a:grpSpLocks/>
          </p:cNvGrpSpPr>
          <p:nvPr/>
        </p:nvGrpSpPr>
        <p:grpSpPr bwMode="auto">
          <a:xfrm>
            <a:off x="1314450" y="4000500"/>
            <a:ext cx="2514600" cy="1771650"/>
            <a:chOff x="432" y="2640"/>
            <a:chExt cx="2112" cy="1488"/>
          </a:xfrm>
        </p:grpSpPr>
        <p:sp>
          <p:nvSpPr>
            <p:cNvPr id="14" name="Rectangle 12"/>
            <p:cNvSpPr>
              <a:spLocks noChangeArrowheads="1"/>
            </p:cNvSpPr>
            <p:nvPr/>
          </p:nvSpPr>
          <p:spPr bwMode="auto">
            <a:xfrm>
              <a:off x="432" y="2640"/>
              <a:ext cx="1200" cy="1488"/>
            </a:xfrm>
            <a:prstGeom prst="rect">
              <a:avLst/>
            </a:prstGeom>
            <a:solidFill>
              <a:srgbClr val="002060"/>
            </a:solidFill>
            <a:ln w="9525">
              <a:solidFill>
                <a:schemeClr val="tx1"/>
              </a:solidFill>
              <a:miter lim="800000"/>
              <a:headEnd/>
              <a:tailEnd/>
            </a:ln>
          </p:spPr>
          <p:txBody>
            <a:bodyPr wrap="none" anchor="ctr"/>
            <a:lstStyle/>
            <a:p>
              <a:pPr algn="ctr"/>
              <a:r>
                <a:rPr lang="en-GB" b="1" dirty="0">
                  <a:solidFill>
                    <a:schemeClr val="bg1"/>
                  </a:solidFill>
                </a:rPr>
                <a:t>Strategic </a:t>
              </a:r>
            </a:p>
            <a:p>
              <a:pPr algn="ctr"/>
              <a:r>
                <a:rPr lang="en-GB" b="1" dirty="0">
                  <a:solidFill>
                    <a:schemeClr val="bg1"/>
                  </a:solidFill>
                </a:rPr>
                <a:t>Target </a:t>
              </a:r>
            </a:p>
            <a:p>
              <a:pPr algn="ctr"/>
              <a:r>
                <a:rPr lang="en-GB" b="1" dirty="0">
                  <a:solidFill>
                    <a:schemeClr val="bg1"/>
                  </a:solidFill>
                </a:rPr>
                <a:t>(Scope)</a:t>
              </a:r>
              <a:endParaRPr lang="en-GB" dirty="0">
                <a:solidFill>
                  <a:schemeClr val="bg1"/>
                </a:solidFill>
              </a:endParaRPr>
            </a:p>
          </p:txBody>
        </p:sp>
        <p:sp>
          <p:nvSpPr>
            <p:cNvPr id="15" name="Rectangle 13"/>
            <p:cNvSpPr>
              <a:spLocks noChangeArrowheads="1"/>
            </p:cNvSpPr>
            <p:nvPr/>
          </p:nvSpPr>
          <p:spPr bwMode="auto">
            <a:xfrm>
              <a:off x="1632" y="2640"/>
              <a:ext cx="912" cy="768"/>
            </a:xfrm>
            <a:prstGeom prst="rect">
              <a:avLst/>
            </a:prstGeom>
            <a:solidFill>
              <a:srgbClr val="FFFF66"/>
            </a:solidFill>
            <a:ln w="9525">
              <a:solidFill>
                <a:schemeClr val="tx1"/>
              </a:solidFill>
              <a:miter lim="800000"/>
              <a:headEnd/>
              <a:tailEnd/>
            </a:ln>
          </p:spPr>
          <p:txBody>
            <a:bodyPr wrap="none" anchor="ctr"/>
            <a:lstStyle/>
            <a:p>
              <a:pPr algn="ctr"/>
              <a:r>
                <a:rPr lang="en-GB" sz="1350" b="1" dirty="0"/>
                <a:t>Broad Target </a:t>
              </a:r>
            </a:p>
            <a:p>
              <a:pPr algn="ctr"/>
              <a:r>
                <a:rPr lang="en-GB" sz="1350" dirty="0"/>
                <a:t>(Mass Market)</a:t>
              </a:r>
              <a:endParaRPr lang="en-GB" sz="1200" dirty="0"/>
            </a:p>
          </p:txBody>
        </p:sp>
        <p:sp>
          <p:nvSpPr>
            <p:cNvPr id="16" name="Rectangle 14"/>
            <p:cNvSpPr>
              <a:spLocks noChangeArrowheads="1"/>
            </p:cNvSpPr>
            <p:nvPr/>
          </p:nvSpPr>
          <p:spPr bwMode="auto">
            <a:xfrm>
              <a:off x="1632" y="3408"/>
              <a:ext cx="912" cy="72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GB" sz="1350" b="1" dirty="0"/>
                <a:t>Narrow target</a:t>
              </a:r>
            </a:p>
            <a:p>
              <a:pPr algn="ctr"/>
              <a:r>
                <a:rPr lang="en-GB" sz="1350" dirty="0"/>
                <a:t>(Niche </a:t>
              </a:r>
            </a:p>
            <a:p>
              <a:pPr algn="ctr"/>
              <a:r>
                <a:rPr lang="en-GB" sz="1350" dirty="0"/>
                <a:t>Market)</a:t>
              </a:r>
              <a:endParaRPr lang="en-GB" sz="1200" dirty="0"/>
            </a:p>
          </p:txBody>
        </p:sp>
      </p:grpSp>
      <p:grpSp>
        <p:nvGrpSpPr>
          <p:cNvPr id="17" name="Group 21"/>
          <p:cNvGrpSpPr>
            <a:grpSpLocks/>
          </p:cNvGrpSpPr>
          <p:nvPr/>
        </p:nvGrpSpPr>
        <p:grpSpPr bwMode="auto">
          <a:xfrm>
            <a:off x="3305109" y="2133710"/>
            <a:ext cx="5667375" cy="2164556"/>
            <a:chOff x="720" y="1014"/>
            <a:chExt cx="4760" cy="1818"/>
          </a:xfrm>
        </p:grpSpPr>
        <p:sp>
          <p:nvSpPr>
            <p:cNvPr id="18" name="Oval 17"/>
            <p:cNvSpPr>
              <a:spLocks noChangeArrowheads="1"/>
            </p:cNvSpPr>
            <p:nvPr/>
          </p:nvSpPr>
          <p:spPr bwMode="auto">
            <a:xfrm>
              <a:off x="720" y="1680"/>
              <a:ext cx="3888" cy="1152"/>
            </a:xfrm>
            <a:prstGeom prst="ellipse">
              <a:avLst/>
            </a:prstGeom>
            <a:noFill/>
            <a:ln w="38100">
              <a:solidFill>
                <a:srgbClr val="C00000"/>
              </a:solidFill>
              <a:round/>
              <a:headEnd/>
              <a:tailEnd/>
            </a:ln>
          </p:spPr>
          <p:txBody>
            <a:bodyPr wrap="none" anchor="ctr"/>
            <a:lstStyle/>
            <a:p>
              <a:endParaRPr lang="en-US" sz="1350">
                <a:solidFill>
                  <a:srgbClr val="C00000"/>
                </a:solidFill>
              </a:endParaRPr>
            </a:p>
          </p:txBody>
        </p:sp>
        <p:grpSp>
          <p:nvGrpSpPr>
            <p:cNvPr id="19" name="Group 20"/>
            <p:cNvGrpSpPr>
              <a:grpSpLocks/>
            </p:cNvGrpSpPr>
            <p:nvPr/>
          </p:nvGrpSpPr>
          <p:grpSpPr bwMode="auto">
            <a:xfrm>
              <a:off x="2168" y="1014"/>
              <a:ext cx="3312" cy="666"/>
              <a:chOff x="2984" y="1062"/>
              <a:chExt cx="3312" cy="666"/>
            </a:xfrm>
          </p:grpSpPr>
          <p:sp>
            <p:nvSpPr>
              <p:cNvPr id="20" name="Line 18"/>
              <p:cNvSpPr>
                <a:spLocks noChangeShapeType="1"/>
              </p:cNvSpPr>
              <p:nvPr/>
            </p:nvSpPr>
            <p:spPr bwMode="auto">
              <a:xfrm flipH="1">
                <a:off x="3504" y="1442"/>
                <a:ext cx="384" cy="286"/>
              </a:xfrm>
              <a:prstGeom prst="line">
                <a:avLst/>
              </a:prstGeom>
              <a:noFill/>
              <a:ln w="38100">
                <a:solidFill>
                  <a:srgbClr val="C00000"/>
                </a:solidFill>
                <a:round/>
                <a:headEnd/>
                <a:tailEnd/>
              </a:ln>
            </p:spPr>
            <p:txBody>
              <a:bodyPr wrap="none" anchor="ctr"/>
              <a:lstStyle/>
              <a:p>
                <a:endParaRPr lang="en-US" sz="1350">
                  <a:solidFill>
                    <a:srgbClr val="C00000"/>
                  </a:solidFill>
                </a:endParaRPr>
              </a:p>
            </p:txBody>
          </p:sp>
          <p:sp>
            <p:nvSpPr>
              <p:cNvPr id="21" name="Text Box 19"/>
              <p:cNvSpPr txBox="1">
                <a:spLocks noChangeArrowheads="1"/>
              </p:cNvSpPr>
              <p:nvPr/>
            </p:nvSpPr>
            <p:spPr bwMode="auto">
              <a:xfrm>
                <a:off x="2984" y="1062"/>
                <a:ext cx="3312" cy="465"/>
              </a:xfrm>
              <a:prstGeom prst="rect">
                <a:avLst/>
              </a:prstGeom>
              <a:solidFill>
                <a:schemeClr val="bg1"/>
              </a:solidFill>
              <a:ln w="38100">
                <a:solidFill>
                  <a:srgbClr val="C00000"/>
                </a:solidFill>
                <a:miter lim="800000"/>
                <a:headEnd/>
                <a:tailEnd/>
              </a:ln>
            </p:spPr>
            <p:txBody>
              <a:bodyPr>
                <a:spAutoFit/>
              </a:bodyPr>
              <a:lstStyle/>
              <a:p>
                <a:pPr algn="ctr">
                  <a:spcBef>
                    <a:spcPct val="50000"/>
                  </a:spcBef>
                </a:pPr>
                <a:r>
                  <a:rPr lang="en-GB" sz="1500" dirty="0">
                    <a:solidFill>
                      <a:srgbClr val="C00000"/>
                    </a:solidFill>
                  </a:rPr>
                  <a:t>What </a:t>
                </a:r>
                <a:r>
                  <a:rPr lang="en-GB" sz="1500" dirty="0" smtClean="0">
                    <a:solidFill>
                      <a:srgbClr val="C00000"/>
                    </a:solidFill>
                  </a:rPr>
                  <a:t>does the </a:t>
                </a:r>
                <a:r>
                  <a:rPr lang="en-GB" sz="1500" dirty="0">
                    <a:solidFill>
                      <a:srgbClr val="C00000"/>
                    </a:solidFill>
                  </a:rPr>
                  <a:t>firm </a:t>
                </a:r>
                <a:r>
                  <a:rPr lang="en-GB" sz="1500" dirty="0" smtClean="0">
                    <a:solidFill>
                      <a:srgbClr val="C00000"/>
                    </a:solidFill>
                  </a:rPr>
                  <a:t>have </a:t>
                </a:r>
                <a:r>
                  <a:rPr lang="en-GB" sz="1500" dirty="0">
                    <a:solidFill>
                      <a:srgbClr val="C00000"/>
                    </a:solidFill>
                  </a:rPr>
                  <a:t>as an advantage </a:t>
                </a:r>
                <a:r>
                  <a:rPr lang="en-GB" sz="1500" dirty="0" smtClean="0">
                    <a:solidFill>
                      <a:srgbClr val="C00000"/>
                    </a:solidFill>
                    <a:latin typeface="Arial"/>
                    <a:cs typeface="Arial"/>
                  </a:rPr>
                  <a:t>–</a:t>
                </a:r>
                <a:r>
                  <a:rPr lang="en-GB" sz="1500" dirty="0" smtClean="0">
                    <a:solidFill>
                      <a:srgbClr val="C00000"/>
                    </a:solidFill>
                  </a:rPr>
                  <a:t> </a:t>
                </a:r>
                <a:r>
                  <a:rPr lang="en-GB" sz="1500" dirty="0">
                    <a:solidFill>
                      <a:srgbClr val="C00000"/>
                    </a:solidFill>
                  </a:rPr>
                  <a:t>low costs, or provides a high quality good?</a:t>
                </a:r>
                <a:endParaRPr lang="en-GB" sz="1350" dirty="0">
                  <a:solidFill>
                    <a:srgbClr val="C00000"/>
                  </a:solidFill>
                </a:endParaRPr>
              </a:p>
            </p:txBody>
          </p:sp>
        </p:grpSp>
      </p:grpSp>
      <p:grpSp>
        <p:nvGrpSpPr>
          <p:cNvPr id="22" name="Group 28"/>
          <p:cNvGrpSpPr>
            <a:grpSpLocks/>
          </p:cNvGrpSpPr>
          <p:nvPr/>
        </p:nvGrpSpPr>
        <p:grpSpPr bwMode="auto">
          <a:xfrm>
            <a:off x="914400" y="2303684"/>
            <a:ext cx="3943350" cy="3568303"/>
            <a:chOff x="-120" y="1227"/>
            <a:chExt cx="3312" cy="2997"/>
          </a:xfrm>
        </p:grpSpPr>
        <p:sp>
          <p:nvSpPr>
            <p:cNvPr id="23" name="Oval 23"/>
            <p:cNvSpPr>
              <a:spLocks noChangeArrowheads="1"/>
            </p:cNvSpPr>
            <p:nvPr/>
          </p:nvSpPr>
          <p:spPr bwMode="auto">
            <a:xfrm>
              <a:off x="0" y="2400"/>
              <a:ext cx="2448" cy="1824"/>
            </a:xfrm>
            <a:prstGeom prst="ellipse">
              <a:avLst/>
            </a:prstGeom>
            <a:noFill/>
            <a:ln w="38100">
              <a:solidFill>
                <a:srgbClr val="C00000"/>
              </a:solidFill>
              <a:round/>
              <a:headEnd/>
              <a:tailEnd/>
            </a:ln>
          </p:spPr>
          <p:txBody>
            <a:bodyPr wrap="none" anchor="ctr"/>
            <a:lstStyle/>
            <a:p>
              <a:endParaRPr lang="en-US" sz="1350">
                <a:solidFill>
                  <a:srgbClr val="C00000"/>
                </a:solidFill>
              </a:endParaRPr>
            </a:p>
          </p:txBody>
        </p:sp>
        <p:grpSp>
          <p:nvGrpSpPr>
            <p:cNvPr id="24" name="Group 27"/>
            <p:cNvGrpSpPr>
              <a:grpSpLocks/>
            </p:cNvGrpSpPr>
            <p:nvPr/>
          </p:nvGrpSpPr>
          <p:grpSpPr bwMode="auto">
            <a:xfrm>
              <a:off x="-120" y="1227"/>
              <a:ext cx="3312" cy="1173"/>
              <a:chOff x="-120" y="1227"/>
              <a:chExt cx="3312" cy="1173"/>
            </a:xfrm>
          </p:grpSpPr>
          <p:sp>
            <p:nvSpPr>
              <p:cNvPr id="25" name="Line 25"/>
              <p:cNvSpPr>
                <a:spLocks noChangeShapeType="1"/>
              </p:cNvSpPr>
              <p:nvPr/>
            </p:nvSpPr>
            <p:spPr bwMode="auto">
              <a:xfrm flipH="1">
                <a:off x="1248" y="1680"/>
                <a:ext cx="336" cy="720"/>
              </a:xfrm>
              <a:prstGeom prst="line">
                <a:avLst/>
              </a:prstGeom>
              <a:noFill/>
              <a:ln w="38100">
                <a:solidFill>
                  <a:srgbClr val="C00000"/>
                </a:solidFill>
                <a:round/>
                <a:headEnd/>
                <a:tailEnd/>
              </a:ln>
            </p:spPr>
            <p:txBody>
              <a:bodyPr wrap="none" anchor="ctr"/>
              <a:lstStyle/>
              <a:p>
                <a:endParaRPr lang="en-US" sz="1350">
                  <a:solidFill>
                    <a:srgbClr val="C00000"/>
                  </a:solidFill>
                </a:endParaRPr>
              </a:p>
            </p:txBody>
          </p:sp>
          <p:sp>
            <p:nvSpPr>
              <p:cNvPr id="26" name="Text Box 26"/>
              <p:cNvSpPr txBox="1">
                <a:spLocks noChangeArrowheads="1"/>
              </p:cNvSpPr>
              <p:nvPr/>
            </p:nvSpPr>
            <p:spPr bwMode="auto">
              <a:xfrm>
                <a:off x="-120" y="1227"/>
                <a:ext cx="3312" cy="465"/>
              </a:xfrm>
              <a:prstGeom prst="rect">
                <a:avLst/>
              </a:prstGeom>
              <a:solidFill>
                <a:schemeClr val="bg1"/>
              </a:solidFill>
              <a:ln w="38100">
                <a:solidFill>
                  <a:srgbClr val="C00000"/>
                </a:solidFill>
                <a:miter lim="800000"/>
                <a:headEnd/>
                <a:tailEnd/>
              </a:ln>
            </p:spPr>
            <p:txBody>
              <a:bodyPr>
                <a:spAutoFit/>
              </a:bodyPr>
              <a:lstStyle/>
              <a:p>
                <a:pPr algn="ctr">
                  <a:spcBef>
                    <a:spcPct val="50000"/>
                  </a:spcBef>
                </a:pPr>
                <a:r>
                  <a:rPr lang="en-GB" sz="1500" dirty="0">
                    <a:solidFill>
                      <a:srgbClr val="C00000"/>
                    </a:solidFill>
                  </a:rPr>
                  <a:t>What type of target market </a:t>
                </a:r>
                <a:r>
                  <a:rPr lang="en-GB" sz="1500" dirty="0" smtClean="0">
                    <a:solidFill>
                      <a:srgbClr val="C00000"/>
                    </a:solidFill>
                    <a:latin typeface="Arial"/>
                    <a:cs typeface="Arial"/>
                  </a:rPr>
                  <a:t>–</a:t>
                </a:r>
                <a:r>
                  <a:rPr lang="en-GB" sz="1500" dirty="0" smtClean="0">
                    <a:solidFill>
                      <a:srgbClr val="C00000"/>
                    </a:solidFill>
                  </a:rPr>
                  <a:t> </a:t>
                </a:r>
                <a:r>
                  <a:rPr lang="en-GB" sz="1500" dirty="0">
                    <a:solidFill>
                      <a:srgbClr val="C00000"/>
                    </a:solidFill>
                  </a:rPr>
                  <a:t>a particular segment or whole market?</a:t>
                </a:r>
                <a:endParaRPr lang="en-GB" sz="1350" dirty="0">
                  <a:solidFill>
                    <a:srgbClr val="C00000"/>
                  </a:solidFill>
                </a:endParaRPr>
              </a:p>
            </p:txBody>
          </p:sp>
        </p:grpSp>
      </p:grpSp>
    </p:spTree>
    <p:extLst>
      <p:ext uri="{BB962C8B-B14F-4D97-AF65-F5344CB8AC3E}">
        <p14:creationId xmlns="" xmlns:p14="http://schemas.microsoft.com/office/powerpoint/2010/main" val="13411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70" y="841944"/>
            <a:ext cx="8208912" cy="969873"/>
          </a:xfrm>
        </p:spPr>
        <p:txBody>
          <a:bodyPr>
            <a:normAutofit/>
          </a:bodyPr>
          <a:lstStyle/>
          <a:p>
            <a:r>
              <a:rPr lang="en-GB" sz="3600" dirty="0" smtClean="0"/>
              <a:t>Porter’s generic strategies</a:t>
            </a:r>
            <a:endParaRPr lang="en-GB" sz="3600" dirty="0"/>
          </a:p>
        </p:txBody>
      </p:sp>
      <p:sp>
        <p:nvSpPr>
          <p:cNvPr id="3" name="Content Placeholder 2"/>
          <p:cNvSpPr>
            <a:spLocks noGrp="1"/>
          </p:cNvSpPr>
          <p:nvPr>
            <p:ph idx="1"/>
          </p:nvPr>
        </p:nvSpPr>
        <p:spPr>
          <a:xfrm>
            <a:off x="467544" y="1684166"/>
            <a:ext cx="8522165" cy="3829964"/>
          </a:xfrm>
        </p:spPr>
        <p:txBody>
          <a:bodyPr>
            <a:normAutofit/>
          </a:bodyPr>
          <a:lstStyle/>
          <a:p>
            <a:pPr>
              <a:spcBef>
                <a:spcPts val="0"/>
              </a:spcBef>
            </a:pPr>
            <a:r>
              <a:rPr lang="en-GB" sz="1600" dirty="0" smtClean="0">
                <a:cs typeface="Arial" pitchFamily="34" charset="0"/>
              </a:rPr>
              <a:t>Successful </a:t>
            </a:r>
            <a:r>
              <a:rPr lang="en-GB" sz="1600" dirty="0">
                <a:cs typeface="Arial" pitchFamily="34" charset="0"/>
              </a:rPr>
              <a:t>firms </a:t>
            </a:r>
            <a:r>
              <a:rPr lang="en-GB" sz="1600" dirty="0" smtClean="0">
                <a:cs typeface="Arial" pitchFamily="34" charset="0"/>
              </a:rPr>
              <a:t>build a </a:t>
            </a:r>
            <a:r>
              <a:rPr lang="en-GB" sz="1600" dirty="0">
                <a:cs typeface="Arial" pitchFamily="34" charset="0"/>
              </a:rPr>
              <a:t>highly distinctive </a:t>
            </a:r>
            <a:r>
              <a:rPr lang="en-GB" sz="1600" dirty="0" smtClean="0">
                <a:cs typeface="Arial" pitchFamily="34" charset="0"/>
              </a:rPr>
              <a:t>product offering a clear strategic position.</a:t>
            </a:r>
          </a:p>
          <a:p>
            <a:pPr>
              <a:spcBef>
                <a:spcPts val="0"/>
              </a:spcBef>
            </a:pPr>
            <a:r>
              <a:rPr lang="en-GB" sz="1600" dirty="0" smtClean="0">
                <a:cs typeface="Arial" pitchFamily="34" charset="0"/>
              </a:rPr>
              <a:t>Many firms’ struggles and failure to be profitable can be attributed to not choosing </a:t>
            </a:r>
            <a:r>
              <a:rPr lang="en-GB" sz="1600" dirty="0">
                <a:cs typeface="Arial" pitchFamily="34" charset="0"/>
              </a:rPr>
              <a:t>a clear strategic position </a:t>
            </a:r>
            <a:r>
              <a:rPr lang="en-GB" sz="1600" dirty="0" smtClean="0">
                <a:cs typeface="Arial" pitchFamily="34" charset="0"/>
              </a:rPr>
              <a:t>from Porter’s generic strategies.</a:t>
            </a:r>
            <a:endParaRPr lang="en-GB" sz="1600" dirty="0">
              <a:cs typeface="Arial" pitchFamily="34" charset="0"/>
            </a:endParaRPr>
          </a:p>
          <a:p>
            <a:pPr>
              <a:spcBef>
                <a:spcPts val="0"/>
              </a:spcBef>
            </a:pPr>
            <a:r>
              <a:rPr lang="en-GB" sz="1600" dirty="0">
                <a:cs typeface="Arial" pitchFamily="34" charset="0"/>
              </a:rPr>
              <a:t>Examples include </a:t>
            </a:r>
            <a:r>
              <a:rPr lang="en-GB" sz="1600" b="1" dirty="0">
                <a:cs typeface="Arial" pitchFamily="34" charset="0"/>
              </a:rPr>
              <a:t>M&amp;S clothing, Sony, Nokia, Tesco, </a:t>
            </a:r>
            <a:r>
              <a:rPr lang="en-GB" sz="1600" b="1" dirty="0" smtClean="0">
                <a:cs typeface="Arial" pitchFamily="34" charset="0"/>
              </a:rPr>
              <a:t>JJB </a:t>
            </a:r>
            <a:r>
              <a:rPr lang="en-GB" sz="1600" dirty="0" smtClean="0">
                <a:cs typeface="Arial" pitchFamily="34" charset="0"/>
              </a:rPr>
              <a:t>and</a:t>
            </a:r>
            <a:r>
              <a:rPr lang="en-GB" sz="1600" b="1" dirty="0" smtClean="0">
                <a:cs typeface="Arial" pitchFamily="34" charset="0"/>
              </a:rPr>
              <a:t> </a:t>
            </a:r>
            <a:r>
              <a:rPr lang="en-GB" sz="1600" b="1" dirty="0">
                <a:cs typeface="Arial" pitchFamily="34" charset="0"/>
              </a:rPr>
              <a:t>Clintons </a:t>
            </a:r>
            <a:r>
              <a:rPr lang="en-GB" sz="1600" b="1" dirty="0" smtClean="0">
                <a:cs typeface="Arial" pitchFamily="34" charset="0"/>
              </a:rPr>
              <a:t>Cards</a:t>
            </a:r>
            <a:r>
              <a:rPr lang="en-GB" sz="1600" dirty="0" smtClean="0">
                <a:cs typeface="Arial" pitchFamily="34" charset="0"/>
              </a:rPr>
              <a:t>. </a:t>
            </a:r>
            <a:r>
              <a:rPr lang="en-GB" sz="1600" dirty="0">
                <a:cs typeface="Arial" pitchFamily="34" charset="0"/>
              </a:rPr>
              <a:t>They have struggled in their respective </a:t>
            </a:r>
            <a:r>
              <a:rPr lang="en-GB" sz="1600" dirty="0" smtClean="0">
                <a:cs typeface="Arial" pitchFamily="34" charset="0"/>
              </a:rPr>
              <a:t>markets </a:t>
            </a:r>
            <a:r>
              <a:rPr lang="en-GB" sz="1600" dirty="0">
                <a:cs typeface="Arial" pitchFamily="34" charset="0"/>
              </a:rPr>
              <a:t>because they </a:t>
            </a:r>
            <a:r>
              <a:rPr lang="en-GB" sz="1600" dirty="0" smtClean="0">
                <a:cs typeface="Arial" pitchFamily="34" charset="0"/>
              </a:rPr>
              <a:t>were seen neither as the best in their industry, </a:t>
            </a:r>
            <a:r>
              <a:rPr lang="en-GB" sz="1600" dirty="0">
                <a:cs typeface="Arial" pitchFamily="34" charset="0"/>
              </a:rPr>
              <a:t>offering high added </a:t>
            </a:r>
            <a:r>
              <a:rPr lang="en-GB" sz="1600" dirty="0" smtClean="0">
                <a:cs typeface="Arial" pitchFamily="34" charset="0"/>
              </a:rPr>
              <a:t>value (differentiation), nor as the lowest priced (cost leadership). </a:t>
            </a:r>
            <a:endParaRPr lang="en-GB" sz="1600" dirty="0">
              <a:cs typeface="Arial" pitchFamily="34" charset="0"/>
            </a:endParaRPr>
          </a:p>
          <a:p>
            <a:pPr>
              <a:spcBef>
                <a:spcPts val="0"/>
              </a:spcBef>
            </a:pPr>
            <a:r>
              <a:rPr lang="en-GB" sz="1600" dirty="0">
                <a:cs typeface="Arial" pitchFamily="34" charset="0"/>
              </a:rPr>
              <a:t>Porter described this as being </a:t>
            </a:r>
            <a:r>
              <a:rPr lang="en-GB" sz="1600" dirty="0" smtClean="0">
                <a:cs typeface="Arial" pitchFamily="34" charset="0"/>
              </a:rPr>
              <a:t>'</a:t>
            </a:r>
            <a:r>
              <a:rPr lang="en-GB" sz="1600" b="1" dirty="0" smtClean="0">
                <a:cs typeface="Arial" pitchFamily="34" charset="0"/>
              </a:rPr>
              <a:t>stuck </a:t>
            </a:r>
            <a:r>
              <a:rPr lang="en-GB" sz="1600" b="1" dirty="0">
                <a:cs typeface="Arial" pitchFamily="34" charset="0"/>
              </a:rPr>
              <a:t>in the </a:t>
            </a:r>
            <a:r>
              <a:rPr lang="en-GB" sz="1600" b="1" dirty="0" smtClean="0">
                <a:cs typeface="Arial" pitchFamily="34" charset="0"/>
              </a:rPr>
              <a:t>middle</a:t>
            </a:r>
            <a:r>
              <a:rPr lang="en-GB" sz="1600" dirty="0" smtClean="0">
                <a:cs typeface="Arial" pitchFamily="34" charset="0"/>
              </a:rPr>
              <a:t>'.</a:t>
            </a:r>
            <a:endParaRPr lang="en-GB" sz="1600" dirty="0">
              <a:cs typeface="Arial" pitchFamily="34" charset="0"/>
            </a:endParaRPr>
          </a:p>
        </p:txBody>
      </p:sp>
      <p:sp>
        <p:nvSpPr>
          <p:cNvPr id="17" name="Footer Placeholder 16"/>
          <p:cNvSpPr>
            <a:spLocks noGrp="1"/>
          </p:cNvSpPr>
          <p:nvPr>
            <p:ph type="ftr" sz="quarter" idx="11"/>
          </p:nvPr>
        </p:nvSpPr>
        <p:spPr/>
        <p:txBody>
          <a:bodyPr/>
          <a:lstStyle/>
          <a:p>
            <a:r>
              <a:rPr lang="en-GB" smtClean="0"/>
              <a:t>© Hodder &amp; Stoughton</a:t>
            </a:r>
            <a:endParaRPr lang="en-GB"/>
          </a:p>
        </p:txBody>
      </p:sp>
      <p:grpSp>
        <p:nvGrpSpPr>
          <p:cNvPr id="4" name="Group 8"/>
          <p:cNvGrpSpPr>
            <a:grpSpLocks/>
          </p:cNvGrpSpPr>
          <p:nvPr/>
        </p:nvGrpSpPr>
        <p:grpSpPr bwMode="auto">
          <a:xfrm>
            <a:off x="3829050" y="4195632"/>
            <a:ext cx="4000500" cy="1771650"/>
            <a:chOff x="2976" y="2592"/>
            <a:chExt cx="2496" cy="1392"/>
          </a:xfrm>
        </p:grpSpPr>
        <p:sp>
          <p:nvSpPr>
            <p:cNvPr id="5" name="Rectangle 4"/>
            <p:cNvSpPr>
              <a:spLocks noChangeArrowheads="1"/>
            </p:cNvSpPr>
            <p:nvPr/>
          </p:nvSpPr>
          <p:spPr bwMode="auto">
            <a:xfrm>
              <a:off x="2976" y="2592"/>
              <a:ext cx="1248" cy="720"/>
            </a:xfrm>
            <a:prstGeom prst="rect">
              <a:avLst/>
            </a:prstGeom>
            <a:solidFill>
              <a:srgbClr val="FFCCFF"/>
            </a:solidFill>
            <a:ln w="9525">
              <a:solidFill>
                <a:schemeClr val="tx1"/>
              </a:solidFill>
              <a:miter lim="800000"/>
              <a:headEnd/>
              <a:tailEnd/>
            </a:ln>
          </p:spPr>
          <p:txBody>
            <a:bodyPr wrap="none" anchor="ctr"/>
            <a:lstStyle/>
            <a:p>
              <a:pPr algn="ctr"/>
              <a:r>
                <a:rPr lang="en-GB" sz="1500" b="1" dirty="0"/>
                <a:t>1. Cost </a:t>
              </a:r>
              <a:r>
                <a:rPr lang="en-GB" sz="1500" b="1" dirty="0" smtClean="0"/>
                <a:t>leadership</a:t>
              </a:r>
              <a:endParaRPr lang="en-GB" sz="1500" b="1" dirty="0"/>
            </a:p>
          </p:txBody>
        </p:sp>
        <p:sp>
          <p:nvSpPr>
            <p:cNvPr id="6" name="Rectangle 5"/>
            <p:cNvSpPr>
              <a:spLocks noChangeArrowheads="1"/>
            </p:cNvSpPr>
            <p:nvPr/>
          </p:nvSpPr>
          <p:spPr bwMode="auto">
            <a:xfrm>
              <a:off x="2976" y="3312"/>
              <a:ext cx="1248" cy="672"/>
            </a:xfrm>
            <a:prstGeom prst="rect">
              <a:avLst/>
            </a:prstGeom>
            <a:solidFill>
              <a:srgbClr val="CCECFF"/>
            </a:solidFill>
            <a:ln w="9525">
              <a:solidFill>
                <a:schemeClr val="tx1"/>
              </a:solidFill>
              <a:miter lim="800000"/>
              <a:headEnd/>
              <a:tailEnd/>
            </a:ln>
          </p:spPr>
          <p:txBody>
            <a:bodyPr wrap="none" anchor="ctr"/>
            <a:lstStyle/>
            <a:p>
              <a:pPr algn="ctr"/>
              <a:r>
                <a:rPr lang="en-GB" sz="1500" b="1" dirty="0"/>
                <a:t>3a. Cost </a:t>
              </a:r>
              <a:r>
                <a:rPr lang="en-GB" sz="1500" b="1" dirty="0" smtClean="0"/>
                <a:t>focus</a:t>
              </a:r>
              <a:endParaRPr lang="en-GB" sz="1500" b="1" dirty="0"/>
            </a:p>
          </p:txBody>
        </p:sp>
        <p:sp>
          <p:nvSpPr>
            <p:cNvPr id="7" name="Rectangle 6"/>
            <p:cNvSpPr>
              <a:spLocks noChangeArrowheads="1"/>
            </p:cNvSpPr>
            <p:nvPr/>
          </p:nvSpPr>
          <p:spPr bwMode="auto">
            <a:xfrm>
              <a:off x="4224" y="2592"/>
              <a:ext cx="1248" cy="720"/>
            </a:xfrm>
            <a:prstGeom prst="rect">
              <a:avLst/>
            </a:prstGeom>
            <a:solidFill>
              <a:srgbClr val="CCFF99"/>
            </a:solidFill>
            <a:ln w="9525">
              <a:solidFill>
                <a:schemeClr val="tx1"/>
              </a:solidFill>
              <a:miter lim="800000"/>
              <a:headEnd/>
              <a:tailEnd/>
            </a:ln>
          </p:spPr>
          <p:txBody>
            <a:bodyPr wrap="none" anchor="ctr"/>
            <a:lstStyle/>
            <a:p>
              <a:pPr algn="ctr"/>
              <a:r>
                <a:rPr lang="en-GB" sz="1500" b="1" dirty="0"/>
                <a:t>2. Differentiation</a:t>
              </a:r>
            </a:p>
          </p:txBody>
        </p:sp>
        <p:sp>
          <p:nvSpPr>
            <p:cNvPr id="8" name="Rectangle 7"/>
            <p:cNvSpPr>
              <a:spLocks noChangeArrowheads="1"/>
            </p:cNvSpPr>
            <p:nvPr/>
          </p:nvSpPr>
          <p:spPr bwMode="auto">
            <a:xfrm>
              <a:off x="4224" y="3312"/>
              <a:ext cx="1248" cy="672"/>
            </a:xfrm>
            <a:prstGeom prst="rect">
              <a:avLst/>
            </a:prstGeom>
            <a:solidFill>
              <a:srgbClr val="FFCC66"/>
            </a:solidFill>
            <a:ln w="9525">
              <a:solidFill>
                <a:schemeClr val="tx1"/>
              </a:solidFill>
              <a:miter lim="800000"/>
              <a:headEnd/>
              <a:tailEnd/>
            </a:ln>
          </p:spPr>
          <p:txBody>
            <a:bodyPr wrap="none" anchor="ctr"/>
            <a:lstStyle/>
            <a:p>
              <a:pPr algn="ctr"/>
              <a:r>
                <a:rPr lang="en-GB" sz="1500" b="1" dirty="0"/>
                <a:t>3b. Differentiation </a:t>
              </a:r>
              <a:r>
                <a:rPr lang="en-GB" sz="1500" b="1" dirty="0" smtClean="0"/>
                <a:t>focus</a:t>
              </a:r>
              <a:endParaRPr lang="en-GB" sz="1500" b="1" dirty="0"/>
            </a:p>
          </p:txBody>
        </p:sp>
      </p:grpSp>
      <p:grpSp>
        <p:nvGrpSpPr>
          <p:cNvPr id="9" name="Group 16"/>
          <p:cNvGrpSpPr>
            <a:grpSpLocks/>
          </p:cNvGrpSpPr>
          <p:nvPr/>
        </p:nvGrpSpPr>
        <p:grpSpPr bwMode="auto">
          <a:xfrm>
            <a:off x="3829050" y="3516120"/>
            <a:ext cx="4000500" cy="679512"/>
            <a:chOff x="2544" y="1872"/>
            <a:chExt cx="3072" cy="768"/>
          </a:xfrm>
        </p:grpSpPr>
        <p:sp>
          <p:nvSpPr>
            <p:cNvPr id="10" name="Rectangle 9"/>
            <p:cNvSpPr>
              <a:spLocks noChangeArrowheads="1"/>
            </p:cNvSpPr>
            <p:nvPr/>
          </p:nvSpPr>
          <p:spPr bwMode="auto">
            <a:xfrm>
              <a:off x="2544" y="2400"/>
              <a:ext cx="1536" cy="240"/>
            </a:xfrm>
            <a:prstGeom prst="rect">
              <a:avLst/>
            </a:prstGeom>
            <a:solidFill>
              <a:srgbClr val="FFFF66"/>
            </a:solidFill>
            <a:ln w="9525">
              <a:solidFill>
                <a:schemeClr val="tx1"/>
              </a:solidFill>
              <a:miter lim="800000"/>
              <a:headEnd/>
              <a:tailEnd/>
            </a:ln>
          </p:spPr>
          <p:txBody>
            <a:bodyPr wrap="none" anchor="ctr"/>
            <a:lstStyle/>
            <a:p>
              <a:pPr algn="ctr"/>
              <a:r>
                <a:rPr lang="en-GB" sz="1500" b="1" dirty="0"/>
                <a:t>Low cost</a:t>
              </a:r>
              <a:endParaRPr lang="en-GB" sz="1350" b="1" dirty="0">
                <a:solidFill>
                  <a:srgbClr val="CC9900"/>
                </a:solidFill>
              </a:endParaRPr>
            </a:p>
          </p:txBody>
        </p:sp>
        <p:sp>
          <p:nvSpPr>
            <p:cNvPr id="11" name="Rectangle 10"/>
            <p:cNvSpPr>
              <a:spLocks noChangeArrowheads="1"/>
            </p:cNvSpPr>
            <p:nvPr/>
          </p:nvSpPr>
          <p:spPr bwMode="auto">
            <a:xfrm>
              <a:off x="4080" y="2400"/>
              <a:ext cx="1536" cy="24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GB" sz="1500" b="1" dirty="0"/>
                <a:t>Differentiation</a:t>
              </a:r>
              <a:endParaRPr lang="en-GB" sz="1350" b="1" dirty="0">
                <a:solidFill>
                  <a:srgbClr val="CC9900"/>
                </a:solidFill>
              </a:endParaRPr>
            </a:p>
          </p:txBody>
        </p:sp>
        <p:sp>
          <p:nvSpPr>
            <p:cNvPr id="12" name="Rectangle 11"/>
            <p:cNvSpPr>
              <a:spLocks noChangeArrowheads="1"/>
            </p:cNvSpPr>
            <p:nvPr/>
          </p:nvSpPr>
          <p:spPr bwMode="auto">
            <a:xfrm>
              <a:off x="2544" y="1872"/>
              <a:ext cx="3072" cy="528"/>
            </a:xfrm>
            <a:prstGeom prst="rect">
              <a:avLst/>
            </a:prstGeom>
            <a:solidFill>
              <a:srgbClr val="002060"/>
            </a:solidFill>
            <a:ln w="9525">
              <a:solidFill>
                <a:schemeClr val="tx1"/>
              </a:solidFill>
              <a:miter lim="800000"/>
              <a:headEnd/>
              <a:tailEnd/>
            </a:ln>
          </p:spPr>
          <p:txBody>
            <a:bodyPr wrap="none" anchor="ctr"/>
            <a:lstStyle/>
            <a:p>
              <a:pPr algn="ctr"/>
              <a:r>
                <a:rPr lang="en-GB" b="1" dirty="0">
                  <a:solidFill>
                    <a:schemeClr val="bg1"/>
                  </a:solidFill>
                </a:rPr>
                <a:t>Strategic advantage</a:t>
              </a:r>
              <a:endParaRPr lang="en-GB" dirty="0">
                <a:solidFill>
                  <a:schemeClr val="bg1"/>
                </a:solidFill>
              </a:endParaRPr>
            </a:p>
          </p:txBody>
        </p:sp>
      </p:grpSp>
      <p:grpSp>
        <p:nvGrpSpPr>
          <p:cNvPr id="13" name="Group 15"/>
          <p:cNvGrpSpPr>
            <a:grpSpLocks/>
          </p:cNvGrpSpPr>
          <p:nvPr/>
        </p:nvGrpSpPr>
        <p:grpSpPr bwMode="auto">
          <a:xfrm>
            <a:off x="1314450" y="4195632"/>
            <a:ext cx="2514600" cy="1771650"/>
            <a:chOff x="432" y="2640"/>
            <a:chExt cx="2112" cy="1488"/>
          </a:xfrm>
        </p:grpSpPr>
        <p:sp>
          <p:nvSpPr>
            <p:cNvPr id="14" name="Rectangle 12"/>
            <p:cNvSpPr>
              <a:spLocks noChangeArrowheads="1"/>
            </p:cNvSpPr>
            <p:nvPr/>
          </p:nvSpPr>
          <p:spPr bwMode="auto">
            <a:xfrm>
              <a:off x="432" y="2640"/>
              <a:ext cx="1200" cy="1488"/>
            </a:xfrm>
            <a:prstGeom prst="rect">
              <a:avLst/>
            </a:prstGeom>
            <a:solidFill>
              <a:srgbClr val="002060"/>
            </a:solidFill>
            <a:ln w="9525">
              <a:solidFill>
                <a:schemeClr val="tx1"/>
              </a:solidFill>
              <a:miter lim="800000"/>
              <a:headEnd/>
              <a:tailEnd/>
            </a:ln>
          </p:spPr>
          <p:txBody>
            <a:bodyPr wrap="none" anchor="ctr"/>
            <a:lstStyle/>
            <a:p>
              <a:pPr algn="ctr"/>
              <a:r>
                <a:rPr lang="en-GB" b="1" dirty="0">
                  <a:solidFill>
                    <a:schemeClr val="bg1"/>
                  </a:solidFill>
                </a:rPr>
                <a:t>Strategic </a:t>
              </a:r>
            </a:p>
            <a:p>
              <a:pPr algn="ctr"/>
              <a:r>
                <a:rPr lang="en-GB" b="1" dirty="0" smtClean="0">
                  <a:solidFill>
                    <a:schemeClr val="bg1"/>
                  </a:solidFill>
                </a:rPr>
                <a:t>target </a:t>
              </a:r>
              <a:endParaRPr lang="en-GB" b="1" dirty="0">
                <a:solidFill>
                  <a:schemeClr val="bg1"/>
                </a:solidFill>
              </a:endParaRPr>
            </a:p>
            <a:p>
              <a:pPr algn="ctr"/>
              <a:r>
                <a:rPr lang="en-GB" b="1" dirty="0" smtClean="0">
                  <a:solidFill>
                    <a:schemeClr val="bg1"/>
                  </a:solidFill>
                </a:rPr>
                <a:t>(scope</a:t>
              </a:r>
              <a:r>
                <a:rPr lang="en-GB" b="1" dirty="0">
                  <a:solidFill>
                    <a:schemeClr val="bg1"/>
                  </a:solidFill>
                </a:rPr>
                <a:t>)</a:t>
              </a:r>
              <a:endParaRPr lang="en-GB" dirty="0">
                <a:solidFill>
                  <a:schemeClr val="bg1"/>
                </a:solidFill>
              </a:endParaRPr>
            </a:p>
          </p:txBody>
        </p:sp>
        <p:sp>
          <p:nvSpPr>
            <p:cNvPr id="15" name="Rectangle 13"/>
            <p:cNvSpPr>
              <a:spLocks noChangeArrowheads="1"/>
            </p:cNvSpPr>
            <p:nvPr/>
          </p:nvSpPr>
          <p:spPr bwMode="auto">
            <a:xfrm>
              <a:off x="1632" y="2640"/>
              <a:ext cx="912" cy="768"/>
            </a:xfrm>
            <a:prstGeom prst="rect">
              <a:avLst/>
            </a:prstGeom>
            <a:solidFill>
              <a:srgbClr val="FFFF66"/>
            </a:solidFill>
            <a:ln w="9525">
              <a:solidFill>
                <a:schemeClr val="tx1"/>
              </a:solidFill>
              <a:miter lim="800000"/>
              <a:headEnd/>
              <a:tailEnd/>
            </a:ln>
          </p:spPr>
          <p:txBody>
            <a:bodyPr wrap="none" anchor="ctr"/>
            <a:lstStyle/>
            <a:p>
              <a:pPr algn="ctr"/>
              <a:r>
                <a:rPr lang="en-GB" sz="1350" b="1" dirty="0"/>
                <a:t>Broad </a:t>
              </a:r>
              <a:r>
                <a:rPr lang="en-GB" sz="1350" b="1" dirty="0" smtClean="0"/>
                <a:t>target </a:t>
              </a:r>
              <a:endParaRPr lang="en-GB" sz="1350" b="1" dirty="0"/>
            </a:p>
            <a:p>
              <a:pPr algn="ctr"/>
              <a:r>
                <a:rPr lang="en-GB" sz="1350" dirty="0"/>
                <a:t>(Mass </a:t>
              </a:r>
              <a:r>
                <a:rPr lang="en-GB" sz="1350" dirty="0" smtClean="0"/>
                <a:t>market</a:t>
              </a:r>
              <a:r>
                <a:rPr lang="en-GB" sz="1350" dirty="0"/>
                <a:t>)</a:t>
              </a:r>
              <a:endParaRPr lang="en-GB" sz="1200" dirty="0"/>
            </a:p>
          </p:txBody>
        </p:sp>
        <p:sp>
          <p:nvSpPr>
            <p:cNvPr id="16" name="Rectangle 14"/>
            <p:cNvSpPr>
              <a:spLocks noChangeArrowheads="1"/>
            </p:cNvSpPr>
            <p:nvPr/>
          </p:nvSpPr>
          <p:spPr bwMode="auto">
            <a:xfrm>
              <a:off x="1632" y="3408"/>
              <a:ext cx="912" cy="72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GB" sz="1350" b="1" dirty="0"/>
                <a:t>Narrow target</a:t>
              </a:r>
            </a:p>
            <a:p>
              <a:pPr algn="ctr"/>
              <a:r>
                <a:rPr lang="en-GB" sz="1350" dirty="0"/>
                <a:t>(Niche </a:t>
              </a:r>
            </a:p>
            <a:p>
              <a:pPr algn="ctr"/>
              <a:r>
                <a:rPr lang="en-GB" sz="1350" dirty="0" smtClean="0"/>
                <a:t>market</a:t>
              </a:r>
              <a:r>
                <a:rPr lang="en-GB" sz="1350" dirty="0"/>
                <a:t>)</a:t>
              </a:r>
              <a:endParaRPr lang="en-GB" sz="1200" dirty="0"/>
            </a:p>
          </p:txBody>
        </p:sp>
      </p:grpSp>
      <p:sp>
        <p:nvSpPr>
          <p:cNvPr id="27" name="Rounded Rectangle 26"/>
          <p:cNvSpPr/>
          <p:nvPr/>
        </p:nvSpPr>
        <p:spPr>
          <a:xfrm>
            <a:off x="4893618" y="4949000"/>
            <a:ext cx="1944216" cy="324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t>Stuck in the middle</a:t>
            </a:r>
          </a:p>
        </p:txBody>
      </p:sp>
    </p:spTree>
    <p:extLst>
      <p:ext uri="{BB962C8B-B14F-4D97-AF65-F5344CB8AC3E}">
        <p14:creationId xmlns="" xmlns:p14="http://schemas.microsoft.com/office/powerpoint/2010/main" val="10877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G Powerpoint Book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amp;G Powerpoint Book 2.pptx" id="{EC0D4244-74EC-46DE-A75A-C86BF9E77A66}" vid="{DC9F02EE-CA50-4CF8-8960-9C70437A7D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S&amp;G Powerpoint Book 2</Template>
  <TotalTime>1397</TotalTime>
  <Words>2701</Words>
  <Application>Microsoft Office PowerPoint</Application>
  <PresentationFormat>On-screen Show (4:3)</PresentationFormat>
  <Paragraphs>226</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S&amp;G Powerpoint Book 2</vt:lpstr>
      <vt:lpstr>8.2 Strategic positioning: Choosing how to compete</vt:lpstr>
      <vt:lpstr>Learning outcomes</vt:lpstr>
      <vt:lpstr>Starter discussion questions: strategic positioning</vt:lpstr>
      <vt:lpstr>Strategic positioning: answers</vt:lpstr>
      <vt:lpstr>Strategy</vt:lpstr>
      <vt:lpstr>Strategic positioning</vt:lpstr>
      <vt:lpstr>Porter’s generic strategies</vt:lpstr>
      <vt:lpstr>Porter’s generic strategies</vt:lpstr>
      <vt:lpstr>Porter’s generic strategies</vt:lpstr>
      <vt:lpstr>Porter’s generic strategies</vt:lpstr>
      <vt:lpstr>Low Cost/Cost Leadership</vt:lpstr>
      <vt:lpstr>Slide 12</vt:lpstr>
      <vt:lpstr>Differentiation</vt:lpstr>
      <vt:lpstr>Slide 14</vt:lpstr>
      <vt:lpstr>Focus</vt:lpstr>
      <vt:lpstr>Slide 16</vt:lpstr>
      <vt:lpstr>Discussion points</vt:lpstr>
      <vt:lpstr>Bowman’s strategic clock</vt:lpstr>
      <vt:lpstr>Bowman’s Strategic Clock</vt:lpstr>
      <vt:lpstr>Bowman’s  strategic clock</vt:lpstr>
      <vt:lpstr>Bowman’s strategic clock: options</vt:lpstr>
      <vt:lpstr>Discussion points</vt:lpstr>
      <vt:lpstr>Bowman’s strategic clock</vt:lpstr>
      <vt:lpstr>Influences on a firm’s choice of strategic position</vt:lpstr>
      <vt:lpstr>The Value of Each Position</vt:lpstr>
      <vt:lpstr>Competitive Advantage</vt:lpstr>
      <vt:lpstr>How do the following bring a competitive advantage? What are their benefits?</vt:lpstr>
      <vt:lpstr>Example: Clintons Cards</vt:lpstr>
      <vt:lpstr>Exam-style question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Business</dc:title>
  <dc:creator>Staff</dc:creator>
  <cp:lastModifiedBy>user</cp:lastModifiedBy>
  <cp:revision>115</cp:revision>
  <dcterms:created xsi:type="dcterms:W3CDTF">2014-08-02T12:01:36Z</dcterms:created>
  <dcterms:modified xsi:type="dcterms:W3CDTF">2016-06-18T13:01:16Z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143450</vt:lpwstr>
  </property>
  <property fmtid="{D5CDD505-2E9C-101B-9397-08002B2CF9AE}" pid="3" name="NXPowerLiteSettings">
    <vt:lpwstr>F5000400038000</vt:lpwstr>
  </property>
  <property fmtid="{D5CDD505-2E9C-101B-9397-08002B2CF9AE}" pid="4" name="NXPowerLiteVersion">
    <vt:lpwstr>D6.1.2</vt:lpwstr>
  </property>
</Properties>
</file>