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278" r:id="rId4"/>
    <p:sldId id="307" r:id="rId5"/>
    <p:sldId id="318" r:id="rId6"/>
    <p:sldId id="319" r:id="rId7"/>
    <p:sldId id="306" r:id="rId8"/>
    <p:sldId id="304" r:id="rId9"/>
    <p:sldId id="316" r:id="rId10"/>
    <p:sldId id="320" r:id="rId11"/>
    <p:sldId id="310" r:id="rId12"/>
    <p:sldId id="321" r:id="rId13"/>
    <p:sldId id="322" r:id="rId14"/>
    <p:sldId id="311" r:id="rId15"/>
    <p:sldId id="317" r:id="rId16"/>
    <p:sldId id="312" r:id="rId17"/>
    <p:sldId id="313" r:id="rId18"/>
    <p:sldId id="314" r:id="rId19"/>
    <p:sldId id="323" r:id="rId20"/>
    <p:sldId id="328" r:id="rId21"/>
    <p:sldId id="324" r:id="rId22"/>
    <p:sldId id="329" r:id="rId23"/>
    <p:sldId id="325" r:id="rId24"/>
    <p:sldId id="330" r:id="rId25"/>
    <p:sldId id="326" r:id="rId26"/>
    <p:sldId id="327" r:id="rId27"/>
    <p:sldId id="331" r:id="rId28"/>
    <p:sldId id="262" r:id="rId29"/>
    <p:sldId id="299"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AD73C-8BF4-4C63-B294-9D456CD27DF1}" type="datetimeFigureOut">
              <a:rPr lang="en-GB" smtClean="0"/>
              <a:pPr/>
              <a:t>31/05/2016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374E0-392A-4A13-A08E-F8F74A6A90EE}" type="slidenum">
              <a:rPr lang="en-GB" smtClean="0"/>
              <a:pPr/>
              <a:t>‹#›</a:t>
            </a:fld>
            <a:endParaRPr lang="en-GB"/>
          </a:p>
        </p:txBody>
      </p:sp>
    </p:spTree>
    <p:extLst>
      <p:ext uri="{BB962C8B-B14F-4D97-AF65-F5344CB8AC3E}">
        <p14:creationId xmlns:p14="http://schemas.microsoft.com/office/powerpoint/2010/main" xmlns="" val="356437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a:t>
            </a:fld>
            <a:endParaRPr lang="en-GB"/>
          </a:p>
        </p:txBody>
      </p:sp>
    </p:spTree>
    <p:extLst>
      <p:ext uri="{BB962C8B-B14F-4D97-AF65-F5344CB8AC3E}">
        <p14:creationId xmlns:p14="http://schemas.microsoft.com/office/powerpoint/2010/main" xmlns="" val="227318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14</a:t>
            </a:fld>
            <a:endParaRPr lang="en-GB"/>
          </a:p>
        </p:txBody>
      </p:sp>
    </p:spTree>
    <p:extLst>
      <p:ext uri="{BB962C8B-B14F-4D97-AF65-F5344CB8AC3E}">
        <p14:creationId xmlns:p14="http://schemas.microsoft.com/office/powerpoint/2010/main" xmlns="" val="140301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16</a:t>
            </a:fld>
            <a:endParaRPr lang="en-GB"/>
          </a:p>
        </p:txBody>
      </p:sp>
    </p:spTree>
    <p:extLst>
      <p:ext uri="{BB962C8B-B14F-4D97-AF65-F5344CB8AC3E}">
        <p14:creationId xmlns:p14="http://schemas.microsoft.com/office/powerpoint/2010/main" xmlns="" val="52682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17</a:t>
            </a:fld>
            <a:endParaRPr lang="en-GB"/>
          </a:p>
        </p:txBody>
      </p:sp>
    </p:spTree>
    <p:extLst>
      <p:ext uri="{BB962C8B-B14F-4D97-AF65-F5344CB8AC3E}">
        <p14:creationId xmlns:p14="http://schemas.microsoft.com/office/powerpoint/2010/main" xmlns="" val="1062199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18</a:t>
            </a:fld>
            <a:endParaRPr lang="en-GB"/>
          </a:p>
        </p:txBody>
      </p:sp>
    </p:spTree>
    <p:extLst>
      <p:ext uri="{BB962C8B-B14F-4D97-AF65-F5344CB8AC3E}">
        <p14:creationId xmlns:p14="http://schemas.microsoft.com/office/powerpoint/2010/main" xmlns="" val="347587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374E0-392A-4A13-A08E-F8F74A6A90EE}" type="slidenum">
              <a:rPr lang="en-GB" smtClean="0"/>
              <a:pPr/>
              <a:t>28</a:t>
            </a:fld>
            <a:endParaRPr lang="en-GB"/>
          </a:p>
        </p:txBody>
      </p:sp>
    </p:spTree>
    <p:extLst>
      <p:ext uri="{BB962C8B-B14F-4D97-AF65-F5344CB8AC3E}">
        <p14:creationId xmlns:p14="http://schemas.microsoft.com/office/powerpoint/2010/main" xmlns="" val="3185937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29</a:t>
            </a:fld>
            <a:endParaRPr lang="en-GB"/>
          </a:p>
        </p:txBody>
      </p:sp>
    </p:spTree>
    <p:extLst>
      <p:ext uri="{BB962C8B-B14F-4D97-AF65-F5344CB8AC3E}">
        <p14:creationId xmlns:p14="http://schemas.microsoft.com/office/powerpoint/2010/main" xmlns="" val="259949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30</a:t>
            </a:fld>
            <a:endParaRPr lang="en-GB"/>
          </a:p>
        </p:txBody>
      </p:sp>
    </p:spTree>
    <p:extLst>
      <p:ext uri="{BB962C8B-B14F-4D97-AF65-F5344CB8AC3E}">
        <p14:creationId xmlns:p14="http://schemas.microsoft.com/office/powerpoint/2010/main" xmlns="" val="375404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2</a:t>
            </a:fld>
            <a:endParaRPr lang="en-GB"/>
          </a:p>
        </p:txBody>
      </p:sp>
    </p:spTree>
    <p:extLst>
      <p:ext uri="{BB962C8B-B14F-4D97-AF65-F5344CB8AC3E}">
        <p14:creationId xmlns:p14="http://schemas.microsoft.com/office/powerpoint/2010/main" xmlns="" val="410396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3</a:t>
            </a:fld>
            <a:endParaRPr lang="en-GB"/>
          </a:p>
        </p:txBody>
      </p:sp>
    </p:spTree>
    <p:extLst>
      <p:ext uri="{BB962C8B-B14F-4D97-AF65-F5344CB8AC3E}">
        <p14:creationId xmlns:p14="http://schemas.microsoft.com/office/powerpoint/2010/main" xmlns="" val="361347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4</a:t>
            </a:fld>
            <a:endParaRPr lang="en-GB"/>
          </a:p>
        </p:txBody>
      </p:sp>
    </p:spTree>
    <p:extLst>
      <p:ext uri="{BB962C8B-B14F-4D97-AF65-F5344CB8AC3E}">
        <p14:creationId xmlns:p14="http://schemas.microsoft.com/office/powerpoint/2010/main" xmlns="" val="76733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7</a:t>
            </a:fld>
            <a:endParaRPr lang="en-GB"/>
          </a:p>
        </p:txBody>
      </p:sp>
    </p:spTree>
    <p:extLst>
      <p:ext uri="{BB962C8B-B14F-4D97-AF65-F5344CB8AC3E}">
        <p14:creationId xmlns:p14="http://schemas.microsoft.com/office/powerpoint/2010/main" xmlns="" val="196433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8</a:t>
            </a:fld>
            <a:endParaRPr lang="en-GB"/>
          </a:p>
        </p:txBody>
      </p:sp>
    </p:spTree>
    <p:extLst>
      <p:ext uri="{BB962C8B-B14F-4D97-AF65-F5344CB8AC3E}">
        <p14:creationId xmlns:p14="http://schemas.microsoft.com/office/powerpoint/2010/main" xmlns="" val="90634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9</a:t>
            </a:fld>
            <a:endParaRPr lang="en-GB"/>
          </a:p>
        </p:txBody>
      </p:sp>
    </p:spTree>
    <p:extLst>
      <p:ext uri="{BB962C8B-B14F-4D97-AF65-F5344CB8AC3E}">
        <p14:creationId xmlns:p14="http://schemas.microsoft.com/office/powerpoint/2010/main" xmlns="" val="90634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11</a:t>
            </a:fld>
            <a:endParaRPr lang="en-GB"/>
          </a:p>
        </p:txBody>
      </p:sp>
    </p:spTree>
    <p:extLst>
      <p:ext uri="{BB962C8B-B14F-4D97-AF65-F5344CB8AC3E}">
        <p14:creationId xmlns:p14="http://schemas.microsoft.com/office/powerpoint/2010/main" xmlns="" val="19961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12</a:t>
            </a:fld>
            <a:endParaRPr lang="en-GB"/>
          </a:p>
        </p:txBody>
      </p:sp>
    </p:spTree>
    <p:extLst>
      <p:ext uri="{BB962C8B-B14F-4D97-AF65-F5344CB8AC3E}">
        <p14:creationId xmlns:p14="http://schemas.microsoft.com/office/powerpoint/2010/main" xmlns="" val="19961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965F96DE-B43A-4400-B55F-65EE8627C71F}" type="datetime1">
              <a:rPr lang="en-GB" smtClean="0"/>
              <a:pPr/>
              <a:t>31/05/2016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120497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2B5A8E8-9503-4151-8658-5F2B022891B7}" type="datetime1">
              <a:rPr lang="en-GB" smtClean="0"/>
              <a:pPr/>
              <a:t>31/05/2016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324085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D5A34C7-3B4F-4F15-9E31-01CCD0F4E95E}" type="datetime1">
              <a:rPr lang="en-GB" smtClean="0"/>
              <a:pPr/>
              <a:t>31/05/2016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371996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3DD4BF1C-4E18-47EA-A348-2D42AE0F1697}" type="datetime1">
              <a:rPr lang="en-GB" smtClean="0"/>
              <a:pPr/>
              <a:t>31/05/2016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259064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FDBF90C-DFE0-48F6-B671-D562744AC67D}" type="datetime1">
              <a:rPr lang="en-GB" smtClean="0"/>
              <a:pPr/>
              <a:t>31/05/2016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274098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C63C3DC0-34EF-43B0-861A-C4CACB706DAD}" type="datetime1">
              <a:rPr lang="en-GB" smtClean="0"/>
              <a:pPr/>
              <a:t>31/05/2016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49711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F3369A7D-0E88-43EF-82B8-158AB4ABB177}" type="datetime1">
              <a:rPr lang="en-GB" smtClean="0"/>
              <a:pPr/>
              <a:t>31/05/2016</a:t>
            </a:fld>
            <a:endParaRPr lang="en-GB"/>
          </a:p>
        </p:txBody>
      </p:sp>
      <p:sp>
        <p:nvSpPr>
          <p:cNvPr id="8" name="Footer Placeholder 7"/>
          <p:cNvSpPr>
            <a:spLocks noGrp="1"/>
          </p:cNvSpPr>
          <p:nvPr>
            <p:ph type="ftr" sz="quarter" idx="11"/>
          </p:nvPr>
        </p:nvSpPr>
        <p:spPr/>
        <p:txBody>
          <a:bodyPr/>
          <a:lstStyle/>
          <a:p>
            <a:r>
              <a:rPr lang="en-GB" smtClean="0"/>
              <a:t>© Hodder &amp; Stoughton</a:t>
            </a:r>
            <a:endParaRPr lang="en-GB"/>
          </a:p>
        </p:txBody>
      </p:sp>
      <p:sp>
        <p:nvSpPr>
          <p:cNvPr id="9" name="Slide Number Placeholder 8"/>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310294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DAE2E8F7-6C74-47FC-B729-F0E9B86B0EBF}" type="datetime1">
              <a:rPr lang="en-GB" smtClean="0"/>
              <a:pPr/>
              <a:t>31/05/2016</a:t>
            </a:fld>
            <a:endParaRPr lang="en-GB"/>
          </a:p>
        </p:txBody>
      </p:sp>
      <p:sp>
        <p:nvSpPr>
          <p:cNvPr id="4" name="Footer Placeholder 3"/>
          <p:cNvSpPr>
            <a:spLocks noGrp="1"/>
          </p:cNvSpPr>
          <p:nvPr>
            <p:ph type="ftr" sz="quarter" idx="11"/>
          </p:nvPr>
        </p:nvSpPr>
        <p:spPr/>
        <p:txBody>
          <a:bodyPr/>
          <a:lstStyle/>
          <a:p>
            <a:r>
              <a:rPr lang="en-GB" smtClean="0"/>
              <a:t>© Hodder &amp; Stoughton</a:t>
            </a:r>
            <a:endParaRPr lang="en-GB"/>
          </a:p>
        </p:txBody>
      </p:sp>
      <p:sp>
        <p:nvSpPr>
          <p:cNvPr id="5" name="Slide Number Placeholder 4"/>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415760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EEFF9F0A-DBAC-4F67-8517-E652D973BF04}" type="datetime1">
              <a:rPr lang="en-GB" smtClean="0"/>
              <a:pPr/>
              <a:t>31/05/2016</a:t>
            </a:fld>
            <a:endParaRPr lang="en-GB"/>
          </a:p>
        </p:txBody>
      </p:sp>
      <p:sp>
        <p:nvSpPr>
          <p:cNvPr id="3" name="Footer Placeholder 2"/>
          <p:cNvSpPr>
            <a:spLocks noGrp="1"/>
          </p:cNvSpPr>
          <p:nvPr>
            <p:ph type="ftr" sz="quarter" idx="11"/>
          </p:nvPr>
        </p:nvSpPr>
        <p:spPr/>
        <p:txBody>
          <a:bodyPr/>
          <a:lstStyle/>
          <a:p>
            <a:r>
              <a:rPr lang="en-GB" smtClean="0"/>
              <a:t>© Hodder &amp; Stoughton</a:t>
            </a:r>
            <a:endParaRPr lang="en-GB"/>
          </a:p>
        </p:txBody>
      </p:sp>
      <p:sp>
        <p:nvSpPr>
          <p:cNvPr id="4" name="Slide Number Placeholder 3"/>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204176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87B4347-3C04-4452-8247-B6DDCDF35F18}" type="datetime1">
              <a:rPr lang="en-GB" smtClean="0"/>
              <a:pPr/>
              <a:t>31/05/2016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38422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2C39647F-DC6D-4A97-A8DD-AF269617F128}" type="datetime1">
              <a:rPr lang="en-GB" smtClean="0"/>
              <a:pPr/>
              <a:t>31/05/2016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p14="http://schemas.microsoft.com/office/powerpoint/2010/main" xmlns="" val="139030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8"/>
          <p:cNvSpPr/>
          <p:nvPr userDrawn="1"/>
        </p:nvSpPr>
        <p:spPr>
          <a:xfrm>
            <a:off x="0" y="0"/>
            <a:ext cx="9144000" cy="980728"/>
          </a:xfrm>
          <a:prstGeom prst="rect">
            <a:avLst/>
          </a:prstGeom>
          <a:solidFill>
            <a:srgbClr val="B70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1052738"/>
            <a:ext cx="8208912" cy="96987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060850"/>
            <a:ext cx="8229600" cy="40653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467544"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smtClean="0"/>
              <a:t>© Hodder &amp; Stoughton</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1DA500-F082-4F83-958D-CF063ADB5F42}" type="slidenum">
              <a:rPr lang="en-GB" smtClean="0"/>
              <a:pPr/>
              <a:t>‹#›</a:t>
            </a:fld>
            <a:endParaRPr lang="en-GB"/>
          </a:p>
        </p:txBody>
      </p:sp>
      <p:sp>
        <p:nvSpPr>
          <p:cNvPr id="8" name="TextBox 7"/>
          <p:cNvSpPr txBox="1"/>
          <p:nvPr/>
        </p:nvSpPr>
        <p:spPr>
          <a:xfrm>
            <a:off x="1475656" y="260648"/>
            <a:ext cx="7344816" cy="400110"/>
          </a:xfrm>
          <a:prstGeom prst="rect">
            <a:avLst/>
          </a:prstGeom>
          <a:noFill/>
        </p:spPr>
        <p:txBody>
          <a:bodyPr wrap="square" rtlCol="0">
            <a:spAutoFit/>
          </a:bodyPr>
          <a:lstStyle/>
          <a:p>
            <a:r>
              <a:rPr lang="en-GB" sz="2000" b="1" dirty="0" smtClean="0">
                <a:solidFill>
                  <a:schemeClr val="bg1"/>
                </a:solidFill>
              </a:rPr>
              <a:t>Unit 8 – Choosing strategic direction</a:t>
            </a:r>
          </a:p>
        </p:txBody>
      </p:sp>
      <p:pic>
        <p:nvPicPr>
          <p:cNvPr id="10" name="Picture 3" descr="1471836091_Fotolia_61696414.jpg"/>
          <p:cNvPicPr>
            <a:picLocks noChangeAspect="1"/>
          </p:cNvPicPr>
          <p:nvPr userDrawn="1"/>
        </p:nvPicPr>
        <p:blipFill rotWithShape="1">
          <a:blip r:embed="rId13" cstate="print">
            <a:extLst>
              <a:ext uri="{28A0092B-C50C-407E-A947-70E740481C1C}">
                <a14:useLocalDpi xmlns="" xmlns:a14="http://schemas.microsoft.com/office/drawing/2010/main" val="0"/>
              </a:ext>
            </a:extLst>
          </a:blip>
          <a:stretch/>
        </p:blipFill>
        <p:spPr>
          <a:xfrm>
            <a:off x="0" y="0"/>
            <a:ext cx="1259632" cy="978305"/>
          </a:xfrm>
          <a:prstGeom prst="rect">
            <a:avLst/>
          </a:prstGeom>
        </p:spPr>
      </p:pic>
    </p:spTree>
    <p:extLst>
      <p:ext uri="{BB962C8B-B14F-4D97-AF65-F5344CB8AC3E}">
        <p14:creationId xmlns="" xmlns:p14="http://schemas.microsoft.com/office/powerpoint/2010/main" val="1584390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685800" rtl="0" eaLnBrk="1" latinLnBrk="0" hangingPunct="1">
        <a:spcBef>
          <a:spcPct val="0"/>
        </a:spcBef>
        <a:buNone/>
        <a:defRPr sz="3300" b="1" kern="1200">
          <a:solidFill>
            <a:schemeClr val="accent2">
              <a:lumMod val="75000"/>
            </a:schemeClr>
          </a:solidFill>
          <a:latin typeface="+mj-lt"/>
          <a:ea typeface="+mj-ea"/>
          <a:cs typeface="+mj-cs"/>
        </a:defRPr>
      </a:lvl1pPr>
    </p:titleStyle>
    <p:bodyStyle>
      <a:lvl1pPr marL="257175" indent="-257175" algn="l" defTabSz="685800" rtl="0" eaLnBrk="1" latinLnBrk="0" hangingPunct="1">
        <a:spcBef>
          <a:spcPct val="20000"/>
        </a:spcBef>
        <a:buClr>
          <a:schemeClr val="accent2">
            <a:lumMod val="75000"/>
          </a:schemeClr>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MFXsJxi05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EnGHF-QkSU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GzbEHCZwgP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7772400" cy="1946645"/>
          </a:xfrm>
        </p:spPr>
        <p:txBody>
          <a:bodyPr>
            <a:noAutofit/>
          </a:bodyPr>
          <a:lstStyle/>
          <a:p>
            <a:r>
              <a:rPr lang="en-GB" sz="4800" dirty="0" smtClean="0">
                <a:solidFill>
                  <a:schemeClr val="tx1"/>
                </a:solidFill>
              </a:rPr>
              <a:t>8.1 </a:t>
            </a:r>
            <a:r>
              <a:rPr lang="en-GB" sz="4800" dirty="0">
                <a:solidFill>
                  <a:schemeClr val="tx1"/>
                </a:solidFill>
              </a:rPr>
              <a:t>Strategic direction: </a:t>
            </a:r>
            <a:r>
              <a:rPr lang="en-GB" sz="4800" dirty="0" smtClean="0">
                <a:solidFill>
                  <a:schemeClr val="tx1"/>
                </a:solidFill>
              </a:rPr>
              <a:t>Choosing </a:t>
            </a:r>
            <a:r>
              <a:rPr lang="en-GB" sz="4800" dirty="0">
                <a:solidFill>
                  <a:schemeClr val="tx1"/>
                </a:solidFill>
              </a:rPr>
              <a:t>which markets to compete in and what to offer</a:t>
            </a:r>
            <a:endParaRPr lang="en-GB" sz="3600" dirty="0">
              <a:solidFill>
                <a:schemeClr val="tx1"/>
              </a:solidFill>
            </a:endParaRP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366562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A3 Paper Activity</a:t>
            </a:r>
            <a:endParaRPr lang="en-GB" dirty="0"/>
          </a:p>
        </p:txBody>
      </p:sp>
      <p:sp>
        <p:nvSpPr>
          <p:cNvPr id="4" name="Content Placeholder 3"/>
          <p:cNvSpPr>
            <a:spLocks noGrp="1"/>
          </p:cNvSpPr>
          <p:nvPr>
            <p:ph idx="1"/>
          </p:nvPr>
        </p:nvSpPr>
        <p:spPr/>
        <p:txBody>
          <a:bodyPr/>
          <a:lstStyle/>
          <a:p>
            <a:r>
              <a:rPr lang="en-GB" dirty="0" smtClean="0">
                <a:hlinkClick r:id="rId2"/>
              </a:rPr>
              <a:t>https://</a:t>
            </a:r>
            <a:r>
              <a:rPr lang="en-GB" dirty="0" smtClean="0">
                <a:hlinkClick r:id="rId2"/>
              </a:rPr>
              <a:t>www.youtube.com/watch?v=CMFXsJxi05U</a:t>
            </a:r>
            <a:endParaRPr lang="en-GB" dirty="0" smtClean="0"/>
          </a:p>
          <a:p>
            <a:endParaRPr lang="en-GB" dirty="0" smtClean="0"/>
          </a:p>
          <a:p>
            <a:r>
              <a:rPr lang="en-GB" dirty="0" smtClean="0"/>
              <a:t>Watch the following video, and draw an A3 version of the </a:t>
            </a:r>
            <a:r>
              <a:rPr lang="en-GB" dirty="0" err="1" smtClean="0"/>
              <a:t>Ansoff</a:t>
            </a:r>
            <a:r>
              <a:rPr lang="en-GB" dirty="0" smtClean="0"/>
              <a:t> Matrix.</a:t>
            </a:r>
          </a:p>
          <a:p>
            <a:endParaRPr lang="en-GB" dirty="0" smtClean="0"/>
          </a:p>
          <a:p>
            <a:r>
              <a:rPr lang="en-GB" dirty="0" smtClean="0"/>
              <a:t>Write notes in each quarter based on the points of each strategy</a:t>
            </a:r>
            <a:endParaRPr lang="en-GB" dirty="0"/>
          </a:p>
        </p:txBody>
      </p:sp>
      <p:sp>
        <p:nvSpPr>
          <p:cNvPr id="3" name="Footer Placeholder 2"/>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37" y="980728"/>
            <a:ext cx="8208912" cy="969873"/>
          </a:xfrm>
        </p:spPr>
        <p:txBody>
          <a:bodyPr>
            <a:normAutofit/>
          </a:bodyPr>
          <a:lstStyle/>
          <a:p>
            <a:r>
              <a:rPr lang="en-GB" sz="4000" dirty="0" err="1"/>
              <a:t>Ansoff’s</a:t>
            </a:r>
            <a:r>
              <a:rPr lang="en-GB" sz="4000" dirty="0"/>
              <a:t> </a:t>
            </a:r>
            <a:r>
              <a:rPr lang="en-GB" sz="4000" dirty="0" smtClean="0"/>
              <a:t>matrix 1: market penetration</a:t>
            </a:r>
            <a:endParaRPr lang="en-GB" sz="4000" dirty="0"/>
          </a:p>
        </p:txBody>
      </p:sp>
      <p:sp>
        <p:nvSpPr>
          <p:cNvPr id="3" name="Content Placeholder 2"/>
          <p:cNvSpPr>
            <a:spLocks noGrp="1"/>
          </p:cNvSpPr>
          <p:nvPr>
            <p:ph idx="1"/>
          </p:nvPr>
        </p:nvSpPr>
        <p:spPr>
          <a:xfrm>
            <a:off x="334421" y="1886406"/>
            <a:ext cx="8496944" cy="4948661"/>
          </a:xfrm>
        </p:spPr>
        <p:txBody>
          <a:bodyPr>
            <a:noAutofit/>
          </a:bodyPr>
          <a:lstStyle/>
          <a:p>
            <a:pPr>
              <a:spcBef>
                <a:spcPts val="0"/>
              </a:spcBef>
              <a:spcAft>
                <a:spcPts val="600"/>
              </a:spcAft>
            </a:pPr>
            <a:r>
              <a:rPr lang="en-GB" sz="1600" dirty="0" smtClean="0"/>
              <a:t>Strategies </a:t>
            </a:r>
            <a:r>
              <a:rPr lang="en-GB" sz="1600" dirty="0"/>
              <a:t>to promote higher sales in an existing product </a:t>
            </a:r>
            <a:r>
              <a:rPr lang="en-GB" sz="1600" dirty="0" smtClean="0"/>
              <a:t>and </a:t>
            </a:r>
            <a:r>
              <a:rPr lang="en-GB" sz="1600" dirty="0"/>
              <a:t>existing market. </a:t>
            </a:r>
          </a:p>
          <a:p>
            <a:pPr>
              <a:spcBef>
                <a:spcPts val="0"/>
              </a:spcBef>
              <a:spcAft>
                <a:spcPts val="600"/>
              </a:spcAft>
            </a:pPr>
            <a:r>
              <a:rPr lang="en-GB" sz="1600" dirty="0" smtClean="0"/>
              <a:t>The </a:t>
            </a:r>
            <a:r>
              <a:rPr lang="en-GB" sz="1600" dirty="0"/>
              <a:t>main </a:t>
            </a:r>
            <a:r>
              <a:rPr lang="en-GB" sz="1600" dirty="0" smtClean="0"/>
              <a:t>aim </a:t>
            </a:r>
            <a:r>
              <a:rPr lang="en-GB" sz="1600" dirty="0"/>
              <a:t>is to </a:t>
            </a:r>
            <a:r>
              <a:rPr lang="en-GB" sz="1600" dirty="0" smtClean="0"/>
              <a:t>boost </a:t>
            </a:r>
            <a:r>
              <a:rPr lang="en-GB" sz="1600" dirty="0"/>
              <a:t>brand loyalty and market </a:t>
            </a:r>
            <a:r>
              <a:rPr lang="en-GB" sz="1600" dirty="0" smtClean="0"/>
              <a:t>share </a:t>
            </a:r>
            <a:r>
              <a:rPr lang="en-GB" sz="1600" dirty="0"/>
              <a:t>from what </a:t>
            </a:r>
            <a:r>
              <a:rPr lang="en-GB" sz="1600" dirty="0" smtClean="0"/>
              <a:t>the firm already has. </a:t>
            </a:r>
            <a:endParaRPr lang="en-GB" sz="1600" dirty="0"/>
          </a:p>
          <a:p>
            <a:pPr>
              <a:spcBef>
                <a:spcPts val="0"/>
              </a:spcBef>
              <a:spcAft>
                <a:spcPts val="600"/>
              </a:spcAft>
            </a:pPr>
            <a:r>
              <a:rPr lang="en-GB" sz="1600" dirty="0"/>
              <a:t>This will often be done by modifying the marketing </a:t>
            </a:r>
            <a:r>
              <a:rPr lang="en-GB" sz="1600" dirty="0" smtClean="0"/>
              <a:t>strategy, e.g. increased </a:t>
            </a:r>
            <a:r>
              <a:rPr lang="en-GB" sz="1600" dirty="0"/>
              <a:t>spending on promotion, new product features, price changes. </a:t>
            </a:r>
          </a:p>
          <a:p>
            <a:pPr>
              <a:spcBef>
                <a:spcPts val="0"/>
              </a:spcBef>
              <a:spcAft>
                <a:spcPts val="600"/>
              </a:spcAft>
            </a:pPr>
            <a:r>
              <a:rPr lang="en-GB" sz="1600" dirty="0"/>
              <a:t>This strategic direction has the lowest risk of all on </a:t>
            </a:r>
            <a:r>
              <a:rPr lang="en-GB" sz="1600" dirty="0" err="1"/>
              <a:t>Ansoff’s</a:t>
            </a:r>
            <a:r>
              <a:rPr lang="en-GB" sz="1600" dirty="0"/>
              <a:t> </a:t>
            </a:r>
            <a:r>
              <a:rPr lang="en-GB" sz="1600" dirty="0" smtClean="0"/>
              <a:t>matrix, </a:t>
            </a:r>
            <a:r>
              <a:rPr lang="en-GB" sz="1600" dirty="0"/>
              <a:t>as the company </a:t>
            </a:r>
            <a:r>
              <a:rPr lang="en-GB" sz="1600" dirty="0" smtClean="0"/>
              <a:t>already knows its market and its product. </a:t>
            </a:r>
            <a:endParaRPr lang="en-GB" sz="1600" dirty="0"/>
          </a:p>
          <a:p>
            <a:pPr>
              <a:spcBef>
                <a:spcPts val="0"/>
              </a:spcBef>
              <a:spcAft>
                <a:spcPts val="600"/>
              </a:spcAft>
            </a:pPr>
            <a:r>
              <a:rPr lang="en-GB" sz="1600" dirty="0" smtClean="0"/>
              <a:t>It </a:t>
            </a:r>
            <a:r>
              <a:rPr lang="en-GB" sz="1600" dirty="0"/>
              <a:t>may not be the most beneficial for </a:t>
            </a:r>
            <a:r>
              <a:rPr lang="en-GB" sz="1600" dirty="0" smtClean="0"/>
              <a:t>long-term success, especially </a:t>
            </a:r>
            <a:r>
              <a:rPr lang="en-GB" sz="1600" dirty="0"/>
              <a:t>if </a:t>
            </a:r>
            <a:r>
              <a:rPr lang="en-GB" sz="1600" dirty="0" smtClean="0"/>
              <a:t>market </a:t>
            </a:r>
            <a:r>
              <a:rPr lang="en-GB" sz="1600" dirty="0"/>
              <a:t>growth is slowing. </a:t>
            </a:r>
          </a:p>
          <a:p>
            <a:pPr>
              <a:spcBef>
                <a:spcPts val="0"/>
              </a:spcBef>
              <a:spcAft>
                <a:spcPts val="600"/>
              </a:spcAft>
            </a:pPr>
            <a:r>
              <a:rPr lang="en-GB" sz="1600" dirty="0" smtClean="0"/>
              <a:t>However, </a:t>
            </a:r>
            <a:r>
              <a:rPr lang="en-GB" sz="1600" dirty="0"/>
              <a:t>many companies can produce high returns for many years by pursuing market penetration with a well established and popular product. </a:t>
            </a:r>
          </a:p>
          <a:p>
            <a:pPr>
              <a:spcBef>
                <a:spcPts val="0"/>
              </a:spcBef>
              <a:spcAft>
                <a:spcPts val="600"/>
              </a:spcAft>
            </a:pPr>
            <a:r>
              <a:rPr lang="en-GB" sz="1600" dirty="0"/>
              <a:t>It is a useful direction </a:t>
            </a:r>
            <a:r>
              <a:rPr lang="en-GB" sz="1600" dirty="0" smtClean="0"/>
              <a:t>for firms </a:t>
            </a:r>
            <a:r>
              <a:rPr lang="en-GB" sz="1600" dirty="0"/>
              <a:t>in </a:t>
            </a:r>
            <a:r>
              <a:rPr lang="en-GB" sz="1600" dirty="0" smtClean="0"/>
              <a:t>stable, </a:t>
            </a:r>
            <a:r>
              <a:rPr lang="en-GB" sz="1600" dirty="0"/>
              <a:t>predictable markets and those that are </a:t>
            </a:r>
            <a:r>
              <a:rPr lang="en-GB" sz="1600" dirty="0" smtClean="0"/>
              <a:t>risk-averse, e.g</a:t>
            </a:r>
            <a:r>
              <a:rPr lang="en-GB" sz="1600" dirty="0"/>
              <a:t>. </a:t>
            </a:r>
            <a:r>
              <a:rPr lang="en-GB" sz="1600" dirty="0" smtClean="0"/>
              <a:t>fast-moving </a:t>
            </a:r>
            <a:r>
              <a:rPr lang="en-GB" sz="1600" dirty="0"/>
              <a:t>consumer goods such as Heinz baked beans, Head &amp; Shoulders shampoo</a:t>
            </a:r>
          </a:p>
          <a:p>
            <a:pPr>
              <a:spcBef>
                <a:spcPts val="0"/>
              </a:spcBef>
              <a:spcAft>
                <a:spcPts val="600"/>
              </a:spcAft>
            </a:pPr>
            <a:r>
              <a:rPr lang="en-GB" sz="1600" dirty="0" smtClean="0"/>
              <a:t>There </a:t>
            </a:r>
            <a:r>
              <a:rPr lang="en-GB" sz="1600" dirty="0"/>
              <a:t>is also the option to </a:t>
            </a:r>
            <a:r>
              <a:rPr lang="en-GB" sz="1600" dirty="0" smtClean="0"/>
              <a:t>consolidate, </a:t>
            </a:r>
            <a:r>
              <a:rPr lang="en-GB" sz="1600" dirty="0"/>
              <a:t>where a firm will focus on maintaining its current market position without any ambitions for </a:t>
            </a:r>
            <a:r>
              <a:rPr lang="en-GB" sz="1600" dirty="0" smtClean="0"/>
              <a:t>growth, to </a:t>
            </a:r>
            <a:r>
              <a:rPr lang="en-GB" sz="1600" dirty="0"/>
              <a:t>protect its existing market share. This </a:t>
            </a:r>
            <a:r>
              <a:rPr lang="en-GB" sz="1600" dirty="0" smtClean="0"/>
              <a:t>is </a:t>
            </a:r>
            <a:r>
              <a:rPr lang="en-GB" sz="1600" dirty="0"/>
              <a:t>likely with small firms or when the external environment is </a:t>
            </a:r>
            <a:r>
              <a:rPr lang="en-GB" sz="1600" dirty="0" smtClean="0"/>
              <a:t>hostile, e.g. </a:t>
            </a:r>
            <a:r>
              <a:rPr lang="en-GB" sz="1600" dirty="0"/>
              <a:t>during a recession</a:t>
            </a:r>
            <a:r>
              <a:rPr lang="en-GB" sz="1600" dirty="0" smtClean="0"/>
              <a:t>.</a:t>
            </a:r>
            <a:endParaRPr lang="en-GB" sz="1600"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418899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37" y="980728"/>
            <a:ext cx="8208912" cy="969873"/>
          </a:xfrm>
        </p:spPr>
        <p:txBody>
          <a:bodyPr>
            <a:normAutofit/>
          </a:bodyPr>
          <a:lstStyle/>
          <a:p>
            <a:r>
              <a:rPr lang="en-GB" sz="4000" dirty="0" err="1"/>
              <a:t>Ansoff’s</a:t>
            </a:r>
            <a:r>
              <a:rPr lang="en-GB" sz="4000" dirty="0"/>
              <a:t> </a:t>
            </a:r>
            <a:r>
              <a:rPr lang="en-GB" sz="4000" dirty="0" smtClean="0"/>
              <a:t>matrix 1: market penetration</a:t>
            </a:r>
            <a:endParaRPr lang="en-GB" sz="4000" dirty="0"/>
          </a:p>
        </p:txBody>
      </p:sp>
      <p:sp>
        <p:nvSpPr>
          <p:cNvPr id="3" name="Content Placeholder 2"/>
          <p:cNvSpPr>
            <a:spLocks noGrp="1"/>
          </p:cNvSpPr>
          <p:nvPr>
            <p:ph idx="1"/>
          </p:nvPr>
        </p:nvSpPr>
        <p:spPr>
          <a:xfrm>
            <a:off x="334421" y="1886407"/>
            <a:ext cx="8496944" cy="4542990"/>
          </a:xfrm>
        </p:spPr>
        <p:txBody>
          <a:bodyPr>
            <a:noAutofit/>
          </a:bodyPr>
          <a:lstStyle/>
          <a:p>
            <a:pPr>
              <a:spcBef>
                <a:spcPts val="0"/>
              </a:spcBef>
              <a:spcAft>
                <a:spcPts val="600"/>
              </a:spcAft>
              <a:buNone/>
            </a:pPr>
            <a:r>
              <a:rPr lang="en-GB" sz="1600" dirty="0" smtClean="0"/>
              <a:t>	A business can also look to consolidate its present position, withdraw from the market altogether or do nothing</a:t>
            </a:r>
            <a:endParaRPr lang="en-GB" sz="1600" dirty="0"/>
          </a:p>
        </p:txBody>
      </p:sp>
      <p:pic>
        <p:nvPicPr>
          <p:cNvPr id="1026" name="Picture 2"/>
          <p:cNvPicPr>
            <a:picLocks noChangeAspect="1" noChangeArrowheads="1"/>
          </p:cNvPicPr>
          <p:nvPr/>
        </p:nvPicPr>
        <p:blipFill>
          <a:blip r:embed="rId3"/>
          <a:srcRect l="11719" t="16601" r="9912" b="29687"/>
          <a:stretch>
            <a:fillRect/>
          </a:stretch>
        </p:blipFill>
        <p:spPr bwMode="auto">
          <a:xfrm>
            <a:off x="500034" y="2500306"/>
            <a:ext cx="8072494" cy="4149413"/>
          </a:xfrm>
          <a:prstGeom prst="rect">
            <a:avLst/>
          </a:prstGeom>
          <a:noFill/>
          <a:ln w="3175">
            <a:solidFill>
              <a:schemeClr val="tx1"/>
            </a:solidFill>
            <a:miter lim="800000"/>
            <a:headEnd/>
            <a:tailEnd/>
          </a:ln>
          <a:effectLst/>
        </p:spPr>
      </p:pic>
    </p:spTree>
    <p:extLst>
      <p:ext uri="{BB962C8B-B14F-4D97-AF65-F5344CB8AC3E}">
        <p14:creationId xmlns:p14="http://schemas.microsoft.com/office/powerpoint/2010/main" xmlns="" val="418899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Retrenchment</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https://www.youtube.com/watch?v=EnGHF-QkSUA</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74951"/>
            <a:ext cx="8208912" cy="969873"/>
          </a:xfrm>
        </p:spPr>
        <p:txBody>
          <a:bodyPr>
            <a:noAutofit/>
          </a:bodyPr>
          <a:lstStyle/>
          <a:p>
            <a:r>
              <a:rPr lang="en-GB" sz="3600" dirty="0" err="1"/>
              <a:t>Ansoff’s</a:t>
            </a:r>
            <a:r>
              <a:rPr lang="en-GB" sz="3600" dirty="0"/>
              <a:t> </a:t>
            </a:r>
            <a:r>
              <a:rPr lang="en-GB" sz="3600" dirty="0" smtClean="0"/>
              <a:t>matrix 2: market development</a:t>
            </a:r>
            <a:endParaRPr lang="en-GB" sz="3600" dirty="0"/>
          </a:p>
        </p:txBody>
      </p:sp>
      <p:sp>
        <p:nvSpPr>
          <p:cNvPr id="3" name="Content Placeholder 2"/>
          <p:cNvSpPr>
            <a:spLocks noGrp="1"/>
          </p:cNvSpPr>
          <p:nvPr>
            <p:ph idx="1"/>
          </p:nvPr>
        </p:nvSpPr>
        <p:spPr>
          <a:xfrm>
            <a:off x="395536" y="1700808"/>
            <a:ext cx="8568952" cy="5400600"/>
          </a:xfrm>
        </p:spPr>
        <p:txBody>
          <a:bodyPr>
            <a:noAutofit/>
          </a:bodyPr>
          <a:lstStyle/>
          <a:p>
            <a:pPr>
              <a:spcBef>
                <a:spcPts val="0"/>
              </a:spcBef>
            </a:pPr>
            <a:r>
              <a:rPr lang="en-GB" sz="1800" dirty="0" smtClean="0"/>
              <a:t>Entering </a:t>
            </a:r>
            <a:r>
              <a:rPr lang="en-GB" sz="1800" dirty="0"/>
              <a:t>a new market with an existing </a:t>
            </a:r>
            <a:r>
              <a:rPr lang="en-GB" sz="1800" dirty="0" smtClean="0"/>
              <a:t>product. </a:t>
            </a:r>
            <a:endParaRPr lang="en-GB" sz="1800" dirty="0"/>
          </a:p>
          <a:p>
            <a:pPr>
              <a:spcBef>
                <a:spcPts val="0"/>
              </a:spcBef>
            </a:pPr>
            <a:r>
              <a:rPr lang="en-GB" sz="1800" dirty="0"/>
              <a:t>M</a:t>
            </a:r>
            <a:r>
              <a:rPr lang="en-GB" sz="1800" dirty="0" smtClean="0"/>
              <a:t>ay </a:t>
            </a:r>
            <a:r>
              <a:rPr lang="en-GB" sz="1800" dirty="0"/>
              <a:t>involve </a:t>
            </a:r>
            <a:r>
              <a:rPr lang="en-GB" sz="1800" dirty="0" smtClean="0"/>
              <a:t>exporting to </a:t>
            </a:r>
            <a:r>
              <a:rPr lang="en-GB" sz="1800" dirty="0"/>
              <a:t>new geographic locations or </a:t>
            </a:r>
            <a:r>
              <a:rPr lang="en-GB" sz="1800" dirty="0" smtClean="0"/>
              <a:t>targeting </a:t>
            </a:r>
            <a:r>
              <a:rPr lang="en-GB" sz="1800" dirty="0"/>
              <a:t>a new market segment.</a:t>
            </a:r>
          </a:p>
          <a:p>
            <a:pPr>
              <a:spcBef>
                <a:spcPts val="0"/>
              </a:spcBef>
            </a:pPr>
            <a:r>
              <a:rPr lang="en-GB" sz="1800" dirty="0"/>
              <a:t>The main aims </a:t>
            </a:r>
            <a:r>
              <a:rPr lang="en-GB" sz="1800" dirty="0" smtClean="0"/>
              <a:t>are to </a:t>
            </a:r>
            <a:r>
              <a:rPr lang="en-GB" sz="1800" dirty="0"/>
              <a:t>increase the </a:t>
            </a:r>
            <a:r>
              <a:rPr lang="en-GB" sz="1800" dirty="0" smtClean="0"/>
              <a:t>company’s </a:t>
            </a:r>
            <a:r>
              <a:rPr lang="en-GB" sz="1800" dirty="0"/>
              <a:t>sales and profit, increasing its scale of operations and spreading its risk across more than one market.</a:t>
            </a:r>
          </a:p>
          <a:p>
            <a:pPr>
              <a:spcBef>
                <a:spcPts val="0"/>
              </a:spcBef>
            </a:pPr>
            <a:r>
              <a:rPr lang="en-GB" sz="1800" dirty="0"/>
              <a:t>This </a:t>
            </a:r>
            <a:r>
              <a:rPr lang="en-GB" sz="1800" dirty="0" smtClean="0"/>
              <a:t>is riskier </a:t>
            </a:r>
            <a:r>
              <a:rPr lang="en-GB" sz="1800" dirty="0"/>
              <a:t>than market penetration as the new market is not as well </a:t>
            </a:r>
            <a:r>
              <a:rPr lang="en-GB" sz="1800" dirty="0" smtClean="0"/>
              <a:t>known.</a:t>
            </a:r>
            <a:endParaRPr lang="en-GB" sz="1800" dirty="0"/>
          </a:p>
          <a:p>
            <a:pPr>
              <a:spcBef>
                <a:spcPts val="0"/>
              </a:spcBef>
            </a:pPr>
            <a:r>
              <a:rPr lang="en-GB" sz="1800" dirty="0" smtClean="0"/>
              <a:t>However, </a:t>
            </a:r>
            <a:r>
              <a:rPr lang="en-GB" sz="1800" dirty="0"/>
              <a:t>it is a</a:t>
            </a:r>
            <a:r>
              <a:rPr lang="en-GB" sz="1800" dirty="0" smtClean="0"/>
              <a:t> </a:t>
            </a:r>
            <a:r>
              <a:rPr lang="en-GB" sz="1800" dirty="0"/>
              <a:t>long-term </a:t>
            </a:r>
            <a:r>
              <a:rPr lang="en-GB" sz="1800" dirty="0" smtClean="0"/>
              <a:t>strategy, </a:t>
            </a:r>
            <a:r>
              <a:rPr lang="en-GB" sz="1800" dirty="0"/>
              <a:t>as it looks to expand the business outside of its existing market.</a:t>
            </a:r>
          </a:p>
          <a:p>
            <a:pPr>
              <a:spcBef>
                <a:spcPts val="0"/>
              </a:spcBef>
            </a:pPr>
            <a:r>
              <a:rPr lang="en-GB" sz="1800" dirty="0"/>
              <a:t>There are chances of failure when entering new markets </a:t>
            </a:r>
            <a:r>
              <a:rPr lang="en-GB" sz="1800" dirty="0" smtClean="0"/>
              <a:t>for various reasons, </a:t>
            </a:r>
            <a:r>
              <a:rPr lang="en-GB" sz="1800" dirty="0"/>
              <a:t>including:</a:t>
            </a:r>
          </a:p>
          <a:p>
            <a:pPr lvl="1">
              <a:spcBef>
                <a:spcPts val="0"/>
              </a:spcBef>
            </a:pPr>
            <a:r>
              <a:rPr lang="en-GB" sz="1600" dirty="0"/>
              <a:t>Firms may not </a:t>
            </a:r>
            <a:r>
              <a:rPr lang="en-GB" sz="1600" dirty="0" smtClean="0"/>
              <a:t>understand/misinterpret </a:t>
            </a:r>
            <a:r>
              <a:rPr lang="en-GB" sz="1600" dirty="0"/>
              <a:t>the new consumer’s tastes, buying habits, </a:t>
            </a:r>
            <a:r>
              <a:rPr lang="en-GB" sz="1600" dirty="0" smtClean="0"/>
              <a:t>behaviour.</a:t>
            </a:r>
            <a:endParaRPr lang="en-GB" sz="1600" dirty="0"/>
          </a:p>
          <a:p>
            <a:pPr lvl="1">
              <a:spcBef>
                <a:spcPts val="0"/>
              </a:spcBef>
            </a:pPr>
            <a:r>
              <a:rPr lang="en-GB" sz="1600" dirty="0"/>
              <a:t>They may fail to adapt to the culture of the market, language differences, different distribution channels, suitable promotion </a:t>
            </a:r>
            <a:r>
              <a:rPr lang="en-GB" sz="1600" dirty="0" smtClean="0"/>
              <a:t>methods, </a:t>
            </a:r>
            <a:r>
              <a:rPr lang="en-GB" sz="1600" dirty="0"/>
              <a:t>etc.</a:t>
            </a:r>
          </a:p>
          <a:p>
            <a:pPr lvl="1">
              <a:spcBef>
                <a:spcPts val="0"/>
              </a:spcBef>
            </a:pPr>
            <a:r>
              <a:rPr lang="en-GB" sz="1600" dirty="0"/>
              <a:t>Existing rivals in that market may make it difficult for new </a:t>
            </a:r>
            <a:r>
              <a:rPr lang="en-GB" sz="1600" dirty="0" smtClean="0"/>
              <a:t>entrants.</a:t>
            </a:r>
            <a:endParaRPr lang="en-GB" sz="1600" dirty="0"/>
          </a:p>
          <a:p>
            <a:pPr>
              <a:spcBef>
                <a:spcPts val="0"/>
              </a:spcBef>
            </a:pPr>
            <a:r>
              <a:rPr lang="en-GB" sz="1800" dirty="0"/>
              <a:t>Market research will need to be gathered and accurately analysed.</a:t>
            </a:r>
          </a:p>
          <a:p>
            <a:pPr>
              <a:spcBef>
                <a:spcPts val="0"/>
              </a:spcBef>
            </a:pPr>
            <a:r>
              <a:rPr lang="en-GB" sz="1800" dirty="0" smtClean="0"/>
              <a:t>Examples: </a:t>
            </a:r>
            <a:r>
              <a:rPr lang="en-GB" sz="1800" dirty="0"/>
              <a:t>Brompton </a:t>
            </a:r>
            <a:r>
              <a:rPr lang="en-GB" sz="1800" dirty="0" smtClean="0"/>
              <a:t>Bicycles </a:t>
            </a:r>
            <a:r>
              <a:rPr lang="en-GB" sz="1800" dirty="0"/>
              <a:t>exporting to </a:t>
            </a:r>
            <a:r>
              <a:rPr lang="en-GB" sz="1800" dirty="0" smtClean="0"/>
              <a:t>China; </a:t>
            </a:r>
            <a:r>
              <a:rPr lang="en-GB" sz="1800" dirty="0"/>
              <a:t>Johnson's baby shampoo targeting usage by adults as well as </a:t>
            </a:r>
            <a:r>
              <a:rPr lang="en-GB" sz="1800" dirty="0" smtClean="0"/>
              <a:t>children; </a:t>
            </a:r>
            <a:r>
              <a:rPr lang="en-GB" sz="1800" dirty="0"/>
              <a:t>Kellogg’s </a:t>
            </a:r>
            <a:r>
              <a:rPr lang="en-GB" sz="1800" dirty="0" smtClean="0"/>
              <a:t>promoting </a:t>
            </a:r>
            <a:r>
              <a:rPr lang="en-GB" sz="1800" dirty="0"/>
              <a:t>its cereals to be eaten at different times of the day as part of </a:t>
            </a:r>
            <a:r>
              <a:rPr lang="en-GB" sz="1800" dirty="0" smtClean="0"/>
              <a:t>a weight-loss diet; Tesco’s </a:t>
            </a:r>
            <a:r>
              <a:rPr lang="en-GB" sz="1800" dirty="0"/>
              <a:t>failed attempts to expand to the </a:t>
            </a:r>
            <a:r>
              <a:rPr lang="en-GB" sz="1800" dirty="0" smtClean="0"/>
              <a:t>USA </a:t>
            </a:r>
            <a:r>
              <a:rPr lang="en-GB" sz="1800" dirty="0"/>
              <a:t>with its Fresh &amp; Easy brand.</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85201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development</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https://www.youtube.com/watch?v=GzbEHCZwgPE</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96752"/>
            <a:ext cx="7632848" cy="745592"/>
          </a:xfrm>
        </p:spPr>
        <p:txBody>
          <a:bodyPr>
            <a:normAutofit fontScale="90000"/>
          </a:bodyPr>
          <a:lstStyle/>
          <a:p>
            <a:r>
              <a:rPr lang="en-GB" sz="4000" dirty="0" err="1"/>
              <a:t>Ansoff’s</a:t>
            </a:r>
            <a:r>
              <a:rPr lang="en-GB" sz="4000" dirty="0"/>
              <a:t> </a:t>
            </a:r>
            <a:r>
              <a:rPr lang="en-GB" sz="4000" dirty="0" smtClean="0"/>
              <a:t>matrix 3: product development</a:t>
            </a:r>
            <a:endParaRPr lang="en-GB" sz="4000" dirty="0"/>
          </a:p>
        </p:txBody>
      </p:sp>
      <p:sp>
        <p:nvSpPr>
          <p:cNvPr id="3" name="Content Placeholder 2"/>
          <p:cNvSpPr>
            <a:spLocks noGrp="1"/>
          </p:cNvSpPr>
          <p:nvPr>
            <p:ph idx="1"/>
          </p:nvPr>
        </p:nvSpPr>
        <p:spPr>
          <a:xfrm>
            <a:off x="467544" y="2060848"/>
            <a:ext cx="8352928" cy="5004556"/>
          </a:xfrm>
        </p:spPr>
        <p:txBody>
          <a:bodyPr>
            <a:noAutofit/>
          </a:bodyPr>
          <a:lstStyle/>
          <a:p>
            <a:pPr>
              <a:spcBef>
                <a:spcPts val="0"/>
              </a:spcBef>
              <a:spcAft>
                <a:spcPts val="600"/>
              </a:spcAft>
            </a:pPr>
            <a:r>
              <a:rPr lang="en-GB" sz="1800" dirty="0" smtClean="0"/>
              <a:t>A </a:t>
            </a:r>
            <a:r>
              <a:rPr lang="en-GB" sz="1800" dirty="0"/>
              <a:t>firm targeting </a:t>
            </a:r>
            <a:r>
              <a:rPr lang="en-GB" sz="1800" dirty="0" smtClean="0"/>
              <a:t>a market in which it </a:t>
            </a:r>
            <a:r>
              <a:rPr lang="en-GB" sz="1800" dirty="0"/>
              <a:t>already </a:t>
            </a:r>
            <a:r>
              <a:rPr lang="en-GB" sz="1800" dirty="0" smtClean="0"/>
              <a:t>operates but with </a:t>
            </a:r>
            <a:r>
              <a:rPr lang="en-GB" sz="1800" dirty="0"/>
              <a:t>a new product. </a:t>
            </a:r>
          </a:p>
          <a:p>
            <a:pPr>
              <a:spcBef>
                <a:spcPts val="0"/>
              </a:spcBef>
              <a:spcAft>
                <a:spcPts val="600"/>
              </a:spcAft>
            </a:pPr>
            <a:r>
              <a:rPr lang="en-GB" sz="1800" dirty="0"/>
              <a:t>The main aim </a:t>
            </a:r>
            <a:r>
              <a:rPr lang="en-GB" sz="1800" dirty="0" smtClean="0"/>
              <a:t>is </a:t>
            </a:r>
            <a:r>
              <a:rPr lang="en-GB" sz="1800" dirty="0"/>
              <a:t>usually </a:t>
            </a:r>
            <a:r>
              <a:rPr lang="en-GB" sz="1800" dirty="0" smtClean="0"/>
              <a:t>to </a:t>
            </a:r>
            <a:r>
              <a:rPr lang="en-GB" sz="1800" dirty="0"/>
              <a:t>keep up with developments in the market, anticipating future trends, adapting to changing </a:t>
            </a:r>
            <a:r>
              <a:rPr lang="en-GB" sz="1800" dirty="0" smtClean="0"/>
              <a:t>consumer </a:t>
            </a:r>
            <a:r>
              <a:rPr lang="en-GB" sz="1800" dirty="0"/>
              <a:t>tastes and keeping pace with technological advancements.</a:t>
            </a:r>
          </a:p>
          <a:p>
            <a:pPr>
              <a:spcBef>
                <a:spcPts val="0"/>
              </a:spcBef>
              <a:spcAft>
                <a:spcPts val="600"/>
              </a:spcAft>
            </a:pPr>
            <a:r>
              <a:rPr lang="en-GB" sz="1800" dirty="0"/>
              <a:t>This can be </a:t>
            </a:r>
            <a:r>
              <a:rPr lang="en-GB" sz="1800" dirty="0" smtClean="0"/>
              <a:t>risky as it may require expenditure on </a:t>
            </a:r>
            <a:r>
              <a:rPr lang="en-GB" sz="1800" dirty="0"/>
              <a:t>research </a:t>
            </a:r>
            <a:r>
              <a:rPr lang="en-GB" sz="1800" dirty="0" smtClean="0"/>
              <a:t>and </a:t>
            </a:r>
            <a:r>
              <a:rPr lang="en-GB" sz="1800" dirty="0"/>
              <a:t>development (R&amp;D) </a:t>
            </a:r>
            <a:r>
              <a:rPr lang="en-GB" sz="1800" dirty="0" smtClean="0"/>
              <a:t>and </a:t>
            </a:r>
            <a:r>
              <a:rPr lang="en-GB" sz="1800" dirty="0"/>
              <a:t>there is no guarantee that the money spent will produce a successful final product.</a:t>
            </a:r>
          </a:p>
          <a:p>
            <a:pPr>
              <a:spcBef>
                <a:spcPts val="0"/>
              </a:spcBef>
              <a:spcAft>
                <a:spcPts val="600"/>
              </a:spcAft>
            </a:pPr>
            <a:r>
              <a:rPr lang="en-GB" sz="1800" dirty="0" smtClean="0"/>
              <a:t>Also, although </a:t>
            </a:r>
            <a:r>
              <a:rPr lang="en-GB" sz="1800" dirty="0"/>
              <a:t>the company may know the market and market </a:t>
            </a:r>
            <a:r>
              <a:rPr lang="en-GB" sz="1800" dirty="0" smtClean="0"/>
              <a:t>segment, </a:t>
            </a:r>
            <a:r>
              <a:rPr lang="en-GB" sz="1800" dirty="0"/>
              <a:t>it does not mean </a:t>
            </a:r>
            <a:r>
              <a:rPr lang="en-GB" sz="1800" dirty="0" smtClean="0"/>
              <a:t>the market </a:t>
            </a:r>
            <a:r>
              <a:rPr lang="en-GB" sz="1800" dirty="0"/>
              <a:t>will purchase and adopt </a:t>
            </a:r>
            <a:r>
              <a:rPr lang="en-GB" sz="1800" dirty="0" smtClean="0"/>
              <a:t>the </a:t>
            </a:r>
            <a:r>
              <a:rPr lang="en-GB" sz="1800" dirty="0"/>
              <a:t>new product. It may take further investment in promotion to establish sales and customer loyalty.</a:t>
            </a:r>
          </a:p>
          <a:p>
            <a:pPr>
              <a:spcBef>
                <a:spcPts val="0"/>
              </a:spcBef>
              <a:spcAft>
                <a:spcPts val="600"/>
              </a:spcAft>
            </a:pPr>
            <a:r>
              <a:rPr lang="en-GB" sz="1800" dirty="0" smtClean="0"/>
              <a:t>However, </a:t>
            </a:r>
            <a:r>
              <a:rPr lang="en-GB" sz="1800" dirty="0"/>
              <a:t>being associated with an existing established brand may increase the </a:t>
            </a:r>
            <a:r>
              <a:rPr lang="en-GB" sz="1800" dirty="0" smtClean="0"/>
              <a:t>product’s </a:t>
            </a:r>
            <a:r>
              <a:rPr lang="en-GB" sz="1800" dirty="0"/>
              <a:t>chances of success.</a:t>
            </a:r>
          </a:p>
          <a:p>
            <a:pPr>
              <a:spcBef>
                <a:spcPts val="0"/>
              </a:spcBef>
              <a:spcAft>
                <a:spcPts val="600"/>
              </a:spcAft>
            </a:pPr>
            <a:r>
              <a:rPr lang="en-GB" sz="1800" dirty="0"/>
              <a:t>This strategy will also help to spread the firm’s risk as they are not </a:t>
            </a:r>
            <a:r>
              <a:rPr lang="en-GB" sz="1800" dirty="0" smtClean="0"/>
              <a:t>dependent </a:t>
            </a:r>
            <a:r>
              <a:rPr lang="en-GB" sz="1800" dirty="0"/>
              <a:t>on just one product and they will increase their product portfolio.</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193046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51570"/>
            <a:ext cx="7128792" cy="695232"/>
          </a:xfrm>
        </p:spPr>
        <p:txBody>
          <a:bodyPr>
            <a:noAutofit/>
          </a:bodyPr>
          <a:lstStyle/>
          <a:p>
            <a:r>
              <a:rPr lang="en-GB" sz="4000" dirty="0" err="1"/>
              <a:t>Ansoff’s</a:t>
            </a:r>
            <a:r>
              <a:rPr lang="en-GB" sz="4000" dirty="0"/>
              <a:t> </a:t>
            </a:r>
            <a:r>
              <a:rPr lang="en-GB" sz="4000" dirty="0" smtClean="0"/>
              <a:t>matrix 4: diversification</a:t>
            </a:r>
            <a:endParaRPr lang="en-GB" sz="4000" dirty="0"/>
          </a:p>
        </p:txBody>
      </p:sp>
      <p:sp>
        <p:nvSpPr>
          <p:cNvPr id="3" name="Content Placeholder 2"/>
          <p:cNvSpPr>
            <a:spLocks noGrp="1"/>
          </p:cNvSpPr>
          <p:nvPr>
            <p:ph idx="1"/>
          </p:nvPr>
        </p:nvSpPr>
        <p:spPr>
          <a:xfrm>
            <a:off x="683568" y="1646802"/>
            <a:ext cx="8064896" cy="4806534"/>
          </a:xfrm>
        </p:spPr>
        <p:txBody>
          <a:bodyPr>
            <a:normAutofit fontScale="85000" lnSpcReduction="20000"/>
          </a:bodyPr>
          <a:lstStyle/>
          <a:p>
            <a:pPr>
              <a:lnSpc>
                <a:spcPct val="120000"/>
              </a:lnSpc>
              <a:spcBef>
                <a:spcPts val="0"/>
              </a:spcBef>
              <a:spcAft>
                <a:spcPts val="600"/>
              </a:spcAft>
            </a:pPr>
            <a:r>
              <a:rPr lang="en-GB" dirty="0" smtClean="0"/>
              <a:t>Launching a new product in a new market: </a:t>
            </a:r>
            <a:r>
              <a:rPr lang="en-GB" dirty="0"/>
              <a:t>t</a:t>
            </a:r>
            <a:r>
              <a:rPr lang="en-GB" dirty="0" smtClean="0"/>
              <a:t>he </a:t>
            </a:r>
            <a:r>
              <a:rPr lang="en-GB" dirty="0"/>
              <a:t>most risky strategic direction on </a:t>
            </a:r>
            <a:r>
              <a:rPr lang="en-GB" dirty="0" err="1"/>
              <a:t>Ansoff’s</a:t>
            </a:r>
            <a:r>
              <a:rPr lang="en-GB" dirty="0"/>
              <a:t> </a:t>
            </a:r>
            <a:r>
              <a:rPr lang="en-GB" dirty="0" smtClean="0"/>
              <a:t>matrix.</a:t>
            </a:r>
            <a:endParaRPr lang="en-GB" dirty="0"/>
          </a:p>
          <a:p>
            <a:pPr>
              <a:lnSpc>
                <a:spcPct val="120000"/>
              </a:lnSpc>
              <a:spcBef>
                <a:spcPts val="0"/>
              </a:spcBef>
              <a:spcAft>
                <a:spcPts val="600"/>
              </a:spcAft>
            </a:pPr>
            <a:r>
              <a:rPr lang="en-GB" dirty="0"/>
              <a:t>As with many of the other </a:t>
            </a:r>
            <a:r>
              <a:rPr lang="en-GB" dirty="0" smtClean="0"/>
              <a:t>strategies, </a:t>
            </a:r>
            <a:r>
              <a:rPr lang="en-GB" dirty="0"/>
              <a:t>it will help a firm to spread its risk by operating in more than one market and by selling more than one product.</a:t>
            </a:r>
          </a:p>
          <a:p>
            <a:pPr>
              <a:lnSpc>
                <a:spcPct val="120000"/>
              </a:lnSpc>
              <a:spcBef>
                <a:spcPts val="0"/>
              </a:spcBef>
              <a:spcAft>
                <a:spcPts val="600"/>
              </a:spcAft>
            </a:pPr>
            <a:r>
              <a:rPr lang="en-GB" dirty="0"/>
              <a:t>It may also help to increase their sales, profit and brand awareness.</a:t>
            </a:r>
          </a:p>
          <a:p>
            <a:pPr>
              <a:lnSpc>
                <a:spcPct val="120000"/>
              </a:lnSpc>
              <a:spcBef>
                <a:spcPts val="0"/>
              </a:spcBef>
              <a:spcAft>
                <a:spcPts val="600"/>
              </a:spcAft>
            </a:pPr>
            <a:r>
              <a:rPr lang="en-GB" dirty="0"/>
              <a:t>Although this strategy decreases the chance of the company </a:t>
            </a:r>
            <a:r>
              <a:rPr lang="en-GB" dirty="0" smtClean="0"/>
              <a:t>failing, </a:t>
            </a:r>
            <a:r>
              <a:rPr lang="en-GB" dirty="0"/>
              <a:t>there are high levels of risk </a:t>
            </a:r>
            <a:r>
              <a:rPr lang="en-GB" dirty="0" smtClean="0"/>
              <a:t>due </a:t>
            </a:r>
            <a:r>
              <a:rPr lang="en-GB" dirty="0"/>
              <a:t>to the lack of knowledge </a:t>
            </a:r>
            <a:r>
              <a:rPr lang="en-GB" dirty="0" smtClean="0"/>
              <a:t>of both product and market. </a:t>
            </a:r>
            <a:r>
              <a:rPr lang="en-GB" dirty="0"/>
              <a:t>The firm will </a:t>
            </a:r>
            <a:r>
              <a:rPr lang="en-GB" dirty="0" smtClean="0"/>
              <a:t>need extensive </a:t>
            </a:r>
            <a:r>
              <a:rPr lang="en-GB" dirty="0"/>
              <a:t>research to ensure they understand the new market and how it will respond to their new product.</a:t>
            </a:r>
          </a:p>
          <a:p>
            <a:pPr>
              <a:lnSpc>
                <a:spcPct val="120000"/>
              </a:lnSpc>
              <a:spcBef>
                <a:spcPts val="0"/>
              </a:spcBef>
              <a:spcAft>
                <a:spcPts val="600"/>
              </a:spcAft>
            </a:pPr>
            <a:r>
              <a:rPr lang="en-GB" dirty="0"/>
              <a:t>The firm may </a:t>
            </a:r>
            <a:r>
              <a:rPr lang="en-GB" dirty="0" smtClean="0"/>
              <a:t>lack relevant </a:t>
            </a:r>
            <a:r>
              <a:rPr lang="en-GB" dirty="0"/>
              <a:t>past experience as the product and market </a:t>
            </a:r>
            <a:r>
              <a:rPr lang="en-GB" dirty="0" smtClean="0"/>
              <a:t>are new, </a:t>
            </a:r>
            <a:r>
              <a:rPr lang="en-GB" dirty="0"/>
              <a:t>making </a:t>
            </a:r>
            <a:r>
              <a:rPr lang="en-GB" dirty="0" smtClean="0"/>
              <a:t>mistakes </a:t>
            </a:r>
            <a:r>
              <a:rPr lang="en-GB" dirty="0"/>
              <a:t>and poor </a:t>
            </a:r>
            <a:r>
              <a:rPr lang="en-GB" dirty="0" smtClean="0"/>
              <a:t>decision making </a:t>
            </a:r>
            <a:r>
              <a:rPr lang="en-GB" dirty="0"/>
              <a:t>more likely.</a:t>
            </a:r>
          </a:p>
          <a:p>
            <a:pPr>
              <a:lnSpc>
                <a:spcPct val="120000"/>
              </a:lnSpc>
              <a:spcBef>
                <a:spcPts val="0"/>
              </a:spcBef>
              <a:spcAft>
                <a:spcPts val="600"/>
              </a:spcAft>
            </a:pPr>
            <a:r>
              <a:rPr lang="en-GB" dirty="0"/>
              <a:t>It will be a good strategy for those firms looking to escape difficult or declining markets.</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203846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8712968" cy="594066"/>
          </a:xfrm>
        </p:spPr>
        <p:txBody>
          <a:bodyPr>
            <a:noAutofit/>
          </a:bodyPr>
          <a:lstStyle/>
          <a:p>
            <a:r>
              <a:rPr lang="en-GB" dirty="0"/>
              <a:t>Factors impacting </a:t>
            </a:r>
            <a:r>
              <a:rPr lang="en-GB" dirty="0" smtClean="0"/>
              <a:t>the choice of </a:t>
            </a:r>
            <a:r>
              <a:rPr lang="en-GB" dirty="0"/>
              <a:t>strategic </a:t>
            </a:r>
            <a:r>
              <a:rPr lang="en-GB" dirty="0" smtClean="0"/>
              <a:t>direction</a:t>
            </a:r>
            <a:endParaRPr lang="en-GB" dirty="0"/>
          </a:p>
        </p:txBody>
      </p:sp>
      <p:sp>
        <p:nvSpPr>
          <p:cNvPr id="3" name="Content Placeholder 2"/>
          <p:cNvSpPr>
            <a:spLocks noGrp="1"/>
          </p:cNvSpPr>
          <p:nvPr>
            <p:ph idx="1"/>
          </p:nvPr>
        </p:nvSpPr>
        <p:spPr>
          <a:xfrm>
            <a:off x="323528" y="1844824"/>
            <a:ext cx="8640960" cy="4799560"/>
          </a:xfrm>
        </p:spPr>
        <p:txBody>
          <a:bodyPr>
            <a:noAutofit/>
          </a:bodyPr>
          <a:lstStyle/>
          <a:p>
            <a:pPr marL="0" indent="0">
              <a:lnSpc>
                <a:spcPct val="120000"/>
              </a:lnSpc>
              <a:spcBef>
                <a:spcPts val="0"/>
              </a:spcBef>
              <a:buNone/>
            </a:pPr>
            <a:r>
              <a:rPr lang="en-GB" sz="1800" dirty="0" smtClean="0"/>
              <a:t>A firm deciding on its strategic direction considers many factors, including:</a:t>
            </a:r>
            <a:endParaRPr lang="en-GB" sz="1800" dirty="0"/>
          </a:p>
          <a:p>
            <a:pPr>
              <a:lnSpc>
                <a:spcPct val="120000"/>
              </a:lnSpc>
              <a:spcBef>
                <a:spcPts val="0"/>
              </a:spcBef>
            </a:pPr>
            <a:r>
              <a:rPr lang="en-GB" sz="1800" dirty="0" smtClean="0"/>
              <a:t>The level of risk involved, including the management and owner’s attitude to risk.</a:t>
            </a:r>
          </a:p>
          <a:p>
            <a:pPr>
              <a:lnSpc>
                <a:spcPct val="120000"/>
              </a:lnSpc>
              <a:spcBef>
                <a:spcPts val="0"/>
              </a:spcBef>
            </a:pPr>
            <a:r>
              <a:rPr lang="en-GB" sz="1800" dirty="0" smtClean="0"/>
              <a:t>The level of shareholder support. Do they support the new direction?</a:t>
            </a:r>
          </a:p>
          <a:p>
            <a:pPr>
              <a:lnSpc>
                <a:spcPct val="120000"/>
              </a:lnSpc>
              <a:spcBef>
                <a:spcPts val="0"/>
              </a:spcBef>
            </a:pPr>
            <a:r>
              <a:rPr lang="en-GB" sz="1800" dirty="0" smtClean="0"/>
              <a:t>The impact on the existing brand image and customer reaction.</a:t>
            </a:r>
          </a:p>
          <a:p>
            <a:pPr>
              <a:lnSpc>
                <a:spcPct val="120000"/>
              </a:lnSpc>
              <a:spcBef>
                <a:spcPts val="0"/>
              </a:spcBef>
            </a:pPr>
            <a:r>
              <a:rPr lang="en-GB" sz="1800" dirty="0" smtClean="0"/>
              <a:t>The existing employee reactions. Labour turnover? Loss of skills?</a:t>
            </a:r>
          </a:p>
          <a:p>
            <a:pPr>
              <a:lnSpc>
                <a:spcPct val="120000"/>
              </a:lnSpc>
              <a:spcBef>
                <a:spcPts val="0"/>
              </a:spcBef>
            </a:pPr>
            <a:r>
              <a:rPr lang="en-GB" sz="1800" dirty="0" smtClean="0"/>
              <a:t>Existing strengths, assets and skills and their fit with the new direction.</a:t>
            </a:r>
          </a:p>
          <a:p>
            <a:pPr>
              <a:lnSpc>
                <a:spcPct val="120000"/>
              </a:lnSpc>
              <a:spcBef>
                <a:spcPts val="0"/>
              </a:spcBef>
            </a:pPr>
            <a:r>
              <a:rPr lang="en-GB" sz="1800" dirty="0" smtClean="0"/>
              <a:t>Availability of staff, skills, assets and investment that the firm currently does not have and will need for the new strategy. </a:t>
            </a:r>
          </a:p>
          <a:p>
            <a:pPr>
              <a:lnSpc>
                <a:spcPct val="120000"/>
              </a:lnSpc>
              <a:spcBef>
                <a:spcPts val="0"/>
              </a:spcBef>
            </a:pPr>
            <a:r>
              <a:rPr lang="en-GB" sz="1800" dirty="0"/>
              <a:t>C</a:t>
            </a:r>
            <a:r>
              <a:rPr lang="en-GB" sz="1800" dirty="0" smtClean="0"/>
              <a:t>osts of pursuing the strategy and the firm’s financial position. How will it be funded?</a:t>
            </a:r>
          </a:p>
          <a:p>
            <a:pPr>
              <a:lnSpc>
                <a:spcPct val="120000"/>
              </a:lnSpc>
              <a:spcBef>
                <a:spcPts val="0"/>
              </a:spcBef>
            </a:pPr>
            <a:r>
              <a:rPr lang="en-GB" sz="1800" dirty="0" smtClean="0"/>
              <a:t>The likely returns in sales and profit. What will the ROCE be?</a:t>
            </a:r>
            <a:endParaRPr lang="en-GB" sz="1800" dirty="0"/>
          </a:p>
          <a:p>
            <a:pPr>
              <a:lnSpc>
                <a:spcPct val="120000"/>
              </a:lnSpc>
              <a:spcBef>
                <a:spcPts val="0"/>
              </a:spcBef>
            </a:pPr>
            <a:r>
              <a:rPr lang="en-GB" sz="1800" dirty="0"/>
              <a:t>The opportunity </a:t>
            </a:r>
            <a:r>
              <a:rPr lang="en-GB" sz="1800" dirty="0" smtClean="0"/>
              <a:t>costs. What else could have been done by the firm with the investment required? What are the alternative strategic directions that could be pursued?</a:t>
            </a:r>
            <a:endParaRPr lang="en-GB" sz="1800" dirty="0"/>
          </a:p>
          <a:p>
            <a:pPr>
              <a:lnSpc>
                <a:spcPct val="120000"/>
              </a:lnSpc>
              <a:spcBef>
                <a:spcPts val="0"/>
              </a:spcBef>
            </a:pPr>
            <a:r>
              <a:rPr lang="en-GB" sz="1800" dirty="0" smtClean="0"/>
              <a:t>CSR and ethical factors, e.g. will a new market bring issues with labour conditions?</a:t>
            </a:r>
          </a:p>
          <a:p>
            <a:pPr>
              <a:lnSpc>
                <a:spcPct val="120000"/>
              </a:lnSpc>
              <a:spcBef>
                <a:spcPts val="0"/>
              </a:spcBef>
            </a:pPr>
            <a:r>
              <a:rPr lang="en-GB" sz="1800" dirty="0" smtClean="0"/>
              <a:t>Any potential government intervention.</a:t>
            </a:r>
            <a:endParaRPr lang="en-GB" sz="1800" dirty="0"/>
          </a:p>
        </p:txBody>
      </p:sp>
    </p:spTree>
    <p:extLst>
      <p:ext uri="{BB962C8B-B14F-4D97-AF65-F5344CB8AC3E}">
        <p14:creationId xmlns:p14="http://schemas.microsoft.com/office/powerpoint/2010/main" xmlns="" val="232145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7390604" cy="590312"/>
          </a:xfrm>
        </p:spPr>
        <p:txBody>
          <a:bodyPr>
            <a:noAutofit/>
          </a:bodyPr>
          <a:lstStyle/>
          <a:p>
            <a:r>
              <a:rPr lang="en-GB" sz="2400" dirty="0" smtClean="0"/>
              <a:t>Reasons for choosing and value of market penetration</a:t>
            </a:r>
            <a:endParaRPr lang="en-GB" sz="2400" dirty="0"/>
          </a:p>
        </p:txBody>
      </p:sp>
      <p:pic>
        <p:nvPicPr>
          <p:cNvPr id="2050" name="Picture 2"/>
          <p:cNvPicPr>
            <a:picLocks noChangeAspect="1" noChangeArrowheads="1"/>
          </p:cNvPicPr>
          <p:nvPr/>
        </p:nvPicPr>
        <p:blipFill>
          <a:blip r:embed="rId2"/>
          <a:srcRect l="19043" t="24414" r="14306" b="18945"/>
          <a:stretch>
            <a:fillRect/>
          </a:stretch>
        </p:blipFill>
        <p:spPr bwMode="auto">
          <a:xfrm>
            <a:off x="214282" y="1500174"/>
            <a:ext cx="5929354" cy="377914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22705" t="27539" r="10644" b="57812"/>
          <a:stretch>
            <a:fillRect/>
          </a:stretch>
        </p:blipFill>
        <p:spPr bwMode="auto">
          <a:xfrm>
            <a:off x="214281" y="5357826"/>
            <a:ext cx="6067466" cy="100013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Learning </a:t>
            </a:r>
            <a:r>
              <a:rPr lang="en-GB" sz="4000" dirty="0" smtClean="0"/>
              <a:t>outcomes</a:t>
            </a:r>
            <a:endParaRPr lang="en-GB" sz="4000" dirty="0"/>
          </a:p>
        </p:txBody>
      </p:sp>
      <p:sp>
        <p:nvSpPr>
          <p:cNvPr id="3" name="Content Placeholder 2"/>
          <p:cNvSpPr>
            <a:spLocks noGrp="1"/>
          </p:cNvSpPr>
          <p:nvPr>
            <p:ph idx="1"/>
          </p:nvPr>
        </p:nvSpPr>
        <p:spPr/>
        <p:txBody>
          <a:bodyPr>
            <a:normAutofit/>
          </a:bodyPr>
          <a:lstStyle/>
          <a:p>
            <a:pPr marL="0" indent="0" algn="ctr">
              <a:buNone/>
            </a:pPr>
            <a:r>
              <a:rPr lang="en-GB" sz="2800" dirty="0"/>
              <a:t>Strategic </a:t>
            </a:r>
            <a:r>
              <a:rPr lang="en-GB" sz="2800" dirty="0" smtClean="0"/>
              <a:t>direction</a:t>
            </a:r>
            <a:endParaRPr lang="en-GB" sz="2800" dirty="0"/>
          </a:p>
          <a:p>
            <a:pPr marL="0" indent="0">
              <a:spcAft>
                <a:spcPts val="450"/>
              </a:spcAft>
              <a:buNone/>
            </a:pPr>
            <a:endParaRPr lang="en-GB" sz="2250" dirty="0"/>
          </a:p>
          <a:p>
            <a:pPr marL="0" indent="0">
              <a:spcAft>
                <a:spcPts val="450"/>
              </a:spcAft>
              <a:buNone/>
            </a:pPr>
            <a:r>
              <a:rPr lang="en-GB" sz="2250" dirty="0"/>
              <a:t>What you need to know:</a:t>
            </a:r>
          </a:p>
          <a:p>
            <a:pPr>
              <a:spcAft>
                <a:spcPts val="450"/>
              </a:spcAft>
            </a:pPr>
            <a:r>
              <a:rPr lang="en-GB" sz="2250" dirty="0"/>
              <a:t>Factors influencing which markets to compete in and which products to offer</a:t>
            </a:r>
          </a:p>
          <a:p>
            <a:pPr>
              <a:spcAft>
                <a:spcPts val="450"/>
              </a:spcAft>
            </a:pPr>
            <a:r>
              <a:rPr lang="en-GB" sz="2250" dirty="0"/>
              <a:t>Strategic </a:t>
            </a:r>
            <a:r>
              <a:rPr lang="en-GB" sz="2250" dirty="0" smtClean="0"/>
              <a:t>direction </a:t>
            </a:r>
            <a:r>
              <a:rPr lang="en-GB" sz="2250" dirty="0"/>
              <a:t>and </a:t>
            </a:r>
            <a:r>
              <a:rPr lang="en-GB" sz="2250" dirty="0" err="1"/>
              <a:t>Ansoff’s</a:t>
            </a:r>
            <a:r>
              <a:rPr lang="en-GB" sz="2250" dirty="0"/>
              <a:t> </a:t>
            </a:r>
            <a:r>
              <a:rPr lang="en-GB" sz="2250" dirty="0" smtClean="0"/>
              <a:t>matrix</a:t>
            </a:r>
            <a:endParaRPr lang="en-GB" sz="2250" dirty="0"/>
          </a:p>
          <a:p>
            <a:pPr>
              <a:spcAft>
                <a:spcPts val="450"/>
              </a:spcAft>
            </a:pPr>
            <a:r>
              <a:rPr lang="en-GB" sz="2250" dirty="0"/>
              <a:t>The reason for choosing and value of different options for strategic </a:t>
            </a:r>
            <a:r>
              <a:rPr lang="en-GB" sz="2250" dirty="0" smtClean="0"/>
              <a:t>direction.</a:t>
            </a:r>
            <a:endParaRPr lang="en-GB" sz="2250" dirty="0"/>
          </a:p>
          <a:p>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1592575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Find 2 successful and 2 unsuccessful examples of businesses that used market penetration. Explain why they were successful or unsuccessful.</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7390604" cy="590312"/>
          </a:xfrm>
        </p:spPr>
        <p:txBody>
          <a:bodyPr>
            <a:noAutofit/>
          </a:bodyPr>
          <a:lstStyle/>
          <a:p>
            <a:r>
              <a:rPr lang="en-GB" sz="2400" dirty="0" smtClean="0"/>
              <a:t>Reasons for choosing and value of product development</a:t>
            </a:r>
            <a:endParaRPr lang="en-GB" sz="2400" dirty="0"/>
          </a:p>
        </p:txBody>
      </p:sp>
      <p:pic>
        <p:nvPicPr>
          <p:cNvPr id="3074" name="Picture 2"/>
          <p:cNvPicPr>
            <a:picLocks noChangeAspect="1" noChangeArrowheads="1"/>
          </p:cNvPicPr>
          <p:nvPr/>
        </p:nvPicPr>
        <p:blipFill>
          <a:blip r:embed="rId2"/>
          <a:srcRect l="21972" t="22461" r="10644" b="33594"/>
          <a:stretch>
            <a:fillRect/>
          </a:stretch>
        </p:blipFill>
        <p:spPr bwMode="auto">
          <a:xfrm>
            <a:off x="142844" y="1571612"/>
            <a:ext cx="5929354" cy="290022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22900" t="30469" r="12646" b="37304"/>
          <a:stretch>
            <a:fillRect/>
          </a:stretch>
        </p:blipFill>
        <p:spPr bwMode="auto">
          <a:xfrm>
            <a:off x="285720" y="4500570"/>
            <a:ext cx="5429288" cy="203598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Find 2 successful and 2 unsuccessful examples of businesses that used product development. Explain why they were successful or unsuccessful.</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7390604" cy="590312"/>
          </a:xfrm>
        </p:spPr>
        <p:txBody>
          <a:bodyPr>
            <a:noAutofit/>
          </a:bodyPr>
          <a:lstStyle/>
          <a:p>
            <a:r>
              <a:rPr lang="en-GB" sz="2400" dirty="0" smtClean="0"/>
              <a:t>Reasons for choosing and value of market development</a:t>
            </a:r>
            <a:endParaRPr lang="en-GB" sz="2400" dirty="0"/>
          </a:p>
        </p:txBody>
      </p:sp>
      <p:pic>
        <p:nvPicPr>
          <p:cNvPr id="4098" name="Picture 2"/>
          <p:cNvPicPr>
            <a:picLocks noChangeAspect="1" noChangeArrowheads="1"/>
          </p:cNvPicPr>
          <p:nvPr/>
        </p:nvPicPr>
        <p:blipFill>
          <a:blip r:embed="rId2"/>
          <a:srcRect l="22705" t="23437" r="9912" b="36523"/>
          <a:stretch>
            <a:fillRect/>
          </a:stretch>
        </p:blipFill>
        <p:spPr bwMode="auto">
          <a:xfrm>
            <a:off x="214282" y="1500174"/>
            <a:ext cx="6572296" cy="292895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10449" t="38281" r="11181" b="32422"/>
          <a:stretch>
            <a:fillRect/>
          </a:stretch>
        </p:blipFill>
        <p:spPr bwMode="auto">
          <a:xfrm>
            <a:off x="285720" y="4643446"/>
            <a:ext cx="6572296" cy="18427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Find 2 successful and 2 unsuccessful examples of businesses that used market development. Explain why they were successful or unsuccessful.</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000108"/>
            <a:ext cx="7390604" cy="590312"/>
          </a:xfrm>
        </p:spPr>
        <p:txBody>
          <a:bodyPr>
            <a:noAutofit/>
          </a:bodyPr>
          <a:lstStyle/>
          <a:p>
            <a:r>
              <a:rPr lang="en-GB" sz="2400" dirty="0" smtClean="0"/>
              <a:t>Reasons for choosing and value of diversification</a:t>
            </a:r>
            <a:endParaRPr lang="en-GB" sz="2400" dirty="0"/>
          </a:p>
        </p:txBody>
      </p:sp>
      <p:pic>
        <p:nvPicPr>
          <p:cNvPr id="5122" name="Picture 2"/>
          <p:cNvPicPr>
            <a:picLocks noChangeAspect="1" noChangeArrowheads="1"/>
          </p:cNvPicPr>
          <p:nvPr/>
        </p:nvPicPr>
        <p:blipFill>
          <a:blip r:embed="rId2"/>
          <a:srcRect l="12451" t="21484" r="9179" b="30664"/>
          <a:stretch>
            <a:fillRect/>
          </a:stretch>
        </p:blipFill>
        <p:spPr bwMode="auto">
          <a:xfrm>
            <a:off x="214281" y="1643050"/>
            <a:ext cx="8735847" cy="400052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000108"/>
            <a:ext cx="7390604" cy="590312"/>
          </a:xfrm>
        </p:spPr>
        <p:txBody>
          <a:bodyPr>
            <a:noAutofit/>
          </a:bodyPr>
          <a:lstStyle/>
          <a:p>
            <a:r>
              <a:rPr lang="en-GB" sz="2400" dirty="0" smtClean="0"/>
              <a:t>Reasons for choosing and value of diversification</a:t>
            </a:r>
            <a:endParaRPr lang="en-GB" sz="2400" dirty="0"/>
          </a:p>
        </p:txBody>
      </p:sp>
      <p:pic>
        <p:nvPicPr>
          <p:cNvPr id="6146" name="Picture 2"/>
          <p:cNvPicPr>
            <a:picLocks noChangeAspect="1" noChangeArrowheads="1"/>
          </p:cNvPicPr>
          <p:nvPr/>
        </p:nvPicPr>
        <p:blipFill>
          <a:blip r:embed="rId2"/>
          <a:srcRect l="12451" t="20508" r="20166" b="19922"/>
          <a:stretch>
            <a:fillRect/>
          </a:stretch>
        </p:blipFill>
        <p:spPr bwMode="auto">
          <a:xfrm>
            <a:off x="214282" y="1500174"/>
            <a:ext cx="7929618" cy="525768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Find 2 successful and 2 unsuccessful examples of businesses that used diversification. Explain why they were successful or unsuccessful.</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8208912" cy="969873"/>
          </a:xfrm>
        </p:spPr>
        <p:txBody>
          <a:bodyPr>
            <a:normAutofit/>
          </a:bodyPr>
          <a:lstStyle/>
          <a:p>
            <a:r>
              <a:rPr lang="en-GB" sz="4000" dirty="0" smtClean="0"/>
              <a:t>Exam-style question</a:t>
            </a:r>
            <a:endParaRPr lang="en-GB" sz="4000" dirty="0"/>
          </a:p>
        </p:txBody>
      </p:sp>
      <p:sp>
        <p:nvSpPr>
          <p:cNvPr id="3" name="Content Placeholder 2"/>
          <p:cNvSpPr>
            <a:spLocks noGrp="1"/>
          </p:cNvSpPr>
          <p:nvPr>
            <p:ph idx="1"/>
          </p:nvPr>
        </p:nvSpPr>
        <p:spPr>
          <a:xfrm>
            <a:off x="395536" y="1556792"/>
            <a:ext cx="8424936" cy="5616624"/>
          </a:xfrm>
        </p:spPr>
        <p:txBody>
          <a:bodyPr>
            <a:noAutofit/>
          </a:bodyPr>
          <a:lstStyle/>
          <a:p>
            <a:pPr marL="82296" indent="0">
              <a:spcBef>
                <a:spcPts val="0"/>
              </a:spcBef>
              <a:spcAft>
                <a:spcPts val="600"/>
              </a:spcAft>
              <a:buNone/>
            </a:pPr>
            <a:r>
              <a:rPr lang="en-GB" sz="2000" dirty="0"/>
              <a:t>We will now attempt to answer the starter question in full exam style. Initially plan this answer in a </a:t>
            </a:r>
            <a:r>
              <a:rPr lang="en-GB" sz="2000" dirty="0" smtClean="0"/>
              <a:t>group, </a:t>
            </a:r>
            <a:r>
              <a:rPr lang="en-GB" sz="2000" dirty="0"/>
              <a:t>based on your earlier </a:t>
            </a:r>
            <a:r>
              <a:rPr lang="en-GB" sz="2000" dirty="0" smtClean="0"/>
              <a:t>discussion, </a:t>
            </a:r>
            <a:r>
              <a:rPr lang="en-GB" sz="2000" dirty="0"/>
              <a:t>before writing it individually. </a:t>
            </a:r>
            <a:r>
              <a:rPr lang="en-GB" sz="2000" dirty="0" smtClean="0"/>
              <a:t>Re-read slide 3.</a:t>
            </a:r>
            <a:endParaRPr lang="en-GB" sz="2000" dirty="0"/>
          </a:p>
          <a:p>
            <a:pPr marL="0" indent="0">
              <a:spcBef>
                <a:spcPts val="0"/>
              </a:spcBef>
              <a:spcAft>
                <a:spcPts val="600"/>
              </a:spcAft>
              <a:buNone/>
            </a:pPr>
            <a:r>
              <a:rPr lang="en-GB" sz="2000" b="1" dirty="0" smtClean="0"/>
              <a:t>Question</a:t>
            </a:r>
            <a:r>
              <a:rPr lang="en-GB" sz="2000" b="1" dirty="0"/>
              <a:t>:</a:t>
            </a:r>
          </a:p>
          <a:p>
            <a:pPr>
              <a:spcBef>
                <a:spcPts val="0"/>
              </a:spcBef>
              <a:spcAft>
                <a:spcPts val="600"/>
              </a:spcAft>
            </a:pPr>
            <a:r>
              <a:rPr lang="en-GB" sz="2000" dirty="0"/>
              <a:t>To what extent do you believe that a firm operating in a difficult market must change its strategic direction and operate elsewhere to improve its </a:t>
            </a:r>
            <a:r>
              <a:rPr lang="en-GB" sz="2000" dirty="0" smtClean="0"/>
              <a:t>profitability? </a:t>
            </a:r>
            <a:r>
              <a:rPr lang="en-GB" sz="2000" dirty="0"/>
              <a:t>Justify your opinion. </a:t>
            </a:r>
            <a:r>
              <a:rPr lang="en-GB" sz="2000" dirty="0" smtClean="0"/>
              <a:t>					(25 </a:t>
            </a:r>
            <a:r>
              <a:rPr lang="en-GB" sz="2000" dirty="0"/>
              <a:t>marks</a:t>
            </a:r>
            <a:r>
              <a:rPr lang="en-GB" sz="2000" dirty="0" smtClean="0"/>
              <a:t>)</a:t>
            </a:r>
          </a:p>
          <a:p>
            <a:pPr marL="0" indent="0">
              <a:spcBef>
                <a:spcPts val="0"/>
              </a:spcBef>
              <a:spcAft>
                <a:spcPts val="600"/>
              </a:spcAft>
              <a:buNone/>
            </a:pPr>
            <a:r>
              <a:rPr lang="en-GB" sz="2000" b="1" dirty="0" smtClean="0"/>
              <a:t>Exam tip:</a:t>
            </a:r>
          </a:p>
          <a:p>
            <a:pPr>
              <a:spcBef>
                <a:spcPts val="0"/>
              </a:spcBef>
              <a:spcAft>
                <a:spcPts val="600"/>
              </a:spcAft>
            </a:pPr>
            <a:r>
              <a:rPr lang="en-GB" sz="2000" dirty="0" smtClean="0"/>
              <a:t>Planning </a:t>
            </a:r>
            <a:r>
              <a:rPr lang="en-GB" sz="2000" dirty="0"/>
              <a:t>your </a:t>
            </a:r>
            <a:r>
              <a:rPr lang="en-GB" sz="2000" dirty="0" smtClean="0"/>
              <a:t>answer </a:t>
            </a:r>
            <a:r>
              <a:rPr lang="en-GB" sz="2000" dirty="0"/>
              <a:t>first will help you to think about the most significant and relevant points. Note down the points in a table then cross out the ones you feel will be the weakest arguments. This planning process will ensure you only write the points you feel are strongest and </a:t>
            </a:r>
            <a:r>
              <a:rPr lang="en-GB" sz="2000" dirty="0" smtClean="0"/>
              <a:t>will </a:t>
            </a:r>
            <a:r>
              <a:rPr lang="en-GB" sz="2000" dirty="0"/>
              <a:t>be able to apply and analyse in most depth. This will help you to write the best answer possible that answers the actual question and gains you the most marks. </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397949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GB" sz="4000" dirty="0" err="1"/>
              <a:t>Ansoff’s</a:t>
            </a:r>
            <a:r>
              <a:rPr lang="en-GB" sz="4000" dirty="0"/>
              <a:t> </a:t>
            </a:r>
            <a:r>
              <a:rPr lang="en-GB" sz="4000" dirty="0" smtClean="0"/>
              <a:t>matrix plenary discussion</a:t>
            </a:r>
            <a:endParaRPr lang="en-US" sz="4000" dirty="0"/>
          </a:p>
        </p:txBody>
      </p:sp>
      <p:sp>
        <p:nvSpPr>
          <p:cNvPr id="4099" name="Content Placeholder 2"/>
          <p:cNvSpPr>
            <a:spLocks noGrp="1"/>
          </p:cNvSpPr>
          <p:nvPr>
            <p:ph idx="1"/>
          </p:nvPr>
        </p:nvSpPr>
        <p:spPr/>
        <p:txBody>
          <a:bodyPr>
            <a:normAutofit/>
          </a:bodyPr>
          <a:lstStyle/>
          <a:p>
            <a:pPr marL="0" indent="0" algn="ctr">
              <a:buNone/>
            </a:pPr>
            <a:endParaRPr lang="en-GB" altLang="en-US" dirty="0"/>
          </a:p>
          <a:p>
            <a:pPr marL="514350" indent="-514350">
              <a:buFont typeface="+mj-lt"/>
              <a:buAutoNum type="arabicPeriod"/>
            </a:pPr>
            <a:r>
              <a:rPr lang="en-GB" altLang="en-US" dirty="0"/>
              <a:t>What are the four strategic directions proposed by </a:t>
            </a:r>
            <a:r>
              <a:rPr lang="en-GB" altLang="en-US" dirty="0" err="1"/>
              <a:t>Ansoff</a:t>
            </a:r>
            <a:r>
              <a:rPr lang="en-GB" altLang="en-US" dirty="0"/>
              <a:t>?</a:t>
            </a:r>
          </a:p>
          <a:p>
            <a:pPr marL="514350" indent="-514350">
              <a:buFont typeface="+mj-lt"/>
              <a:buAutoNum type="arabicPeriod"/>
            </a:pPr>
            <a:r>
              <a:rPr lang="en-GB" altLang="en-US" dirty="0"/>
              <a:t>Discuss what you feel are the three most important factors that will determine what strategic direction a firm will pursue.</a:t>
            </a:r>
          </a:p>
          <a:p>
            <a:pPr marL="0" indent="0">
              <a:buNone/>
            </a:pPr>
            <a:endParaRPr lang="en-GB" altLang="en-US" sz="3300" dirty="0"/>
          </a:p>
        </p:txBody>
      </p:sp>
      <p:sp>
        <p:nvSpPr>
          <p:cNvPr id="2" name="Footer Placeholder 1"/>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237808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7888" y="908720"/>
            <a:ext cx="8208912" cy="969873"/>
          </a:xfrm>
        </p:spPr>
        <p:txBody>
          <a:bodyPr>
            <a:noAutofit/>
          </a:bodyPr>
          <a:lstStyle/>
          <a:p>
            <a:r>
              <a:rPr lang="en-GB" sz="3600" dirty="0"/>
              <a:t>Starter discussion: strategic direction</a:t>
            </a:r>
          </a:p>
        </p:txBody>
      </p:sp>
      <p:sp>
        <p:nvSpPr>
          <p:cNvPr id="2" name="Content Placeholder 1"/>
          <p:cNvSpPr>
            <a:spLocks noGrp="1"/>
          </p:cNvSpPr>
          <p:nvPr>
            <p:ph idx="1"/>
          </p:nvPr>
        </p:nvSpPr>
        <p:spPr>
          <a:xfrm>
            <a:off x="467544" y="1772816"/>
            <a:ext cx="8435280" cy="5085184"/>
          </a:xfrm>
        </p:spPr>
        <p:txBody>
          <a:bodyPr>
            <a:noAutofit/>
          </a:bodyPr>
          <a:lstStyle/>
          <a:p>
            <a:pPr marL="82296" indent="0">
              <a:spcBef>
                <a:spcPts val="0"/>
              </a:spcBef>
              <a:spcAft>
                <a:spcPts val="900"/>
              </a:spcAft>
              <a:buNone/>
            </a:pPr>
            <a:r>
              <a:rPr lang="en-GB" sz="1800" dirty="0"/>
              <a:t>The consumer electronics </a:t>
            </a:r>
            <a:r>
              <a:rPr lang="en-GB" sz="1800" dirty="0" smtClean="0"/>
              <a:t>market is dominated </a:t>
            </a:r>
            <a:r>
              <a:rPr lang="en-GB" sz="1800" dirty="0"/>
              <a:t>by </a:t>
            </a:r>
            <a:r>
              <a:rPr lang="en-GB" sz="1800" dirty="0" smtClean="0"/>
              <a:t>large multinational </a:t>
            </a:r>
            <a:r>
              <a:rPr lang="en-GB" sz="1800" dirty="0"/>
              <a:t>firms such as Apple, Samsung and Google. These </a:t>
            </a:r>
            <a:r>
              <a:rPr lang="en-GB" sz="1800" dirty="0" smtClean="0"/>
              <a:t>fast-moving, </a:t>
            </a:r>
            <a:r>
              <a:rPr lang="en-GB" sz="1800" dirty="0"/>
              <a:t>innovative companies have put pressure on </a:t>
            </a:r>
            <a:r>
              <a:rPr lang="en-GB" sz="1800" dirty="0" smtClean="0"/>
              <a:t>many </a:t>
            </a:r>
            <a:r>
              <a:rPr lang="en-GB" sz="1800" dirty="0"/>
              <a:t>traditionally </a:t>
            </a:r>
            <a:r>
              <a:rPr lang="en-GB" sz="1800" dirty="0" smtClean="0"/>
              <a:t>successful firms. The past market leaders have responded </a:t>
            </a:r>
            <a:r>
              <a:rPr lang="en-GB" sz="1800" dirty="0"/>
              <a:t>in different ways to this challenge. </a:t>
            </a:r>
            <a:endParaRPr lang="en-GB" sz="1800" dirty="0" smtClean="0"/>
          </a:p>
          <a:p>
            <a:pPr marL="82296" indent="0">
              <a:spcBef>
                <a:spcPts val="0"/>
              </a:spcBef>
              <a:spcAft>
                <a:spcPts val="900"/>
              </a:spcAft>
              <a:buNone/>
            </a:pPr>
            <a:r>
              <a:rPr lang="en-GB" sz="1800" dirty="0" smtClean="0"/>
              <a:t>Panasonic diversified </a:t>
            </a:r>
            <a:r>
              <a:rPr lang="en-GB" sz="1800" dirty="0"/>
              <a:t>away from phones and televisions </a:t>
            </a:r>
            <a:r>
              <a:rPr lang="en-GB" sz="1800" dirty="0" smtClean="0"/>
              <a:t>into </a:t>
            </a:r>
            <a:r>
              <a:rPr lang="en-GB" sz="1800" dirty="0"/>
              <a:t>components </a:t>
            </a:r>
            <a:r>
              <a:rPr lang="en-GB" sz="1800" dirty="0" smtClean="0"/>
              <a:t>for car </a:t>
            </a:r>
            <a:r>
              <a:rPr lang="en-GB" sz="1800" dirty="0"/>
              <a:t>production and house </a:t>
            </a:r>
            <a:r>
              <a:rPr lang="en-GB" sz="1800" dirty="0" smtClean="0"/>
              <a:t>construction. </a:t>
            </a:r>
            <a:r>
              <a:rPr lang="en-GB" sz="1800" dirty="0"/>
              <a:t>Hitachi </a:t>
            </a:r>
            <a:r>
              <a:rPr lang="en-GB" sz="1800" dirty="0" smtClean="0"/>
              <a:t>focused </a:t>
            </a:r>
            <a:r>
              <a:rPr lang="en-GB" sz="1800" dirty="0"/>
              <a:t>on heavy machinery instead. </a:t>
            </a:r>
            <a:r>
              <a:rPr lang="en-GB" sz="1800" dirty="0" smtClean="0"/>
              <a:t>Both </a:t>
            </a:r>
            <a:r>
              <a:rPr lang="en-GB" sz="1800" dirty="0"/>
              <a:t>made the decision to target more stable and less dynamic </a:t>
            </a:r>
            <a:r>
              <a:rPr lang="en-GB" sz="1800" dirty="0" smtClean="0"/>
              <a:t>markets, </a:t>
            </a:r>
            <a:r>
              <a:rPr lang="en-GB" sz="1800" dirty="0"/>
              <a:t>away from these dominant rivals and new market leaders. </a:t>
            </a:r>
            <a:endParaRPr lang="en-GB" sz="1800" dirty="0" smtClean="0"/>
          </a:p>
          <a:p>
            <a:pPr marL="82296" indent="0">
              <a:spcBef>
                <a:spcPts val="0"/>
              </a:spcBef>
              <a:spcAft>
                <a:spcPts val="900"/>
              </a:spcAft>
              <a:buNone/>
            </a:pPr>
            <a:r>
              <a:rPr lang="en-GB" sz="1800" dirty="0" smtClean="0"/>
              <a:t>Sony </a:t>
            </a:r>
            <a:r>
              <a:rPr lang="en-GB" sz="1800" dirty="0"/>
              <a:t>and Nokia decided to continue to compete in consumer electronics </a:t>
            </a:r>
            <a:r>
              <a:rPr lang="en-GB" sz="1800" dirty="0" smtClean="0"/>
              <a:t>(mobile </a:t>
            </a:r>
            <a:r>
              <a:rPr lang="en-GB" sz="1800" dirty="0"/>
              <a:t>phones, </a:t>
            </a:r>
            <a:r>
              <a:rPr lang="en-GB" sz="1800" dirty="0" smtClean="0"/>
              <a:t>televisions, </a:t>
            </a:r>
            <a:r>
              <a:rPr lang="en-GB" sz="1800" dirty="0"/>
              <a:t>etc</a:t>
            </a:r>
            <a:r>
              <a:rPr lang="en-GB" sz="1800" dirty="0" smtClean="0"/>
              <a:t>.) </a:t>
            </a:r>
            <a:r>
              <a:rPr lang="en-GB" sz="1800" dirty="0"/>
              <a:t>and take on </a:t>
            </a:r>
            <a:r>
              <a:rPr lang="en-GB" sz="1800" dirty="0" smtClean="0"/>
              <a:t>rivals head </a:t>
            </a:r>
            <a:r>
              <a:rPr lang="en-GB" sz="1800" dirty="0"/>
              <a:t>on. Both firms went through extensive restructuring and retrenchment. Sony are still struggling to produce a profit and Nokia </a:t>
            </a:r>
            <a:r>
              <a:rPr lang="en-GB" sz="1800" dirty="0" smtClean="0"/>
              <a:t>were bought </a:t>
            </a:r>
            <a:r>
              <a:rPr lang="en-GB" sz="1800" dirty="0"/>
              <a:t>by Microsoft as they failed to turn the company around.</a:t>
            </a:r>
          </a:p>
          <a:p>
            <a:pPr marL="425196" indent="-342900">
              <a:spcBef>
                <a:spcPts val="0"/>
              </a:spcBef>
              <a:spcAft>
                <a:spcPts val="900"/>
              </a:spcAft>
            </a:pPr>
            <a:r>
              <a:rPr lang="en-GB" sz="1800" dirty="0"/>
              <a:t>Discuss the following statement in pairs/small </a:t>
            </a:r>
            <a:r>
              <a:rPr lang="en-GB" sz="1800" dirty="0" smtClean="0"/>
              <a:t>groups: A </a:t>
            </a:r>
            <a:r>
              <a:rPr lang="en-GB" sz="1800" dirty="0"/>
              <a:t>firm operating in a difficult market must change its strategic direction and operate elsewhere to improve its profitability.</a:t>
            </a:r>
          </a:p>
        </p:txBody>
      </p:sp>
      <p:sp>
        <p:nvSpPr>
          <p:cNvPr id="3" name="Footer Placeholder 2"/>
          <p:cNvSpPr>
            <a:spLocks noGrp="1"/>
          </p:cNvSpPr>
          <p:nvPr>
            <p:ph type="ftr" sz="quarter" idx="11"/>
          </p:nvPr>
        </p:nvSpPr>
        <p:spPr/>
        <p:txBody>
          <a:bodyPr/>
          <a:lstStyle/>
          <a:p>
            <a:r>
              <a:rPr lang="en-GB" dirty="0" smtClean="0"/>
              <a:t>© Hodder &amp; Stoughton</a:t>
            </a:r>
            <a:endParaRPr lang="en-GB" dirty="0"/>
          </a:p>
        </p:txBody>
      </p:sp>
    </p:spTree>
    <p:extLst>
      <p:ext uri="{BB962C8B-B14F-4D97-AF65-F5344CB8AC3E}">
        <p14:creationId xmlns:p14="http://schemas.microsoft.com/office/powerpoint/2010/main" xmlns="" val="32964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08912" cy="969873"/>
          </a:xfrm>
        </p:spPr>
        <p:txBody>
          <a:bodyPr>
            <a:normAutofit/>
          </a:bodyPr>
          <a:lstStyle/>
          <a:p>
            <a:r>
              <a:rPr lang="en-GB" sz="4000" dirty="0"/>
              <a:t>Summary</a:t>
            </a:r>
          </a:p>
        </p:txBody>
      </p:sp>
      <p:sp>
        <p:nvSpPr>
          <p:cNvPr id="3" name="Content Placeholder 2"/>
          <p:cNvSpPr>
            <a:spLocks noGrp="1"/>
          </p:cNvSpPr>
          <p:nvPr>
            <p:ph idx="1"/>
          </p:nvPr>
        </p:nvSpPr>
        <p:spPr>
          <a:xfrm>
            <a:off x="457200" y="1700808"/>
            <a:ext cx="8219256" cy="4896544"/>
          </a:xfrm>
        </p:spPr>
        <p:txBody>
          <a:bodyPr>
            <a:normAutofit fontScale="77500" lnSpcReduction="20000"/>
          </a:bodyPr>
          <a:lstStyle/>
          <a:p>
            <a:pPr>
              <a:lnSpc>
                <a:spcPct val="120000"/>
              </a:lnSpc>
              <a:spcBef>
                <a:spcPts val="0"/>
              </a:spcBef>
            </a:pPr>
            <a:r>
              <a:rPr lang="en-GB" dirty="0" smtClean="0"/>
              <a:t>Firms have a number of different strategic directions they may wish to follow.</a:t>
            </a:r>
          </a:p>
          <a:p>
            <a:pPr>
              <a:lnSpc>
                <a:spcPct val="120000"/>
              </a:lnSpc>
              <a:spcBef>
                <a:spcPts val="0"/>
              </a:spcBef>
            </a:pPr>
            <a:r>
              <a:rPr lang="en-GB" dirty="0" smtClean="0"/>
              <a:t>These choices will be determined by their current internal position and their external environment.</a:t>
            </a:r>
          </a:p>
          <a:p>
            <a:pPr>
              <a:lnSpc>
                <a:spcPct val="120000"/>
              </a:lnSpc>
              <a:spcBef>
                <a:spcPts val="0"/>
              </a:spcBef>
            </a:pPr>
            <a:r>
              <a:rPr lang="en-GB" dirty="0" err="1" smtClean="0"/>
              <a:t>Ansoff’s</a:t>
            </a:r>
            <a:r>
              <a:rPr lang="en-GB" dirty="0" smtClean="0"/>
              <a:t> four different strategic options for a firm are: </a:t>
            </a:r>
          </a:p>
          <a:p>
            <a:pPr lvl="1">
              <a:lnSpc>
                <a:spcPct val="120000"/>
              </a:lnSpc>
              <a:spcBef>
                <a:spcPts val="0"/>
              </a:spcBef>
            </a:pPr>
            <a:r>
              <a:rPr lang="en-GB" dirty="0" smtClean="0"/>
              <a:t>Market penetration</a:t>
            </a:r>
          </a:p>
          <a:p>
            <a:pPr lvl="1">
              <a:lnSpc>
                <a:spcPct val="120000"/>
              </a:lnSpc>
              <a:spcBef>
                <a:spcPts val="0"/>
              </a:spcBef>
            </a:pPr>
            <a:r>
              <a:rPr lang="en-GB" dirty="0" smtClean="0"/>
              <a:t>Market development</a:t>
            </a:r>
          </a:p>
          <a:p>
            <a:pPr lvl="1">
              <a:lnSpc>
                <a:spcPct val="120000"/>
              </a:lnSpc>
              <a:spcBef>
                <a:spcPts val="0"/>
              </a:spcBef>
            </a:pPr>
            <a:r>
              <a:rPr lang="en-GB" dirty="0" smtClean="0"/>
              <a:t>Product development</a:t>
            </a:r>
          </a:p>
          <a:p>
            <a:pPr lvl="1">
              <a:lnSpc>
                <a:spcPct val="120000"/>
              </a:lnSpc>
              <a:spcBef>
                <a:spcPts val="0"/>
              </a:spcBef>
            </a:pPr>
            <a:r>
              <a:rPr lang="en-GB" dirty="0" smtClean="0"/>
              <a:t>Diversification</a:t>
            </a:r>
          </a:p>
          <a:p>
            <a:pPr>
              <a:lnSpc>
                <a:spcPct val="120000"/>
              </a:lnSpc>
              <a:spcBef>
                <a:spcPts val="0"/>
              </a:spcBef>
            </a:pPr>
            <a:r>
              <a:rPr lang="en-GB" dirty="0" smtClean="0"/>
              <a:t>All have differing levels of risk due to the uncertainty with regards to launching new products, entering unknown markets or a combination of both.</a:t>
            </a:r>
          </a:p>
          <a:p>
            <a:pPr>
              <a:lnSpc>
                <a:spcPct val="120000"/>
              </a:lnSpc>
              <a:spcBef>
                <a:spcPts val="0"/>
              </a:spcBef>
            </a:pPr>
            <a:r>
              <a:rPr lang="en-GB" dirty="0" smtClean="0"/>
              <a:t>No strategy is better than any other but  their success is determined by the skill in planning and implementation.</a:t>
            </a:r>
          </a:p>
          <a:p>
            <a:pPr>
              <a:lnSpc>
                <a:spcPct val="120000"/>
              </a:lnSpc>
              <a:spcBef>
                <a:spcPts val="0"/>
              </a:spcBef>
            </a:pPr>
            <a:r>
              <a:rPr lang="en-GB" dirty="0"/>
              <a:t>T</a:t>
            </a:r>
            <a:r>
              <a:rPr lang="en-GB" dirty="0" smtClean="0"/>
              <a:t>he correct strategic </a:t>
            </a:r>
            <a:r>
              <a:rPr lang="en-GB" dirty="0"/>
              <a:t>direction </a:t>
            </a:r>
            <a:r>
              <a:rPr lang="en-GB" dirty="0" smtClean="0"/>
              <a:t>is </a:t>
            </a:r>
            <a:r>
              <a:rPr lang="en-GB" dirty="0"/>
              <a:t>essential for </a:t>
            </a:r>
            <a:r>
              <a:rPr lang="en-GB" dirty="0" smtClean="0"/>
              <a:t>long-term business </a:t>
            </a:r>
            <a:r>
              <a:rPr lang="en-GB" dirty="0"/>
              <a:t>success. </a:t>
            </a:r>
            <a:r>
              <a:rPr lang="en-GB" dirty="0" smtClean="0"/>
              <a:t>Managers need to forecast future trends and make sure they have the right products, in the right markets, at the right time. </a:t>
            </a:r>
          </a:p>
        </p:txBody>
      </p:sp>
      <p:sp>
        <p:nvSpPr>
          <p:cNvPr id="4" name="Footer Placeholder 3"/>
          <p:cNvSpPr>
            <a:spLocks noGrp="1"/>
          </p:cNvSpPr>
          <p:nvPr>
            <p:ph type="ftr" sz="quarter" idx="11"/>
          </p:nvPr>
        </p:nvSpPr>
        <p:spPr/>
        <p:txBody>
          <a:bodyPr/>
          <a:lstStyle/>
          <a:p>
            <a:r>
              <a:rPr lang="en-GB" dirty="0" smtClean="0"/>
              <a:t>© Hodder &amp; Stoughton</a:t>
            </a:r>
            <a:endParaRPr lang="en-GB" dirty="0"/>
          </a:p>
        </p:txBody>
      </p:sp>
    </p:spTree>
    <p:extLst>
      <p:ext uri="{BB962C8B-B14F-4D97-AF65-F5344CB8AC3E}">
        <p14:creationId xmlns:p14="http://schemas.microsoft.com/office/powerpoint/2010/main" xmlns="" val="414962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Strategic </a:t>
            </a:r>
            <a:r>
              <a:rPr lang="en-GB" dirty="0" smtClean="0"/>
              <a:t>direction</a:t>
            </a:r>
            <a:endParaRPr lang="en-GB" dirty="0"/>
          </a:p>
        </p:txBody>
      </p:sp>
      <p:sp>
        <p:nvSpPr>
          <p:cNvPr id="3" name="Content Placeholder 2"/>
          <p:cNvSpPr>
            <a:spLocks noGrp="1"/>
          </p:cNvSpPr>
          <p:nvPr>
            <p:ph idx="1"/>
          </p:nvPr>
        </p:nvSpPr>
        <p:spPr/>
        <p:txBody>
          <a:bodyPr>
            <a:normAutofit fontScale="92500"/>
          </a:bodyPr>
          <a:lstStyle/>
          <a:p>
            <a:pPr>
              <a:lnSpc>
                <a:spcPct val="120000"/>
              </a:lnSpc>
              <a:spcBef>
                <a:spcPts val="0"/>
              </a:spcBef>
              <a:spcAft>
                <a:spcPts val="900"/>
              </a:spcAft>
            </a:pPr>
            <a:r>
              <a:rPr lang="en-GB" dirty="0"/>
              <a:t>A </a:t>
            </a:r>
            <a:r>
              <a:rPr lang="en-GB" b="1" dirty="0"/>
              <a:t>strategy</a:t>
            </a:r>
            <a:r>
              <a:rPr lang="en-GB" dirty="0"/>
              <a:t> is a long-term plan </a:t>
            </a:r>
            <a:r>
              <a:rPr lang="en-GB" dirty="0" smtClean="0"/>
              <a:t>of how a </a:t>
            </a:r>
            <a:r>
              <a:rPr lang="en-GB" dirty="0"/>
              <a:t>business </a:t>
            </a:r>
            <a:r>
              <a:rPr lang="en-GB" dirty="0" smtClean="0"/>
              <a:t>sets out </a:t>
            </a:r>
            <a:r>
              <a:rPr lang="en-GB" dirty="0"/>
              <a:t>to achieve its aims and  objectives. </a:t>
            </a:r>
          </a:p>
          <a:p>
            <a:pPr>
              <a:lnSpc>
                <a:spcPct val="120000"/>
              </a:lnSpc>
              <a:spcBef>
                <a:spcPts val="0"/>
              </a:spcBef>
              <a:spcAft>
                <a:spcPts val="900"/>
              </a:spcAft>
            </a:pPr>
            <a:r>
              <a:rPr lang="en-GB" dirty="0" smtClean="0"/>
              <a:t>As part of this strategy, firms must decide what direction they would like to move and then set out a plan to achieve it. </a:t>
            </a:r>
          </a:p>
          <a:p>
            <a:pPr>
              <a:lnSpc>
                <a:spcPct val="120000"/>
              </a:lnSpc>
              <a:spcBef>
                <a:spcPts val="0"/>
              </a:spcBef>
              <a:spcAft>
                <a:spcPts val="900"/>
              </a:spcAft>
            </a:pPr>
            <a:r>
              <a:rPr lang="en-GB" dirty="0" smtClean="0"/>
              <a:t>The </a:t>
            </a:r>
            <a:r>
              <a:rPr lang="en-GB" b="1" dirty="0"/>
              <a:t>strategic direction </a:t>
            </a:r>
            <a:r>
              <a:rPr lang="en-GB" dirty="0" smtClean="0"/>
              <a:t>a business chooses determines the products it sells and the markets it operates in.  </a:t>
            </a:r>
          </a:p>
          <a:p>
            <a:pPr>
              <a:lnSpc>
                <a:spcPct val="120000"/>
              </a:lnSpc>
              <a:spcBef>
                <a:spcPts val="0"/>
              </a:spcBef>
              <a:spcAft>
                <a:spcPts val="900"/>
              </a:spcAft>
            </a:pPr>
            <a:r>
              <a:rPr lang="en-GB" dirty="0" smtClean="0"/>
              <a:t>Most firms operate in dynamic markets with changing internal </a:t>
            </a:r>
            <a:r>
              <a:rPr lang="en-GB" dirty="0"/>
              <a:t>and external </a:t>
            </a:r>
            <a:r>
              <a:rPr lang="en-GB" dirty="0" smtClean="0"/>
              <a:t>factors. This constant change will require the firm’s strategic direction to constantly be assessed and changed when necessary. </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293008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a:t>
            </a:r>
            <a:endParaRPr lang="en-GB" dirty="0"/>
          </a:p>
        </p:txBody>
      </p:sp>
      <p:sp>
        <p:nvSpPr>
          <p:cNvPr id="3" name="Content Placeholder 2"/>
          <p:cNvSpPr>
            <a:spLocks noGrp="1"/>
          </p:cNvSpPr>
          <p:nvPr>
            <p:ph idx="1"/>
          </p:nvPr>
        </p:nvSpPr>
        <p:spPr>
          <a:xfrm>
            <a:off x="214282" y="2060850"/>
            <a:ext cx="8643998" cy="4511422"/>
          </a:xfrm>
        </p:spPr>
        <p:txBody>
          <a:bodyPr>
            <a:normAutofit fontScale="92500"/>
          </a:bodyPr>
          <a:lstStyle/>
          <a:p>
            <a:r>
              <a:rPr lang="en-GB" dirty="0" smtClean="0"/>
              <a:t>At the start of this course, we saw that strategy is the medium-to long-term plans that will allow a business to achieve its objectives. Such plans include details about what is to be done and the financial, production and personnel resources required to implement the plans. Strategies should not be considered until corporate objectives have been agreed. Once they have, the business should:</a:t>
            </a:r>
          </a:p>
          <a:p>
            <a:endParaRPr lang="en-GB" dirty="0" smtClean="0"/>
          </a:p>
          <a:p>
            <a:pPr lvl="1"/>
            <a:r>
              <a:rPr lang="en-GB" dirty="0" smtClean="0"/>
              <a:t>Analyse the internal strengths and weaknesses of the business (both financial and non-financial)</a:t>
            </a:r>
          </a:p>
          <a:p>
            <a:pPr lvl="1"/>
            <a:r>
              <a:rPr lang="en-GB" dirty="0" smtClean="0"/>
              <a:t>Analyse the external environment to assess opportunities and threats that face the business</a:t>
            </a:r>
          </a:p>
          <a:p>
            <a:pPr lvl="1"/>
            <a:r>
              <a:rPr lang="en-GB" dirty="0" smtClean="0"/>
              <a:t>Applying investment appraisal, where appropriate, of planned strategic options, in order to assess their financial viability</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 most cases, strategy is based around a business’s strengths. However, it may be possible that a business will need to adopt a strategy of strengthening areas that are presently weaknesses in order to achieve its objectives. </a:t>
            </a:r>
          </a:p>
          <a:p>
            <a:r>
              <a:rPr lang="en-GB" dirty="0" smtClean="0"/>
              <a:t>In all cases, an awareness of potential changes in the external environment is crucial if the business is to move forward in the right direction</a:t>
            </a:r>
          </a:p>
          <a:p>
            <a:endParaRPr lang="en-GB" dirty="0" smtClean="0"/>
          </a:p>
          <a:p>
            <a:r>
              <a:rPr lang="en-GB" dirty="0" smtClean="0"/>
              <a:t>In most cases strategic direction is concerned with a business using its understanding of its internal and external environments in order to choose:</a:t>
            </a:r>
          </a:p>
          <a:p>
            <a:pPr lvl="1"/>
            <a:r>
              <a:rPr lang="en-GB" dirty="0" smtClean="0"/>
              <a:t>The products it should produce</a:t>
            </a:r>
          </a:p>
          <a:p>
            <a:pPr lvl="1"/>
            <a:r>
              <a:rPr lang="en-GB" dirty="0" smtClean="0"/>
              <a:t>The markets in which to sell those products</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Ansoff’s</a:t>
            </a:r>
            <a:r>
              <a:rPr lang="en-GB" dirty="0"/>
              <a:t> </a:t>
            </a:r>
            <a:r>
              <a:rPr lang="en-GB" dirty="0" smtClean="0"/>
              <a:t>matrix</a:t>
            </a:r>
            <a:endParaRPr lang="en-GB" dirty="0"/>
          </a:p>
        </p:txBody>
      </p:sp>
      <p:sp>
        <p:nvSpPr>
          <p:cNvPr id="3" name="Content Placeholder 2"/>
          <p:cNvSpPr>
            <a:spLocks noGrp="1"/>
          </p:cNvSpPr>
          <p:nvPr>
            <p:ph idx="1"/>
          </p:nvPr>
        </p:nvSpPr>
        <p:spPr/>
        <p:txBody>
          <a:bodyPr>
            <a:normAutofit fontScale="85000" lnSpcReduction="20000"/>
          </a:bodyPr>
          <a:lstStyle/>
          <a:p>
            <a:pPr>
              <a:lnSpc>
                <a:spcPct val="110000"/>
              </a:lnSpc>
              <a:spcBef>
                <a:spcPts val="0"/>
              </a:spcBef>
              <a:spcAft>
                <a:spcPts val="900"/>
              </a:spcAft>
            </a:pPr>
            <a:r>
              <a:rPr lang="en-GB" dirty="0"/>
              <a:t>One way in which the strategic direction of a business can be analysed is </a:t>
            </a:r>
            <a:r>
              <a:rPr lang="en-GB" dirty="0" smtClean="0"/>
              <a:t>by using </a:t>
            </a:r>
            <a:r>
              <a:rPr lang="en-GB" b="1" dirty="0" smtClean="0"/>
              <a:t>Ansoff’s matrix (</a:t>
            </a:r>
            <a:r>
              <a:rPr lang="en-GB" dirty="0" smtClean="0"/>
              <a:t>also known as </a:t>
            </a:r>
            <a:r>
              <a:rPr lang="en-GB" dirty="0" err="1" smtClean="0"/>
              <a:t>Ansoff’s</a:t>
            </a:r>
            <a:r>
              <a:rPr lang="en-GB" dirty="0" smtClean="0"/>
              <a:t> growth matrix).</a:t>
            </a:r>
            <a:endParaRPr lang="en-GB" dirty="0"/>
          </a:p>
          <a:p>
            <a:pPr>
              <a:lnSpc>
                <a:spcPct val="110000"/>
              </a:lnSpc>
              <a:spcBef>
                <a:spcPts val="0"/>
              </a:spcBef>
              <a:spcAft>
                <a:spcPts val="900"/>
              </a:spcAft>
            </a:pPr>
            <a:r>
              <a:rPr lang="en-GB" dirty="0" smtClean="0"/>
              <a:t>It is a </a:t>
            </a:r>
            <a:r>
              <a:rPr lang="en-GB" dirty="0"/>
              <a:t>decision-making </a:t>
            </a:r>
            <a:r>
              <a:rPr lang="en-GB" dirty="0" smtClean="0"/>
              <a:t>model </a:t>
            </a:r>
            <a:r>
              <a:rPr lang="en-GB" dirty="0"/>
              <a:t>for </a:t>
            </a:r>
            <a:r>
              <a:rPr lang="en-GB" dirty="0" smtClean="0"/>
              <a:t>strategic </a:t>
            </a:r>
            <a:r>
              <a:rPr lang="en-GB" dirty="0"/>
              <a:t>planning </a:t>
            </a:r>
            <a:r>
              <a:rPr lang="en-GB" dirty="0" smtClean="0"/>
              <a:t>that was developed </a:t>
            </a:r>
            <a:r>
              <a:rPr lang="en-GB" dirty="0"/>
              <a:t>by Igor </a:t>
            </a:r>
            <a:r>
              <a:rPr lang="en-GB" dirty="0" err="1"/>
              <a:t>Ansoff</a:t>
            </a:r>
            <a:r>
              <a:rPr lang="en-GB" dirty="0"/>
              <a:t>. </a:t>
            </a:r>
            <a:endParaRPr lang="en-GB" dirty="0" smtClean="0"/>
          </a:p>
          <a:p>
            <a:pPr>
              <a:lnSpc>
                <a:spcPct val="110000"/>
              </a:lnSpc>
              <a:spcBef>
                <a:spcPts val="0"/>
              </a:spcBef>
              <a:spcAft>
                <a:spcPts val="900"/>
              </a:spcAft>
            </a:pPr>
            <a:r>
              <a:rPr lang="en-GB" dirty="0" err="1" smtClean="0"/>
              <a:t>Ansoff</a:t>
            </a:r>
            <a:r>
              <a:rPr lang="en-GB" dirty="0" smtClean="0"/>
              <a:t> </a:t>
            </a:r>
            <a:r>
              <a:rPr lang="en-GB" dirty="0"/>
              <a:t>(</a:t>
            </a:r>
            <a:r>
              <a:rPr lang="en-GB" dirty="0" smtClean="0"/>
              <a:t>1918–2002</a:t>
            </a:r>
            <a:r>
              <a:rPr lang="en-GB" dirty="0"/>
              <a:t>) </a:t>
            </a:r>
            <a:r>
              <a:rPr lang="en-GB" dirty="0" smtClean="0"/>
              <a:t>was an influential management thinker and was described as the </a:t>
            </a:r>
            <a:r>
              <a:rPr lang="en-GB" dirty="0"/>
              <a:t>father of modern strategic </a:t>
            </a:r>
            <a:r>
              <a:rPr lang="en-GB" dirty="0" smtClean="0"/>
              <a:t>thinking.</a:t>
            </a:r>
          </a:p>
          <a:p>
            <a:pPr>
              <a:lnSpc>
                <a:spcPct val="110000"/>
              </a:lnSpc>
              <a:spcBef>
                <a:spcPts val="0"/>
              </a:spcBef>
              <a:spcAft>
                <a:spcPts val="900"/>
              </a:spcAft>
            </a:pPr>
            <a:r>
              <a:rPr lang="en-GB" dirty="0" smtClean="0"/>
              <a:t>The </a:t>
            </a:r>
            <a:r>
              <a:rPr lang="en-GB" dirty="0"/>
              <a:t>matrix </a:t>
            </a:r>
            <a:r>
              <a:rPr lang="en-GB" dirty="0" smtClean="0"/>
              <a:t>sets out different strategic directions a firm may pursue.</a:t>
            </a:r>
          </a:p>
          <a:p>
            <a:pPr>
              <a:lnSpc>
                <a:spcPct val="110000"/>
              </a:lnSpc>
              <a:spcBef>
                <a:spcPts val="0"/>
              </a:spcBef>
              <a:spcAft>
                <a:spcPts val="900"/>
              </a:spcAft>
            </a:pPr>
            <a:r>
              <a:rPr lang="en-GB" dirty="0" smtClean="0"/>
              <a:t>It differentiates these options by considering the </a:t>
            </a:r>
            <a:r>
              <a:rPr lang="en-GB" dirty="0"/>
              <a:t>products </a:t>
            </a:r>
            <a:r>
              <a:rPr lang="en-GB" dirty="0" smtClean="0"/>
              <a:t>a firm </a:t>
            </a:r>
            <a:r>
              <a:rPr lang="en-GB" dirty="0"/>
              <a:t>offers and the markets in which it </a:t>
            </a:r>
            <a:r>
              <a:rPr lang="en-GB" dirty="0" smtClean="0"/>
              <a:t>will operate.</a:t>
            </a:r>
            <a:endParaRPr lang="en-GB" dirty="0"/>
          </a:p>
          <a:p>
            <a:pPr>
              <a:lnSpc>
                <a:spcPct val="110000"/>
              </a:lnSpc>
              <a:spcBef>
                <a:spcPts val="0"/>
              </a:spcBef>
              <a:spcAft>
                <a:spcPts val="900"/>
              </a:spcAft>
            </a:pPr>
            <a:r>
              <a:rPr lang="en-GB" dirty="0" smtClean="0"/>
              <a:t>It </a:t>
            </a:r>
            <a:r>
              <a:rPr lang="en-GB" dirty="0"/>
              <a:t>provides companies with strategic choices (options) </a:t>
            </a:r>
            <a:r>
              <a:rPr lang="en-GB" dirty="0" smtClean="0"/>
              <a:t>to move forward, each </a:t>
            </a:r>
            <a:r>
              <a:rPr lang="en-GB" dirty="0"/>
              <a:t>with different degrees of risk.</a:t>
            </a:r>
          </a:p>
          <a:p>
            <a:pPr algn="just">
              <a:lnSpc>
                <a:spcPct val="110000"/>
              </a:lnSpc>
              <a:spcBef>
                <a:spcPts val="0"/>
              </a:spcBef>
              <a:spcAft>
                <a:spcPts val="900"/>
              </a:spcAft>
            </a:pPr>
            <a:endParaRPr lang="en-GB" dirty="0"/>
          </a:p>
          <a:p>
            <a:pPr algn="just">
              <a:lnSpc>
                <a:spcPct val="110000"/>
              </a:lnSpc>
              <a:spcBef>
                <a:spcPts val="0"/>
              </a:spcBef>
              <a:spcAft>
                <a:spcPts val="900"/>
              </a:spcAft>
            </a:pP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p14="http://schemas.microsoft.com/office/powerpoint/2010/main" xmlns="" val="178526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 name="Footer Placeholder 1"/>
          <p:cNvSpPr>
            <a:spLocks noGrp="1"/>
          </p:cNvSpPr>
          <p:nvPr>
            <p:ph type="ftr" sz="quarter" idx="11"/>
          </p:nvPr>
        </p:nvSpPr>
        <p:spPr/>
        <p:txBody>
          <a:bodyPr/>
          <a:lstStyle/>
          <a:p>
            <a:r>
              <a:rPr lang="en-GB" smtClean="0"/>
              <a:t>© Hodder &amp; Stoughton</a:t>
            </a:r>
            <a:endParaRPr lang="en-GB"/>
          </a:p>
        </p:txBody>
      </p:sp>
      <p:sp>
        <p:nvSpPr>
          <p:cNvPr id="36" name="Rectangle 2"/>
          <p:cNvSpPr txBox="1">
            <a:spLocks noChangeArrowheads="1"/>
          </p:cNvSpPr>
          <p:nvPr/>
        </p:nvSpPr>
        <p:spPr>
          <a:xfrm>
            <a:off x="309258" y="1333910"/>
            <a:ext cx="2744924"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accent2">
                    <a:lumMod val="75000"/>
                  </a:schemeClr>
                </a:solidFill>
                <a:latin typeface="+mj-lt"/>
                <a:ea typeface="+mj-ea"/>
                <a:cs typeface="+mj-cs"/>
              </a:defRPr>
            </a:lvl1pPr>
          </a:lstStyle>
          <a:p>
            <a:pPr algn="l">
              <a:lnSpc>
                <a:spcPts val="3800"/>
              </a:lnSpc>
            </a:pPr>
            <a:r>
              <a:rPr lang="en-GB" sz="3600" dirty="0" err="1"/>
              <a:t>Ansoff’s</a:t>
            </a:r>
            <a:r>
              <a:rPr lang="en-GB" sz="3600" dirty="0"/>
              <a:t> </a:t>
            </a:r>
            <a:r>
              <a:rPr lang="en-GB" sz="3600" dirty="0" smtClean="0"/>
              <a:t>matrix</a:t>
            </a:r>
            <a:endParaRPr lang="en-GB" sz="3600" dirty="0"/>
          </a:p>
        </p:txBody>
      </p:sp>
      <p:sp>
        <p:nvSpPr>
          <p:cNvPr id="37" name="Rectangle 3"/>
          <p:cNvSpPr>
            <a:spLocks noChangeArrowheads="1"/>
          </p:cNvSpPr>
          <p:nvPr/>
        </p:nvSpPr>
        <p:spPr bwMode="auto">
          <a:xfrm>
            <a:off x="2875900" y="2005422"/>
            <a:ext cx="2388394" cy="1857375"/>
          </a:xfrm>
          <a:prstGeom prst="rect">
            <a:avLst/>
          </a:prstGeom>
          <a:solidFill>
            <a:srgbClr val="99CCFF"/>
          </a:solidFill>
          <a:ln w="9525">
            <a:solidFill>
              <a:schemeClr val="tx1"/>
            </a:solidFill>
            <a:miter lim="800000"/>
            <a:headEnd/>
            <a:tailEnd/>
          </a:ln>
          <a:effectLst/>
        </p:spPr>
        <p:txBody>
          <a:bodyPr wrap="none" anchor="ctr"/>
          <a:lstStyle/>
          <a:p>
            <a:pPr algn="ctr"/>
            <a:endParaRPr lang="en-GB" sz="2100" b="1" dirty="0">
              <a:solidFill>
                <a:schemeClr val="bg1"/>
              </a:solidFill>
            </a:endParaRPr>
          </a:p>
        </p:txBody>
      </p:sp>
      <p:sp>
        <p:nvSpPr>
          <p:cNvPr id="38" name="Rectangle 4"/>
          <p:cNvSpPr>
            <a:spLocks noChangeArrowheads="1"/>
          </p:cNvSpPr>
          <p:nvPr/>
        </p:nvSpPr>
        <p:spPr bwMode="auto">
          <a:xfrm>
            <a:off x="5264294" y="2005422"/>
            <a:ext cx="2183606" cy="1857375"/>
          </a:xfrm>
          <a:prstGeom prst="rect">
            <a:avLst/>
          </a:prstGeom>
          <a:solidFill>
            <a:srgbClr val="7030A0"/>
          </a:solidFill>
          <a:ln w="9525">
            <a:solidFill>
              <a:schemeClr val="tx1"/>
            </a:solidFill>
            <a:miter lim="800000"/>
            <a:headEnd/>
            <a:tailEnd/>
          </a:ln>
          <a:effectLst/>
        </p:spPr>
        <p:txBody>
          <a:bodyPr wrap="none" anchor="ctr"/>
          <a:lstStyle/>
          <a:p>
            <a:pPr algn="ctr"/>
            <a:endParaRPr lang="en-GB" sz="2100" b="1" dirty="0"/>
          </a:p>
        </p:txBody>
      </p:sp>
      <p:sp>
        <p:nvSpPr>
          <p:cNvPr id="39" name="Rectangle 5"/>
          <p:cNvSpPr>
            <a:spLocks noChangeArrowheads="1"/>
          </p:cNvSpPr>
          <p:nvPr/>
        </p:nvSpPr>
        <p:spPr bwMode="auto">
          <a:xfrm>
            <a:off x="2875900" y="3862797"/>
            <a:ext cx="2388394" cy="1857375"/>
          </a:xfrm>
          <a:prstGeom prst="rect">
            <a:avLst/>
          </a:prstGeom>
          <a:solidFill>
            <a:srgbClr val="0070C0"/>
          </a:solidFill>
          <a:ln w="9525">
            <a:solidFill>
              <a:schemeClr val="tx1"/>
            </a:solidFill>
            <a:miter lim="800000"/>
            <a:headEnd/>
            <a:tailEnd/>
          </a:ln>
          <a:effectLst/>
        </p:spPr>
        <p:txBody>
          <a:bodyPr wrap="none" anchor="ctr"/>
          <a:lstStyle/>
          <a:p>
            <a:pPr algn="ctr"/>
            <a:endParaRPr lang="en-GB" sz="2100" b="1" dirty="0"/>
          </a:p>
        </p:txBody>
      </p:sp>
      <p:sp>
        <p:nvSpPr>
          <p:cNvPr id="40" name="Rectangle 6"/>
          <p:cNvSpPr>
            <a:spLocks noChangeArrowheads="1"/>
          </p:cNvSpPr>
          <p:nvPr/>
        </p:nvSpPr>
        <p:spPr bwMode="auto">
          <a:xfrm>
            <a:off x="5264294" y="3862797"/>
            <a:ext cx="2183606" cy="1857375"/>
          </a:xfrm>
          <a:prstGeom prst="rect">
            <a:avLst/>
          </a:prstGeom>
          <a:solidFill>
            <a:srgbClr val="CC0000"/>
          </a:solidFill>
          <a:ln w="9525">
            <a:solidFill>
              <a:schemeClr val="tx1"/>
            </a:solidFill>
            <a:miter lim="800000"/>
            <a:headEnd/>
            <a:tailEnd/>
          </a:ln>
          <a:effectLst/>
        </p:spPr>
        <p:txBody>
          <a:bodyPr wrap="none" anchor="ctr"/>
          <a:lstStyle/>
          <a:p>
            <a:pPr algn="ctr"/>
            <a:endParaRPr lang="en-GB" sz="2100" b="1" dirty="0">
              <a:solidFill>
                <a:schemeClr val="bg1"/>
              </a:solidFill>
            </a:endParaRPr>
          </a:p>
        </p:txBody>
      </p:sp>
      <p:grpSp>
        <p:nvGrpSpPr>
          <p:cNvPr id="41" name="Group 16"/>
          <p:cNvGrpSpPr>
            <a:grpSpLocks/>
          </p:cNvGrpSpPr>
          <p:nvPr/>
        </p:nvGrpSpPr>
        <p:grpSpPr bwMode="auto">
          <a:xfrm>
            <a:off x="1504299" y="2005422"/>
            <a:ext cx="1371600" cy="3714750"/>
            <a:chOff x="864" y="1920"/>
            <a:chExt cx="672" cy="1632"/>
          </a:xfrm>
        </p:grpSpPr>
        <p:sp>
          <p:nvSpPr>
            <p:cNvPr id="42" name="Rectangle 7"/>
            <p:cNvSpPr>
              <a:spLocks noChangeArrowheads="1"/>
            </p:cNvSpPr>
            <p:nvPr/>
          </p:nvSpPr>
          <p:spPr bwMode="auto">
            <a:xfrm>
              <a:off x="1248" y="1920"/>
              <a:ext cx="288" cy="816"/>
            </a:xfrm>
            <a:prstGeom prst="rect">
              <a:avLst/>
            </a:prstGeom>
            <a:solidFill>
              <a:srgbClr val="FF9933"/>
            </a:solidFill>
            <a:ln w="9525">
              <a:solidFill>
                <a:schemeClr val="tx1"/>
              </a:solidFill>
              <a:miter lim="800000"/>
              <a:headEnd/>
              <a:tailEnd/>
            </a:ln>
            <a:effectLst/>
          </p:spPr>
          <p:txBody>
            <a:bodyPr anchor="ctr"/>
            <a:lstStyle/>
            <a:p>
              <a:pPr algn="ctr"/>
              <a:r>
                <a:rPr lang="en-GB" sz="1500" b="1" dirty="0">
                  <a:solidFill>
                    <a:schemeClr val="bg1"/>
                  </a:solidFill>
                </a:rPr>
                <a:t>E</a:t>
              </a:r>
            </a:p>
            <a:p>
              <a:pPr algn="ctr"/>
              <a:r>
                <a:rPr lang="en-GB" sz="1500" b="1" dirty="0">
                  <a:solidFill>
                    <a:schemeClr val="bg1"/>
                  </a:solidFill>
                </a:rPr>
                <a:t>X</a:t>
              </a:r>
            </a:p>
            <a:p>
              <a:pPr algn="ctr"/>
              <a:r>
                <a:rPr lang="en-GB" sz="1500" b="1" dirty="0">
                  <a:solidFill>
                    <a:schemeClr val="bg1"/>
                  </a:solidFill>
                </a:rPr>
                <a:t>I</a:t>
              </a:r>
            </a:p>
            <a:p>
              <a:pPr algn="ctr"/>
              <a:r>
                <a:rPr lang="en-GB" sz="1500" b="1" dirty="0">
                  <a:solidFill>
                    <a:schemeClr val="bg1"/>
                  </a:solidFill>
                </a:rPr>
                <a:t>S</a:t>
              </a:r>
            </a:p>
            <a:p>
              <a:pPr algn="ctr"/>
              <a:r>
                <a:rPr lang="en-GB" sz="1500" b="1" dirty="0">
                  <a:solidFill>
                    <a:schemeClr val="bg1"/>
                  </a:solidFill>
                </a:rPr>
                <a:t>T</a:t>
              </a:r>
            </a:p>
            <a:p>
              <a:pPr algn="ctr"/>
              <a:r>
                <a:rPr lang="en-GB" sz="1500" b="1" dirty="0">
                  <a:solidFill>
                    <a:schemeClr val="bg1"/>
                  </a:solidFill>
                </a:rPr>
                <a:t>I</a:t>
              </a:r>
            </a:p>
            <a:p>
              <a:pPr algn="ctr"/>
              <a:r>
                <a:rPr lang="en-GB" sz="1500" b="1" dirty="0">
                  <a:solidFill>
                    <a:schemeClr val="bg1"/>
                  </a:solidFill>
                </a:rPr>
                <a:t>N</a:t>
              </a:r>
            </a:p>
            <a:p>
              <a:pPr algn="ctr"/>
              <a:r>
                <a:rPr lang="en-GB" sz="1500" b="1" dirty="0">
                  <a:solidFill>
                    <a:schemeClr val="bg1"/>
                  </a:solidFill>
                </a:rPr>
                <a:t>G</a:t>
              </a:r>
            </a:p>
          </p:txBody>
        </p:sp>
        <p:sp>
          <p:nvSpPr>
            <p:cNvPr id="43" name="Rectangle 8"/>
            <p:cNvSpPr>
              <a:spLocks noChangeArrowheads="1"/>
            </p:cNvSpPr>
            <p:nvPr/>
          </p:nvSpPr>
          <p:spPr bwMode="auto">
            <a:xfrm>
              <a:off x="1248" y="2736"/>
              <a:ext cx="288" cy="816"/>
            </a:xfrm>
            <a:prstGeom prst="rect">
              <a:avLst/>
            </a:prstGeom>
            <a:solidFill>
              <a:srgbClr val="92D050"/>
            </a:solidFill>
            <a:ln w="9525">
              <a:solidFill>
                <a:schemeClr val="tx1"/>
              </a:solidFill>
              <a:miter lim="800000"/>
              <a:headEnd/>
              <a:tailEnd/>
            </a:ln>
            <a:effectLst/>
          </p:spPr>
          <p:txBody>
            <a:bodyPr anchor="ctr"/>
            <a:lstStyle/>
            <a:p>
              <a:pPr algn="ctr"/>
              <a:r>
                <a:rPr lang="en-GB" sz="1500" b="1" dirty="0">
                  <a:solidFill>
                    <a:schemeClr val="bg1"/>
                  </a:solidFill>
                </a:rPr>
                <a:t>N</a:t>
              </a:r>
            </a:p>
            <a:p>
              <a:pPr algn="ctr"/>
              <a:r>
                <a:rPr lang="en-GB" sz="1500" b="1" dirty="0">
                  <a:solidFill>
                    <a:schemeClr val="bg1"/>
                  </a:solidFill>
                </a:rPr>
                <a:t>E</a:t>
              </a:r>
            </a:p>
            <a:p>
              <a:pPr algn="ctr"/>
              <a:r>
                <a:rPr lang="en-GB" sz="1500" b="1" dirty="0">
                  <a:solidFill>
                    <a:schemeClr val="bg1"/>
                  </a:solidFill>
                </a:rPr>
                <a:t>W</a:t>
              </a:r>
            </a:p>
          </p:txBody>
        </p:sp>
        <p:sp>
          <p:nvSpPr>
            <p:cNvPr id="44" name="Rectangle 12"/>
            <p:cNvSpPr>
              <a:spLocks noChangeArrowheads="1"/>
            </p:cNvSpPr>
            <p:nvPr/>
          </p:nvSpPr>
          <p:spPr bwMode="auto">
            <a:xfrm>
              <a:off x="864" y="1920"/>
              <a:ext cx="384" cy="1632"/>
            </a:xfrm>
            <a:prstGeom prst="rect">
              <a:avLst/>
            </a:prstGeom>
            <a:solidFill>
              <a:srgbClr val="002060"/>
            </a:solidFill>
            <a:ln w="9525">
              <a:solidFill>
                <a:schemeClr val="tx1"/>
              </a:solidFill>
              <a:miter lim="800000"/>
              <a:headEnd/>
              <a:tailEnd/>
            </a:ln>
            <a:effectLst/>
          </p:spPr>
          <p:txBody>
            <a:bodyPr anchor="ctr"/>
            <a:lstStyle/>
            <a:p>
              <a:pPr algn="ctr"/>
              <a:r>
                <a:rPr lang="en-GB" b="1" dirty="0">
                  <a:solidFill>
                    <a:schemeClr val="bg1"/>
                  </a:solidFill>
                </a:rPr>
                <a:t>M</a:t>
              </a:r>
            </a:p>
            <a:p>
              <a:pPr algn="ctr"/>
              <a:r>
                <a:rPr lang="en-GB" b="1" dirty="0">
                  <a:solidFill>
                    <a:schemeClr val="bg1"/>
                  </a:solidFill>
                </a:rPr>
                <a:t>A</a:t>
              </a:r>
            </a:p>
            <a:p>
              <a:pPr algn="ctr"/>
              <a:r>
                <a:rPr lang="en-GB" b="1" dirty="0">
                  <a:solidFill>
                    <a:schemeClr val="bg1"/>
                  </a:solidFill>
                </a:rPr>
                <a:t>R</a:t>
              </a:r>
            </a:p>
            <a:p>
              <a:pPr algn="ctr"/>
              <a:r>
                <a:rPr lang="en-GB" b="1" dirty="0">
                  <a:solidFill>
                    <a:schemeClr val="bg1"/>
                  </a:solidFill>
                </a:rPr>
                <a:t>K</a:t>
              </a:r>
            </a:p>
            <a:p>
              <a:pPr algn="ctr"/>
              <a:r>
                <a:rPr lang="en-GB" b="1" dirty="0">
                  <a:solidFill>
                    <a:schemeClr val="bg1"/>
                  </a:solidFill>
                </a:rPr>
                <a:t>E</a:t>
              </a:r>
            </a:p>
            <a:p>
              <a:pPr algn="ctr"/>
              <a:r>
                <a:rPr lang="en-GB" b="1" dirty="0">
                  <a:solidFill>
                    <a:schemeClr val="bg1"/>
                  </a:solidFill>
                </a:rPr>
                <a:t>T</a:t>
              </a:r>
            </a:p>
            <a:p>
              <a:pPr algn="ctr"/>
              <a:r>
                <a:rPr lang="en-GB" b="1" dirty="0">
                  <a:solidFill>
                    <a:schemeClr val="bg1"/>
                  </a:solidFill>
                </a:rPr>
                <a:t>S</a:t>
              </a:r>
            </a:p>
          </p:txBody>
        </p:sp>
      </p:grpSp>
      <p:grpSp>
        <p:nvGrpSpPr>
          <p:cNvPr id="45" name="Group 17"/>
          <p:cNvGrpSpPr>
            <a:grpSpLocks/>
          </p:cNvGrpSpPr>
          <p:nvPr/>
        </p:nvGrpSpPr>
        <p:grpSpPr bwMode="auto">
          <a:xfrm>
            <a:off x="2875899" y="1376772"/>
            <a:ext cx="4572000" cy="628650"/>
            <a:chOff x="1536" y="1344"/>
            <a:chExt cx="3216" cy="576"/>
          </a:xfrm>
        </p:grpSpPr>
        <p:sp>
          <p:nvSpPr>
            <p:cNvPr id="46" name="Rectangle 9"/>
            <p:cNvSpPr>
              <a:spLocks noChangeArrowheads="1"/>
            </p:cNvSpPr>
            <p:nvPr/>
          </p:nvSpPr>
          <p:spPr bwMode="auto">
            <a:xfrm>
              <a:off x="1536" y="1632"/>
              <a:ext cx="1680" cy="288"/>
            </a:xfrm>
            <a:prstGeom prst="rect">
              <a:avLst/>
            </a:prstGeom>
            <a:solidFill>
              <a:srgbClr val="FF9933"/>
            </a:solidFill>
            <a:ln w="9525">
              <a:solidFill>
                <a:schemeClr val="tx1"/>
              </a:solidFill>
              <a:miter lim="800000"/>
              <a:headEnd/>
              <a:tailEnd/>
            </a:ln>
            <a:effectLst/>
          </p:spPr>
          <p:txBody>
            <a:bodyPr wrap="none" anchor="ctr"/>
            <a:lstStyle/>
            <a:p>
              <a:pPr algn="ctr"/>
              <a:r>
                <a:rPr lang="en-GB" sz="1500" b="1" dirty="0" smtClean="0">
                  <a:solidFill>
                    <a:schemeClr val="bg1"/>
                  </a:solidFill>
                </a:rPr>
                <a:t>EXISTING</a:t>
              </a:r>
              <a:endParaRPr lang="en-GB" sz="1500" b="1" dirty="0">
                <a:solidFill>
                  <a:schemeClr val="bg1"/>
                </a:solidFill>
              </a:endParaRPr>
            </a:p>
          </p:txBody>
        </p:sp>
        <p:sp>
          <p:nvSpPr>
            <p:cNvPr id="47" name="Rectangle 10"/>
            <p:cNvSpPr>
              <a:spLocks noChangeArrowheads="1"/>
            </p:cNvSpPr>
            <p:nvPr/>
          </p:nvSpPr>
          <p:spPr bwMode="auto">
            <a:xfrm>
              <a:off x="3216" y="1632"/>
              <a:ext cx="1536" cy="288"/>
            </a:xfrm>
            <a:prstGeom prst="rect">
              <a:avLst/>
            </a:prstGeom>
            <a:solidFill>
              <a:srgbClr val="92D050"/>
            </a:solidFill>
            <a:ln w="9525">
              <a:solidFill>
                <a:schemeClr val="tx1"/>
              </a:solidFill>
              <a:miter lim="800000"/>
              <a:headEnd/>
              <a:tailEnd/>
            </a:ln>
            <a:effectLst/>
          </p:spPr>
          <p:txBody>
            <a:bodyPr wrap="none" anchor="ctr"/>
            <a:lstStyle/>
            <a:p>
              <a:pPr algn="ctr"/>
              <a:r>
                <a:rPr lang="en-GB" sz="1500" b="1" dirty="0">
                  <a:solidFill>
                    <a:schemeClr val="bg1"/>
                  </a:solidFill>
                </a:rPr>
                <a:t>NEW</a:t>
              </a:r>
            </a:p>
          </p:txBody>
        </p:sp>
        <p:sp>
          <p:nvSpPr>
            <p:cNvPr id="48" name="Rectangle 13"/>
            <p:cNvSpPr>
              <a:spLocks noChangeArrowheads="1"/>
            </p:cNvSpPr>
            <p:nvPr/>
          </p:nvSpPr>
          <p:spPr bwMode="auto">
            <a:xfrm>
              <a:off x="1536" y="1344"/>
              <a:ext cx="3216" cy="288"/>
            </a:xfrm>
            <a:prstGeom prst="rect">
              <a:avLst/>
            </a:prstGeom>
            <a:solidFill>
              <a:srgbClr val="002060"/>
            </a:solidFill>
            <a:ln w="9525">
              <a:solidFill>
                <a:schemeClr val="tx1"/>
              </a:solidFill>
              <a:miter lim="800000"/>
              <a:headEnd/>
              <a:tailEnd/>
            </a:ln>
            <a:effectLst/>
          </p:spPr>
          <p:txBody>
            <a:bodyPr wrap="none" anchor="ctr"/>
            <a:lstStyle/>
            <a:p>
              <a:pPr algn="ctr"/>
              <a:r>
                <a:rPr lang="en-GB" b="1" dirty="0">
                  <a:solidFill>
                    <a:schemeClr val="bg1"/>
                  </a:solidFill>
                </a:rPr>
                <a:t>PRODUCTS</a:t>
              </a:r>
            </a:p>
          </p:txBody>
        </p:sp>
      </p:grpSp>
      <p:sp>
        <p:nvSpPr>
          <p:cNvPr id="49" name="AutoShape 20"/>
          <p:cNvSpPr>
            <a:spLocks noChangeArrowheads="1"/>
          </p:cNvSpPr>
          <p:nvPr/>
        </p:nvSpPr>
        <p:spPr bwMode="auto">
          <a:xfrm>
            <a:off x="2875899" y="5720172"/>
            <a:ext cx="4514850" cy="457200"/>
          </a:xfrm>
          <a:prstGeom prst="rightArrow">
            <a:avLst>
              <a:gd name="adj1" fmla="val 50000"/>
              <a:gd name="adj2" fmla="val 246875"/>
            </a:avLst>
          </a:prstGeom>
          <a:solidFill>
            <a:srgbClr val="C00000"/>
          </a:solidFill>
          <a:ln w="9525">
            <a:solidFill>
              <a:schemeClr val="tx1"/>
            </a:solidFill>
            <a:miter lim="800000"/>
            <a:headEnd/>
            <a:tailEnd/>
          </a:ln>
          <a:effectLst/>
        </p:spPr>
        <p:txBody>
          <a:bodyPr wrap="none" anchor="ctr"/>
          <a:lstStyle/>
          <a:p>
            <a:pPr algn="ctr"/>
            <a:r>
              <a:rPr lang="en-GB" sz="1650" b="1" dirty="0">
                <a:solidFill>
                  <a:schemeClr val="bg1"/>
                </a:solidFill>
              </a:rPr>
              <a:t>Increasing risk</a:t>
            </a:r>
          </a:p>
        </p:txBody>
      </p:sp>
      <p:sp>
        <p:nvSpPr>
          <p:cNvPr id="50" name="AutoShape 22"/>
          <p:cNvSpPr>
            <a:spLocks noChangeArrowheads="1"/>
          </p:cNvSpPr>
          <p:nvPr/>
        </p:nvSpPr>
        <p:spPr bwMode="auto">
          <a:xfrm rot="5355765">
            <a:off x="5819124" y="3690157"/>
            <a:ext cx="3829050" cy="457200"/>
          </a:xfrm>
          <a:prstGeom prst="rightArrow">
            <a:avLst>
              <a:gd name="adj1" fmla="val 50000"/>
              <a:gd name="adj2" fmla="val 209375"/>
            </a:avLst>
          </a:prstGeom>
          <a:solidFill>
            <a:srgbClr val="C00000"/>
          </a:solidFill>
          <a:ln w="9525">
            <a:solidFill>
              <a:schemeClr val="tx1"/>
            </a:solidFill>
            <a:miter lim="800000"/>
            <a:headEnd/>
            <a:tailEnd/>
          </a:ln>
          <a:effectLst/>
        </p:spPr>
        <p:txBody>
          <a:bodyPr wrap="none" anchor="ctr"/>
          <a:lstStyle/>
          <a:p>
            <a:pPr algn="ctr"/>
            <a:r>
              <a:rPr lang="en-GB" sz="1650" b="1" dirty="0">
                <a:solidFill>
                  <a:schemeClr val="bg1"/>
                </a:solidFill>
              </a:rPr>
              <a:t>Increasing risk</a:t>
            </a:r>
          </a:p>
        </p:txBody>
      </p:sp>
      <p:sp>
        <p:nvSpPr>
          <p:cNvPr id="18" name="Rectangle 17"/>
          <p:cNvSpPr/>
          <p:nvPr/>
        </p:nvSpPr>
        <p:spPr>
          <a:xfrm>
            <a:off x="0" y="2214554"/>
            <a:ext cx="1500166" cy="646331"/>
          </a:xfrm>
          <a:prstGeom prst="rect">
            <a:avLst/>
          </a:prstGeom>
        </p:spPr>
        <p:txBody>
          <a:bodyPr wrap="square">
            <a:spAutoFit/>
          </a:bodyPr>
          <a:lstStyle/>
          <a:p>
            <a:pPr algn="ctr"/>
            <a:r>
              <a:rPr lang="en-GB" b="1" dirty="0" smtClean="0"/>
              <a:t>Market </a:t>
            </a:r>
          </a:p>
          <a:p>
            <a:pPr algn="ctr"/>
            <a:r>
              <a:rPr lang="en-GB" b="1" dirty="0" smtClean="0"/>
              <a:t>penetration</a:t>
            </a:r>
            <a:endParaRPr lang="en-GB" b="1" dirty="0"/>
          </a:p>
        </p:txBody>
      </p:sp>
      <p:sp>
        <p:nvSpPr>
          <p:cNvPr id="19" name="Rectangle 18"/>
          <p:cNvSpPr/>
          <p:nvPr/>
        </p:nvSpPr>
        <p:spPr>
          <a:xfrm>
            <a:off x="0" y="3214686"/>
            <a:ext cx="1554848" cy="369332"/>
          </a:xfrm>
          <a:prstGeom prst="rect">
            <a:avLst/>
          </a:prstGeom>
        </p:spPr>
        <p:txBody>
          <a:bodyPr wrap="none">
            <a:spAutoFit/>
          </a:bodyPr>
          <a:lstStyle/>
          <a:p>
            <a:pPr algn="ctr"/>
            <a:r>
              <a:rPr lang="en-GB" b="1" dirty="0" smtClean="0"/>
              <a:t>Diversification</a:t>
            </a:r>
            <a:endParaRPr lang="en-GB" b="1" dirty="0"/>
          </a:p>
        </p:txBody>
      </p:sp>
      <p:sp>
        <p:nvSpPr>
          <p:cNvPr id="20" name="Rectangle 19"/>
          <p:cNvSpPr/>
          <p:nvPr/>
        </p:nvSpPr>
        <p:spPr>
          <a:xfrm>
            <a:off x="0" y="3929066"/>
            <a:ext cx="1571604" cy="646331"/>
          </a:xfrm>
          <a:prstGeom prst="rect">
            <a:avLst/>
          </a:prstGeom>
        </p:spPr>
        <p:txBody>
          <a:bodyPr wrap="square">
            <a:spAutoFit/>
          </a:bodyPr>
          <a:lstStyle/>
          <a:p>
            <a:pPr algn="ctr"/>
            <a:r>
              <a:rPr lang="en-GB" b="1" dirty="0" smtClean="0"/>
              <a:t>Market</a:t>
            </a:r>
          </a:p>
          <a:p>
            <a:pPr algn="ctr"/>
            <a:r>
              <a:rPr lang="en-GB" b="1" dirty="0" smtClean="0"/>
              <a:t>development</a:t>
            </a:r>
            <a:endParaRPr lang="en-GB" b="1" dirty="0"/>
          </a:p>
        </p:txBody>
      </p:sp>
      <p:sp>
        <p:nvSpPr>
          <p:cNvPr id="21" name="Rectangle 20"/>
          <p:cNvSpPr/>
          <p:nvPr/>
        </p:nvSpPr>
        <p:spPr>
          <a:xfrm>
            <a:off x="0" y="4857760"/>
            <a:ext cx="1500166" cy="646331"/>
          </a:xfrm>
          <a:prstGeom prst="rect">
            <a:avLst/>
          </a:prstGeom>
        </p:spPr>
        <p:txBody>
          <a:bodyPr wrap="square">
            <a:spAutoFit/>
          </a:bodyPr>
          <a:lstStyle/>
          <a:p>
            <a:pPr algn="ctr"/>
            <a:r>
              <a:rPr lang="en-GB" b="1" dirty="0" smtClean="0"/>
              <a:t>Product</a:t>
            </a:r>
          </a:p>
          <a:p>
            <a:pPr algn="ctr"/>
            <a:r>
              <a:rPr lang="en-GB" b="1" dirty="0" smtClean="0"/>
              <a:t>development</a:t>
            </a:r>
            <a:endParaRPr lang="en-GB" b="1" dirty="0"/>
          </a:p>
        </p:txBody>
      </p:sp>
    </p:spTree>
    <p:extLst>
      <p:ext uri="{BB962C8B-B14F-4D97-AF65-F5344CB8AC3E}">
        <p14:creationId xmlns:p14="http://schemas.microsoft.com/office/powerpoint/2010/main" xmlns="" val="186747101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right)">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dissolv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ssolv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ppt_x</p:attrName>
                                        </p:attrNameLst>
                                      </p:cBhvr>
                                      <p:tavLst>
                                        <p:tav tm="0">
                                          <p:val>
                                            <p:strVal val="#ppt_x-#ppt_w/2"/>
                                          </p:val>
                                        </p:tav>
                                        <p:tav tm="100000">
                                          <p:val>
                                            <p:strVal val="#ppt_x"/>
                                          </p:val>
                                        </p:tav>
                                      </p:tavLst>
                                    </p:anim>
                                    <p:anim calcmode="lin" valueType="num">
                                      <p:cBhvr>
                                        <p:cTn id="44" dur="500" fill="hold"/>
                                        <p:tgtEl>
                                          <p:spTgt spid="49"/>
                                        </p:tgtEl>
                                        <p:attrNameLst>
                                          <p:attrName>ppt_y</p:attrName>
                                        </p:attrNameLst>
                                      </p:cBhvr>
                                      <p:tavLst>
                                        <p:tav tm="0">
                                          <p:val>
                                            <p:strVal val="#ppt_y"/>
                                          </p:val>
                                        </p:tav>
                                        <p:tav tm="100000">
                                          <p:val>
                                            <p:strVal val="#ppt_y"/>
                                          </p:val>
                                        </p:tav>
                                      </p:tavLst>
                                    </p:anim>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ppt_x</p:attrName>
                                        </p:attrNameLst>
                                      </p:cBhvr>
                                      <p:tavLst>
                                        <p:tav tm="0">
                                          <p:val>
                                            <p:strVal val="#ppt_x"/>
                                          </p:val>
                                        </p:tav>
                                        <p:tav tm="100000">
                                          <p:val>
                                            <p:strVal val="#ppt_x"/>
                                          </p:val>
                                        </p:tav>
                                      </p:tavLst>
                                    </p:anim>
                                    <p:anim calcmode="lin" valueType="num">
                                      <p:cBhvr>
                                        <p:cTn id="52" dur="500" fill="hold"/>
                                        <p:tgtEl>
                                          <p:spTgt spid="50"/>
                                        </p:tgtEl>
                                        <p:attrNameLst>
                                          <p:attrName>ppt_y</p:attrName>
                                        </p:attrNameLst>
                                      </p:cBhvr>
                                      <p:tavLst>
                                        <p:tav tm="0">
                                          <p:val>
                                            <p:strVal val="#ppt_y-#ppt_h/2"/>
                                          </p:val>
                                        </p:tav>
                                        <p:tav tm="100000">
                                          <p:val>
                                            <p:strVal val="#ppt_y"/>
                                          </p:val>
                                        </p:tav>
                                      </p:tavLst>
                                    </p:anim>
                                    <p:anim calcmode="lin" valueType="num">
                                      <p:cBhvr>
                                        <p:cTn id="53" dur="500" fill="hold"/>
                                        <p:tgtEl>
                                          <p:spTgt spid="50"/>
                                        </p:tgtEl>
                                        <p:attrNameLst>
                                          <p:attrName>ppt_w</p:attrName>
                                        </p:attrNameLst>
                                      </p:cBhvr>
                                      <p:tavLst>
                                        <p:tav tm="0">
                                          <p:val>
                                            <p:strVal val="#ppt_w"/>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37" grpId="0" animBg="1" autoUpdateAnimBg="0"/>
      <p:bldP spid="38" grpId="0" animBg="1" autoUpdateAnimBg="0"/>
      <p:bldP spid="39" grpId="0" animBg="1" autoUpdateAnimBg="0"/>
      <p:bldP spid="40" grpId="0" animBg="1" autoUpdateAnimBg="0"/>
      <p:bldP spid="49" grpId="0" animBg="1" autoUpdateAnimBg="0"/>
      <p:bldP spid="5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 name="Footer Placeholder 1"/>
          <p:cNvSpPr>
            <a:spLocks noGrp="1"/>
          </p:cNvSpPr>
          <p:nvPr>
            <p:ph type="ftr" sz="quarter" idx="11"/>
          </p:nvPr>
        </p:nvSpPr>
        <p:spPr/>
        <p:txBody>
          <a:bodyPr/>
          <a:lstStyle/>
          <a:p>
            <a:r>
              <a:rPr lang="en-GB" smtClean="0"/>
              <a:t>© Hodder &amp; Stoughton</a:t>
            </a:r>
            <a:endParaRPr lang="en-GB"/>
          </a:p>
        </p:txBody>
      </p:sp>
      <p:sp>
        <p:nvSpPr>
          <p:cNvPr id="36" name="Rectangle 2"/>
          <p:cNvSpPr txBox="1">
            <a:spLocks noChangeArrowheads="1"/>
          </p:cNvSpPr>
          <p:nvPr/>
        </p:nvSpPr>
        <p:spPr>
          <a:xfrm>
            <a:off x="309258" y="1333910"/>
            <a:ext cx="2744924"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accent2">
                    <a:lumMod val="75000"/>
                  </a:schemeClr>
                </a:solidFill>
                <a:latin typeface="+mj-lt"/>
                <a:ea typeface="+mj-ea"/>
                <a:cs typeface="+mj-cs"/>
              </a:defRPr>
            </a:lvl1pPr>
          </a:lstStyle>
          <a:p>
            <a:pPr algn="l">
              <a:lnSpc>
                <a:spcPts val="3800"/>
              </a:lnSpc>
            </a:pPr>
            <a:r>
              <a:rPr lang="en-GB" sz="3600" dirty="0" err="1"/>
              <a:t>Ansoff’s</a:t>
            </a:r>
            <a:r>
              <a:rPr lang="en-GB" sz="3600" dirty="0"/>
              <a:t> </a:t>
            </a:r>
            <a:r>
              <a:rPr lang="en-GB" sz="3600" dirty="0" smtClean="0"/>
              <a:t>matrix</a:t>
            </a:r>
            <a:endParaRPr lang="en-GB" sz="3600" dirty="0"/>
          </a:p>
        </p:txBody>
      </p:sp>
      <p:sp>
        <p:nvSpPr>
          <p:cNvPr id="37" name="Rectangle 3"/>
          <p:cNvSpPr>
            <a:spLocks noChangeArrowheads="1"/>
          </p:cNvSpPr>
          <p:nvPr/>
        </p:nvSpPr>
        <p:spPr bwMode="auto">
          <a:xfrm>
            <a:off x="2875900" y="2005422"/>
            <a:ext cx="2388394" cy="1857375"/>
          </a:xfrm>
          <a:prstGeom prst="rect">
            <a:avLst/>
          </a:prstGeom>
          <a:solidFill>
            <a:srgbClr val="99CCFF"/>
          </a:solidFill>
          <a:ln w="9525">
            <a:solidFill>
              <a:schemeClr val="tx1"/>
            </a:solidFill>
            <a:miter lim="800000"/>
            <a:headEnd/>
            <a:tailEnd/>
          </a:ln>
          <a:effectLst/>
        </p:spPr>
        <p:txBody>
          <a:bodyPr wrap="none" anchor="ctr"/>
          <a:lstStyle/>
          <a:p>
            <a:pPr algn="ctr"/>
            <a:r>
              <a:rPr lang="en-GB" sz="2100" b="1" dirty="0" smtClean="0">
                <a:solidFill>
                  <a:schemeClr val="bg1"/>
                </a:solidFill>
              </a:rPr>
              <a:t>Market </a:t>
            </a:r>
          </a:p>
          <a:p>
            <a:pPr algn="ctr"/>
            <a:r>
              <a:rPr lang="en-GB" sz="2100" b="1" dirty="0" smtClean="0">
                <a:solidFill>
                  <a:schemeClr val="bg1"/>
                </a:solidFill>
              </a:rPr>
              <a:t>penetration</a:t>
            </a:r>
            <a:endParaRPr lang="en-GB" sz="2100" b="1" dirty="0">
              <a:solidFill>
                <a:schemeClr val="bg1"/>
              </a:solidFill>
            </a:endParaRPr>
          </a:p>
        </p:txBody>
      </p:sp>
      <p:sp>
        <p:nvSpPr>
          <p:cNvPr id="38" name="Rectangle 4"/>
          <p:cNvSpPr>
            <a:spLocks noChangeArrowheads="1"/>
          </p:cNvSpPr>
          <p:nvPr/>
        </p:nvSpPr>
        <p:spPr bwMode="auto">
          <a:xfrm>
            <a:off x="5264294" y="2005422"/>
            <a:ext cx="2183606" cy="1857375"/>
          </a:xfrm>
          <a:prstGeom prst="rect">
            <a:avLst/>
          </a:prstGeom>
          <a:solidFill>
            <a:srgbClr val="7030A0"/>
          </a:solidFill>
          <a:ln w="9525">
            <a:solidFill>
              <a:schemeClr val="tx1"/>
            </a:solidFill>
            <a:miter lim="800000"/>
            <a:headEnd/>
            <a:tailEnd/>
          </a:ln>
          <a:effectLst/>
        </p:spPr>
        <p:txBody>
          <a:bodyPr wrap="none" anchor="ctr"/>
          <a:lstStyle/>
          <a:p>
            <a:pPr algn="ctr"/>
            <a:r>
              <a:rPr lang="en-GB" sz="2100" b="1" dirty="0" smtClean="0">
                <a:solidFill>
                  <a:schemeClr val="bg1"/>
                </a:solidFill>
              </a:rPr>
              <a:t>Product</a:t>
            </a:r>
          </a:p>
          <a:p>
            <a:pPr algn="ctr"/>
            <a:r>
              <a:rPr lang="en-GB" sz="2100" b="1" dirty="0" smtClean="0">
                <a:solidFill>
                  <a:schemeClr val="bg1"/>
                </a:solidFill>
              </a:rPr>
              <a:t>development</a:t>
            </a:r>
            <a:endParaRPr lang="en-GB" sz="2100" b="1" dirty="0">
              <a:solidFill>
                <a:schemeClr val="bg1"/>
              </a:solidFill>
            </a:endParaRPr>
          </a:p>
        </p:txBody>
      </p:sp>
      <p:sp>
        <p:nvSpPr>
          <p:cNvPr id="39" name="Rectangle 5"/>
          <p:cNvSpPr>
            <a:spLocks noChangeArrowheads="1"/>
          </p:cNvSpPr>
          <p:nvPr/>
        </p:nvSpPr>
        <p:spPr bwMode="auto">
          <a:xfrm>
            <a:off x="2875900" y="3862797"/>
            <a:ext cx="2388394" cy="1857375"/>
          </a:xfrm>
          <a:prstGeom prst="rect">
            <a:avLst/>
          </a:prstGeom>
          <a:solidFill>
            <a:srgbClr val="0070C0"/>
          </a:solidFill>
          <a:ln w="9525">
            <a:solidFill>
              <a:schemeClr val="tx1"/>
            </a:solidFill>
            <a:miter lim="800000"/>
            <a:headEnd/>
            <a:tailEnd/>
          </a:ln>
          <a:effectLst/>
        </p:spPr>
        <p:txBody>
          <a:bodyPr wrap="none" anchor="ctr"/>
          <a:lstStyle/>
          <a:p>
            <a:pPr algn="ctr"/>
            <a:r>
              <a:rPr lang="en-GB" sz="2100" b="1" dirty="0" smtClean="0">
                <a:solidFill>
                  <a:schemeClr val="bg1"/>
                </a:solidFill>
              </a:rPr>
              <a:t>Market</a:t>
            </a:r>
          </a:p>
          <a:p>
            <a:pPr algn="ctr"/>
            <a:r>
              <a:rPr lang="en-GB" sz="2100" b="1" dirty="0" smtClean="0">
                <a:solidFill>
                  <a:schemeClr val="bg1"/>
                </a:solidFill>
              </a:rPr>
              <a:t>development</a:t>
            </a:r>
            <a:endParaRPr lang="en-GB" sz="2100" b="1" dirty="0">
              <a:solidFill>
                <a:schemeClr val="bg1"/>
              </a:solidFill>
            </a:endParaRPr>
          </a:p>
        </p:txBody>
      </p:sp>
      <p:sp>
        <p:nvSpPr>
          <p:cNvPr id="40" name="Rectangle 6"/>
          <p:cNvSpPr>
            <a:spLocks noChangeArrowheads="1"/>
          </p:cNvSpPr>
          <p:nvPr/>
        </p:nvSpPr>
        <p:spPr bwMode="auto">
          <a:xfrm>
            <a:off x="5264294" y="3862797"/>
            <a:ext cx="2183606" cy="1857375"/>
          </a:xfrm>
          <a:prstGeom prst="rect">
            <a:avLst/>
          </a:prstGeom>
          <a:solidFill>
            <a:srgbClr val="CC0000"/>
          </a:solidFill>
          <a:ln w="9525">
            <a:solidFill>
              <a:schemeClr val="tx1"/>
            </a:solidFill>
            <a:miter lim="800000"/>
            <a:headEnd/>
            <a:tailEnd/>
          </a:ln>
          <a:effectLst/>
        </p:spPr>
        <p:txBody>
          <a:bodyPr wrap="none" anchor="ctr"/>
          <a:lstStyle/>
          <a:p>
            <a:pPr algn="ctr"/>
            <a:r>
              <a:rPr lang="en-GB" sz="2100" b="1" dirty="0" smtClean="0">
                <a:solidFill>
                  <a:schemeClr val="bg1"/>
                </a:solidFill>
              </a:rPr>
              <a:t>Diversification</a:t>
            </a:r>
            <a:endParaRPr lang="en-GB" sz="2100" b="1" dirty="0">
              <a:solidFill>
                <a:schemeClr val="bg1"/>
              </a:solidFill>
            </a:endParaRPr>
          </a:p>
        </p:txBody>
      </p:sp>
      <p:grpSp>
        <p:nvGrpSpPr>
          <p:cNvPr id="2" name="Group 16"/>
          <p:cNvGrpSpPr>
            <a:grpSpLocks/>
          </p:cNvGrpSpPr>
          <p:nvPr/>
        </p:nvGrpSpPr>
        <p:grpSpPr bwMode="auto">
          <a:xfrm>
            <a:off x="1504299" y="2005422"/>
            <a:ext cx="1371600" cy="3714750"/>
            <a:chOff x="864" y="1920"/>
            <a:chExt cx="672" cy="1632"/>
          </a:xfrm>
        </p:grpSpPr>
        <p:sp>
          <p:nvSpPr>
            <p:cNvPr id="42" name="Rectangle 7"/>
            <p:cNvSpPr>
              <a:spLocks noChangeArrowheads="1"/>
            </p:cNvSpPr>
            <p:nvPr/>
          </p:nvSpPr>
          <p:spPr bwMode="auto">
            <a:xfrm>
              <a:off x="1248" y="1920"/>
              <a:ext cx="288" cy="816"/>
            </a:xfrm>
            <a:prstGeom prst="rect">
              <a:avLst/>
            </a:prstGeom>
            <a:solidFill>
              <a:srgbClr val="FF9933"/>
            </a:solidFill>
            <a:ln w="9525">
              <a:solidFill>
                <a:schemeClr val="tx1"/>
              </a:solidFill>
              <a:miter lim="800000"/>
              <a:headEnd/>
              <a:tailEnd/>
            </a:ln>
            <a:effectLst/>
          </p:spPr>
          <p:txBody>
            <a:bodyPr anchor="ctr"/>
            <a:lstStyle/>
            <a:p>
              <a:pPr algn="ctr"/>
              <a:r>
                <a:rPr lang="en-GB" sz="1500" b="1" dirty="0">
                  <a:solidFill>
                    <a:schemeClr val="bg1"/>
                  </a:solidFill>
                </a:rPr>
                <a:t>E</a:t>
              </a:r>
            </a:p>
            <a:p>
              <a:pPr algn="ctr"/>
              <a:r>
                <a:rPr lang="en-GB" sz="1500" b="1" dirty="0">
                  <a:solidFill>
                    <a:schemeClr val="bg1"/>
                  </a:solidFill>
                </a:rPr>
                <a:t>X</a:t>
              </a:r>
            </a:p>
            <a:p>
              <a:pPr algn="ctr"/>
              <a:r>
                <a:rPr lang="en-GB" sz="1500" b="1" dirty="0">
                  <a:solidFill>
                    <a:schemeClr val="bg1"/>
                  </a:solidFill>
                </a:rPr>
                <a:t>I</a:t>
              </a:r>
            </a:p>
            <a:p>
              <a:pPr algn="ctr"/>
              <a:r>
                <a:rPr lang="en-GB" sz="1500" b="1" dirty="0">
                  <a:solidFill>
                    <a:schemeClr val="bg1"/>
                  </a:solidFill>
                </a:rPr>
                <a:t>S</a:t>
              </a:r>
            </a:p>
            <a:p>
              <a:pPr algn="ctr"/>
              <a:r>
                <a:rPr lang="en-GB" sz="1500" b="1" dirty="0">
                  <a:solidFill>
                    <a:schemeClr val="bg1"/>
                  </a:solidFill>
                </a:rPr>
                <a:t>T</a:t>
              </a:r>
            </a:p>
            <a:p>
              <a:pPr algn="ctr"/>
              <a:r>
                <a:rPr lang="en-GB" sz="1500" b="1" dirty="0">
                  <a:solidFill>
                    <a:schemeClr val="bg1"/>
                  </a:solidFill>
                </a:rPr>
                <a:t>I</a:t>
              </a:r>
            </a:p>
            <a:p>
              <a:pPr algn="ctr"/>
              <a:r>
                <a:rPr lang="en-GB" sz="1500" b="1" dirty="0">
                  <a:solidFill>
                    <a:schemeClr val="bg1"/>
                  </a:solidFill>
                </a:rPr>
                <a:t>N</a:t>
              </a:r>
            </a:p>
            <a:p>
              <a:pPr algn="ctr"/>
              <a:r>
                <a:rPr lang="en-GB" sz="1500" b="1" dirty="0">
                  <a:solidFill>
                    <a:schemeClr val="bg1"/>
                  </a:solidFill>
                </a:rPr>
                <a:t>G</a:t>
              </a:r>
            </a:p>
          </p:txBody>
        </p:sp>
        <p:sp>
          <p:nvSpPr>
            <p:cNvPr id="43" name="Rectangle 8"/>
            <p:cNvSpPr>
              <a:spLocks noChangeArrowheads="1"/>
            </p:cNvSpPr>
            <p:nvPr/>
          </p:nvSpPr>
          <p:spPr bwMode="auto">
            <a:xfrm>
              <a:off x="1248" y="2736"/>
              <a:ext cx="288" cy="816"/>
            </a:xfrm>
            <a:prstGeom prst="rect">
              <a:avLst/>
            </a:prstGeom>
            <a:solidFill>
              <a:srgbClr val="92D050"/>
            </a:solidFill>
            <a:ln w="9525">
              <a:solidFill>
                <a:schemeClr val="tx1"/>
              </a:solidFill>
              <a:miter lim="800000"/>
              <a:headEnd/>
              <a:tailEnd/>
            </a:ln>
            <a:effectLst/>
          </p:spPr>
          <p:txBody>
            <a:bodyPr anchor="ctr"/>
            <a:lstStyle/>
            <a:p>
              <a:pPr algn="ctr"/>
              <a:r>
                <a:rPr lang="en-GB" sz="1500" b="1" dirty="0">
                  <a:solidFill>
                    <a:schemeClr val="bg1"/>
                  </a:solidFill>
                </a:rPr>
                <a:t>N</a:t>
              </a:r>
            </a:p>
            <a:p>
              <a:pPr algn="ctr"/>
              <a:r>
                <a:rPr lang="en-GB" sz="1500" b="1" dirty="0">
                  <a:solidFill>
                    <a:schemeClr val="bg1"/>
                  </a:solidFill>
                </a:rPr>
                <a:t>E</a:t>
              </a:r>
            </a:p>
            <a:p>
              <a:pPr algn="ctr"/>
              <a:r>
                <a:rPr lang="en-GB" sz="1500" b="1" dirty="0">
                  <a:solidFill>
                    <a:schemeClr val="bg1"/>
                  </a:solidFill>
                </a:rPr>
                <a:t>W</a:t>
              </a:r>
            </a:p>
          </p:txBody>
        </p:sp>
        <p:sp>
          <p:nvSpPr>
            <p:cNvPr id="44" name="Rectangle 12"/>
            <p:cNvSpPr>
              <a:spLocks noChangeArrowheads="1"/>
            </p:cNvSpPr>
            <p:nvPr/>
          </p:nvSpPr>
          <p:spPr bwMode="auto">
            <a:xfrm>
              <a:off x="864" y="1920"/>
              <a:ext cx="384" cy="1632"/>
            </a:xfrm>
            <a:prstGeom prst="rect">
              <a:avLst/>
            </a:prstGeom>
            <a:solidFill>
              <a:srgbClr val="002060"/>
            </a:solidFill>
            <a:ln w="9525">
              <a:solidFill>
                <a:schemeClr val="tx1"/>
              </a:solidFill>
              <a:miter lim="800000"/>
              <a:headEnd/>
              <a:tailEnd/>
            </a:ln>
            <a:effectLst/>
          </p:spPr>
          <p:txBody>
            <a:bodyPr anchor="ctr"/>
            <a:lstStyle/>
            <a:p>
              <a:pPr algn="ctr"/>
              <a:r>
                <a:rPr lang="en-GB" b="1" dirty="0">
                  <a:solidFill>
                    <a:schemeClr val="bg1"/>
                  </a:solidFill>
                </a:rPr>
                <a:t>M</a:t>
              </a:r>
            </a:p>
            <a:p>
              <a:pPr algn="ctr"/>
              <a:r>
                <a:rPr lang="en-GB" b="1" dirty="0">
                  <a:solidFill>
                    <a:schemeClr val="bg1"/>
                  </a:solidFill>
                </a:rPr>
                <a:t>A</a:t>
              </a:r>
            </a:p>
            <a:p>
              <a:pPr algn="ctr"/>
              <a:r>
                <a:rPr lang="en-GB" b="1" dirty="0">
                  <a:solidFill>
                    <a:schemeClr val="bg1"/>
                  </a:solidFill>
                </a:rPr>
                <a:t>R</a:t>
              </a:r>
            </a:p>
            <a:p>
              <a:pPr algn="ctr"/>
              <a:r>
                <a:rPr lang="en-GB" b="1" dirty="0">
                  <a:solidFill>
                    <a:schemeClr val="bg1"/>
                  </a:solidFill>
                </a:rPr>
                <a:t>K</a:t>
              </a:r>
            </a:p>
            <a:p>
              <a:pPr algn="ctr"/>
              <a:r>
                <a:rPr lang="en-GB" b="1" dirty="0">
                  <a:solidFill>
                    <a:schemeClr val="bg1"/>
                  </a:solidFill>
                </a:rPr>
                <a:t>E</a:t>
              </a:r>
            </a:p>
            <a:p>
              <a:pPr algn="ctr"/>
              <a:r>
                <a:rPr lang="en-GB" b="1" dirty="0">
                  <a:solidFill>
                    <a:schemeClr val="bg1"/>
                  </a:solidFill>
                </a:rPr>
                <a:t>T</a:t>
              </a:r>
            </a:p>
            <a:p>
              <a:pPr algn="ctr"/>
              <a:r>
                <a:rPr lang="en-GB" b="1" dirty="0">
                  <a:solidFill>
                    <a:schemeClr val="bg1"/>
                  </a:solidFill>
                </a:rPr>
                <a:t>S</a:t>
              </a:r>
            </a:p>
          </p:txBody>
        </p:sp>
      </p:grpSp>
      <p:grpSp>
        <p:nvGrpSpPr>
          <p:cNvPr id="3" name="Group 17"/>
          <p:cNvGrpSpPr>
            <a:grpSpLocks/>
          </p:cNvGrpSpPr>
          <p:nvPr/>
        </p:nvGrpSpPr>
        <p:grpSpPr bwMode="auto">
          <a:xfrm>
            <a:off x="2875899" y="1376772"/>
            <a:ext cx="4572000" cy="628650"/>
            <a:chOff x="1536" y="1344"/>
            <a:chExt cx="3216" cy="576"/>
          </a:xfrm>
        </p:grpSpPr>
        <p:sp>
          <p:nvSpPr>
            <p:cNvPr id="46" name="Rectangle 9"/>
            <p:cNvSpPr>
              <a:spLocks noChangeArrowheads="1"/>
            </p:cNvSpPr>
            <p:nvPr/>
          </p:nvSpPr>
          <p:spPr bwMode="auto">
            <a:xfrm>
              <a:off x="1536" y="1632"/>
              <a:ext cx="1680" cy="288"/>
            </a:xfrm>
            <a:prstGeom prst="rect">
              <a:avLst/>
            </a:prstGeom>
            <a:solidFill>
              <a:srgbClr val="FF9933"/>
            </a:solidFill>
            <a:ln w="9525">
              <a:solidFill>
                <a:schemeClr val="tx1"/>
              </a:solidFill>
              <a:miter lim="800000"/>
              <a:headEnd/>
              <a:tailEnd/>
            </a:ln>
            <a:effectLst/>
          </p:spPr>
          <p:txBody>
            <a:bodyPr wrap="none" anchor="ctr"/>
            <a:lstStyle/>
            <a:p>
              <a:pPr algn="ctr"/>
              <a:r>
                <a:rPr lang="en-GB" sz="1500" b="1" dirty="0" smtClean="0">
                  <a:solidFill>
                    <a:schemeClr val="bg1"/>
                  </a:solidFill>
                </a:rPr>
                <a:t>EXISTING</a:t>
              </a:r>
              <a:endParaRPr lang="en-GB" sz="1500" b="1" dirty="0">
                <a:solidFill>
                  <a:schemeClr val="bg1"/>
                </a:solidFill>
              </a:endParaRPr>
            </a:p>
          </p:txBody>
        </p:sp>
        <p:sp>
          <p:nvSpPr>
            <p:cNvPr id="47" name="Rectangle 10"/>
            <p:cNvSpPr>
              <a:spLocks noChangeArrowheads="1"/>
            </p:cNvSpPr>
            <p:nvPr/>
          </p:nvSpPr>
          <p:spPr bwMode="auto">
            <a:xfrm>
              <a:off x="3216" y="1632"/>
              <a:ext cx="1536" cy="288"/>
            </a:xfrm>
            <a:prstGeom prst="rect">
              <a:avLst/>
            </a:prstGeom>
            <a:solidFill>
              <a:srgbClr val="92D050"/>
            </a:solidFill>
            <a:ln w="9525">
              <a:solidFill>
                <a:schemeClr val="tx1"/>
              </a:solidFill>
              <a:miter lim="800000"/>
              <a:headEnd/>
              <a:tailEnd/>
            </a:ln>
            <a:effectLst/>
          </p:spPr>
          <p:txBody>
            <a:bodyPr wrap="none" anchor="ctr"/>
            <a:lstStyle/>
            <a:p>
              <a:pPr algn="ctr"/>
              <a:r>
                <a:rPr lang="en-GB" sz="1500" b="1" dirty="0">
                  <a:solidFill>
                    <a:schemeClr val="bg1"/>
                  </a:solidFill>
                </a:rPr>
                <a:t>NEW</a:t>
              </a:r>
            </a:p>
          </p:txBody>
        </p:sp>
        <p:sp>
          <p:nvSpPr>
            <p:cNvPr id="48" name="Rectangle 13"/>
            <p:cNvSpPr>
              <a:spLocks noChangeArrowheads="1"/>
            </p:cNvSpPr>
            <p:nvPr/>
          </p:nvSpPr>
          <p:spPr bwMode="auto">
            <a:xfrm>
              <a:off x="1536" y="1344"/>
              <a:ext cx="3216" cy="288"/>
            </a:xfrm>
            <a:prstGeom prst="rect">
              <a:avLst/>
            </a:prstGeom>
            <a:solidFill>
              <a:srgbClr val="002060"/>
            </a:solidFill>
            <a:ln w="9525">
              <a:solidFill>
                <a:schemeClr val="tx1"/>
              </a:solidFill>
              <a:miter lim="800000"/>
              <a:headEnd/>
              <a:tailEnd/>
            </a:ln>
            <a:effectLst/>
          </p:spPr>
          <p:txBody>
            <a:bodyPr wrap="none" anchor="ctr"/>
            <a:lstStyle/>
            <a:p>
              <a:pPr algn="ctr"/>
              <a:r>
                <a:rPr lang="en-GB" b="1" dirty="0">
                  <a:solidFill>
                    <a:schemeClr val="bg1"/>
                  </a:solidFill>
                </a:rPr>
                <a:t>PRODUCTS</a:t>
              </a:r>
            </a:p>
          </p:txBody>
        </p:sp>
      </p:grpSp>
      <p:sp>
        <p:nvSpPr>
          <p:cNvPr id="49" name="AutoShape 20"/>
          <p:cNvSpPr>
            <a:spLocks noChangeArrowheads="1"/>
          </p:cNvSpPr>
          <p:nvPr/>
        </p:nvSpPr>
        <p:spPr bwMode="auto">
          <a:xfrm>
            <a:off x="2875899" y="5720172"/>
            <a:ext cx="4514850" cy="457200"/>
          </a:xfrm>
          <a:prstGeom prst="rightArrow">
            <a:avLst>
              <a:gd name="adj1" fmla="val 50000"/>
              <a:gd name="adj2" fmla="val 246875"/>
            </a:avLst>
          </a:prstGeom>
          <a:solidFill>
            <a:srgbClr val="C00000"/>
          </a:solidFill>
          <a:ln w="9525">
            <a:solidFill>
              <a:schemeClr val="tx1"/>
            </a:solidFill>
            <a:miter lim="800000"/>
            <a:headEnd/>
            <a:tailEnd/>
          </a:ln>
          <a:effectLst/>
        </p:spPr>
        <p:txBody>
          <a:bodyPr wrap="none" anchor="ctr"/>
          <a:lstStyle/>
          <a:p>
            <a:pPr algn="ctr"/>
            <a:r>
              <a:rPr lang="en-GB" sz="1650" b="1" dirty="0">
                <a:solidFill>
                  <a:schemeClr val="bg1"/>
                </a:solidFill>
              </a:rPr>
              <a:t>Increasing risk</a:t>
            </a:r>
          </a:p>
        </p:txBody>
      </p:sp>
      <p:sp>
        <p:nvSpPr>
          <p:cNvPr id="50" name="AutoShape 22"/>
          <p:cNvSpPr>
            <a:spLocks noChangeArrowheads="1"/>
          </p:cNvSpPr>
          <p:nvPr/>
        </p:nvSpPr>
        <p:spPr bwMode="auto">
          <a:xfrm rot="5355765">
            <a:off x="5819124" y="3690157"/>
            <a:ext cx="3829050" cy="457200"/>
          </a:xfrm>
          <a:prstGeom prst="rightArrow">
            <a:avLst>
              <a:gd name="adj1" fmla="val 50000"/>
              <a:gd name="adj2" fmla="val 209375"/>
            </a:avLst>
          </a:prstGeom>
          <a:solidFill>
            <a:srgbClr val="C00000"/>
          </a:solidFill>
          <a:ln w="9525">
            <a:solidFill>
              <a:schemeClr val="tx1"/>
            </a:solidFill>
            <a:miter lim="800000"/>
            <a:headEnd/>
            <a:tailEnd/>
          </a:ln>
          <a:effectLst/>
        </p:spPr>
        <p:txBody>
          <a:bodyPr wrap="none" anchor="ctr"/>
          <a:lstStyle/>
          <a:p>
            <a:pPr algn="ctr"/>
            <a:r>
              <a:rPr lang="en-GB" sz="1650" b="1" dirty="0">
                <a:solidFill>
                  <a:schemeClr val="bg1"/>
                </a:solidFill>
              </a:rPr>
              <a:t>Increasing risk</a:t>
            </a:r>
          </a:p>
        </p:txBody>
      </p:sp>
    </p:spTree>
    <p:extLst>
      <p:ext uri="{BB962C8B-B14F-4D97-AF65-F5344CB8AC3E}">
        <p14:creationId xmlns:p14="http://schemas.microsoft.com/office/powerpoint/2010/main" xmlns="" val="186747101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dissolv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ssolv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ppt_x</p:attrName>
                                        </p:attrNameLst>
                                      </p:cBhvr>
                                      <p:tavLst>
                                        <p:tav tm="0">
                                          <p:val>
                                            <p:strVal val="#ppt_x-#ppt_w/2"/>
                                          </p:val>
                                        </p:tav>
                                        <p:tav tm="100000">
                                          <p:val>
                                            <p:strVal val="#ppt_x"/>
                                          </p:val>
                                        </p:tav>
                                      </p:tavLst>
                                    </p:anim>
                                    <p:anim calcmode="lin" valueType="num">
                                      <p:cBhvr>
                                        <p:cTn id="44" dur="500" fill="hold"/>
                                        <p:tgtEl>
                                          <p:spTgt spid="49"/>
                                        </p:tgtEl>
                                        <p:attrNameLst>
                                          <p:attrName>ppt_y</p:attrName>
                                        </p:attrNameLst>
                                      </p:cBhvr>
                                      <p:tavLst>
                                        <p:tav tm="0">
                                          <p:val>
                                            <p:strVal val="#ppt_y"/>
                                          </p:val>
                                        </p:tav>
                                        <p:tav tm="100000">
                                          <p:val>
                                            <p:strVal val="#ppt_y"/>
                                          </p:val>
                                        </p:tav>
                                      </p:tavLst>
                                    </p:anim>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ppt_x</p:attrName>
                                        </p:attrNameLst>
                                      </p:cBhvr>
                                      <p:tavLst>
                                        <p:tav tm="0">
                                          <p:val>
                                            <p:strVal val="#ppt_x"/>
                                          </p:val>
                                        </p:tav>
                                        <p:tav tm="100000">
                                          <p:val>
                                            <p:strVal val="#ppt_x"/>
                                          </p:val>
                                        </p:tav>
                                      </p:tavLst>
                                    </p:anim>
                                    <p:anim calcmode="lin" valueType="num">
                                      <p:cBhvr>
                                        <p:cTn id="52" dur="500" fill="hold"/>
                                        <p:tgtEl>
                                          <p:spTgt spid="50"/>
                                        </p:tgtEl>
                                        <p:attrNameLst>
                                          <p:attrName>ppt_y</p:attrName>
                                        </p:attrNameLst>
                                      </p:cBhvr>
                                      <p:tavLst>
                                        <p:tav tm="0">
                                          <p:val>
                                            <p:strVal val="#ppt_y-#ppt_h/2"/>
                                          </p:val>
                                        </p:tav>
                                        <p:tav tm="100000">
                                          <p:val>
                                            <p:strVal val="#ppt_y"/>
                                          </p:val>
                                        </p:tav>
                                      </p:tavLst>
                                    </p:anim>
                                    <p:anim calcmode="lin" valueType="num">
                                      <p:cBhvr>
                                        <p:cTn id="53" dur="500" fill="hold"/>
                                        <p:tgtEl>
                                          <p:spTgt spid="50"/>
                                        </p:tgtEl>
                                        <p:attrNameLst>
                                          <p:attrName>ppt_w</p:attrName>
                                        </p:attrNameLst>
                                      </p:cBhvr>
                                      <p:tavLst>
                                        <p:tav tm="0">
                                          <p:val>
                                            <p:strVal val="#ppt_w"/>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37" grpId="0" animBg="1" autoUpdateAnimBg="0"/>
      <p:bldP spid="38" grpId="0" animBg="1" autoUpdateAnimBg="0"/>
      <p:bldP spid="39" grpId="0" animBg="1" autoUpdateAnimBg="0"/>
      <p:bldP spid="40" grpId="0" animBg="1" autoUpdateAnimBg="0"/>
      <p:bldP spid="49" grpId="0" animBg="1" autoUpdateAnimBg="0"/>
      <p:bldP spid="50" grpId="0" animBg="1" autoUpdateAnimBg="0"/>
    </p:bldLst>
  </p:timing>
</p:sld>
</file>

<file path=ppt/theme/theme1.xml><?xml version="1.0" encoding="utf-8"?>
<a:theme xmlns:a="http://schemas.openxmlformats.org/drawingml/2006/main" name="S&amp;G Powerpoint Book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mp;G Powerpoint Book 2.pptx" id="{EC0D4244-74EC-46DE-A75A-C86BF9E77A66}" vid="{DC9F02EE-CA50-4CF8-8960-9C70437A7D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S&amp;G Powerpoint Book 2</Template>
  <TotalTime>1245</TotalTime>
  <Words>2215</Words>
  <Application>Microsoft Office PowerPoint</Application>
  <PresentationFormat>On-screen Show (4:3)</PresentationFormat>
  <Paragraphs>232</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S&amp;G Powerpoint Book 2</vt:lpstr>
      <vt:lpstr>8.1 Strategic direction: Choosing which markets to compete in and what to offer</vt:lpstr>
      <vt:lpstr>Learning outcomes</vt:lpstr>
      <vt:lpstr>Starter discussion: strategic direction</vt:lpstr>
      <vt:lpstr>Strategic direction</vt:lpstr>
      <vt:lpstr>Strategy</vt:lpstr>
      <vt:lpstr>Strategy</vt:lpstr>
      <vt:lpstr>Ansoff’s matrix</vt:lpstr>
      <vt:lpstr>Slide 8</vt:lpstr>
      <vt:lpstr>Slide 9</vt:lpstr>
      <vt:lpstr>A3 Paper Activity</vt:lpstr>
      <vt:lpstr>Ansoff’s matrix 1: market penetration</vt:lpstr>
      <vt:lpstr>Ansoff’s matrix 1: market penetration</vt:lpstr>
      <vt:lpstr>Retrenchment</vt:lpstr>
      <vt:lpstr>Ansoff’s matrix 2: market development</vt:lpstr>
      <vt:lpstr>Market development</vt:lpstr>
      <vt:lpstr>Ansoff’s matrix 3: product development</vt:lpstr>
      <vt:lpstr>Ansoff’s matrix 4: diversification</vt:lpstr>
      <vt:lpstr>Factors impacting the choice of strategic direction</vt:lpstr>
      <vt:lpstr>Reasons for choosing and value of market penetration</vt:lpstr>
      <vt:lpstr>Task</vt:lpstr>
      <vt:lpstr>Reasons for choosing and value of product development</vt:lpstr>
      <vt:lpstr>Task</vt:lpstr>
      <vt:lpstr>Reasons for choosing and value of market development</vt:lpstr>
      <vt:lpstr>Task</vt:lpstr>
      <vt:lpstr>Reasons for choosing and value of diversification</vt:lpstr>
      <vt:lpstr>Reasons for choosing and value of diversification</vt:lpstr>
      <vt:lpstr>Task</vt:lpstr>
      <vt:lpstr>Exam-style question</vt:lpstr>
      <vt:lpstr>Ansoff’s matrix plenary discussion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Business</dc:title>
  <dc:creator>Staff</dc:creator>
  <cp:lastModifiedBy>user</cp:lastModifiedBy>
  <cp:revision>103</cp:revision>
  <dcterms:created xsi:type="dcterms:W3CDTF">2014-08-02T12:01:36Z</dcterms:created>
  <dcterms:modified xsi:type="dcterms:W3CDTF">2016-05-31T21:55:12Z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120904</vt:lpwstr>
  </property>
  <property fmtid="{D5CDD505-2E9C-101B-9397-08002B2CF9AE}" pid="3" name="NXPowerLiteSettings">
    <vt:lpwstr>F5000400038000</vt:lpwstr>
  </property>
  <property fmtid="{D5CDD505-2E9C-101B-9397-08002B2CF9AE}" pid="4" name="NXPowerLiteVersion">
    <vt:lpwstr>D6.1.2</vt:lpwstr>
  </property>
</Properties>
</file>