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49" r:id="rId2"/>
    <p:sldId id="372" r:id="rId3"/>
    <p:sldId id="329" r:id="rId4"/>
    <p:sldId id="351" r:id="rId5"/>
    <p:sldId id="357" r:id="rId6"/>
    <p:sldId id="373" r:id="rId7"/>
    <p:sldId id="361" r:id="rId8"/>
    <p:sldId id="374" r:id="rId9"/>
    <p:sldId id="365" r:id="rId10"/>
    <p:sldId id="375" r:id="rId11"/>
    <p:sldId id="353" r:id="rId12"/>
    <p:sldId id="367" r:id="rId13"/>
    <p:sldId id="369" r:id="rId14"/>
    <p:sldId id="371" r:id="rId15"/>
    <p:sldId id="376" r:id="rId16"/>
    <p:sldId id="327" r:id="rId17"/>
  </p:sldIdLst>
  <p:sldSz cx="9144000" cy="6858000" type="screen4x3"/>
  <p:notesSz cx="6797675" cy="9928225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07" autoAdjust="0"/>
  </p:normalViewPr>
  <p:slideViewPr>
    <p:cSldViewPr snapToGrid="0" snapToObjects="1">
      <p:cViewPr varScale="1">
        <p:scale>
          <a:sx n="112" d="100"/>
          <a:sy n="112" d="100"/>
        </p:scale>
        <p:origin x="15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t>24/10/2018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02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516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568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9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527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81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108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334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934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378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620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1.2 Spotting a business opportunity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1.2.1 Customer needs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needs</a:t>
            </a:r>
          </a:p>
        </p:txBody>
      </p:sp>
    </p:spTree>
    <p:extLst>
      <p:ext uri="{BB962C8B-B14F-4D97-AF65-F5344CB8AC3E}">
        <p14:creationId xmlns:p14="http://schemas.microsoft.com/office/powerpoint/2010/main" val="9640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Convenience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55275" y="1630658"/>
            <a:ext cx="876578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b="1" dirty="0">
                <a:solidFill>
                  <a:srgbClr val="C0504D"/>
                </a:solidFill>
              </a:rPr>
              <a:t>Convenience</a:t>
            </a:r>
          </a:p>
          <a:p>
            <a:r>
              <a:rPr lang="en-GB" sz="4400" dirty="0"/>
              <a:t>Making life easier for customers, perhaps by a great location (next to the bus stop) or a product that saves time in preparation or consumption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7323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convenience?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Convenience is the ease with which a product or service can be obtained by the customer.</a:t>
            </a:r>
          </a:p>
          <a:p>
            <a:pPr lvl="0"/>
            <a:r>
              <a:rPr lang="en-GB" b="1" dirty="0">
                <a:solidFill>
                  <a:srgbClr val="C0504D"/>
                </a:solidFill>
              </a:rPr>
              <a:t>Example: </a:t>
            </a:r>
            <a:r>
              <a:rPr lang="en-GB" i="1" dirty="0"/>
              <a:t>The Grocer </a:t>
            </a:r>
            <a:r>
              <a:rPr lang="en-GB" dirty="0"/>
              <a:t>magazine runs a shop of the week column. </a:t>
            </a:r>
          </a:p>
          <a:p>
            <a:pPr lvl="0"/>
            <a:r>
              <a:rPr lang="en-GB" dirty="0"/>
              <a:t>The main factors for winning are a full range of food, short queues at the checkout and a clearly laid out store.</a:t>
            </a:r>
          </a:p>
          <a:p>
            <a:r>
              <a:rPr lang="en-GB" dirty="0"/>
              <a:t>For other products and businesses there will be different factors, e.g. a car show room positioned on roads leading to main roads and with very good parking.</a:t>
            </a:r>
          </a:p>
        </p:txBody>
      </p:sp>
    </p:spTree>
    <p:extLst>
      <p:ext uri="{BB962C8B-B14F-4D97-AF65-F5344CB8AC3E}">
        <p14:creationId xmlns:p14="http://schemas.microsoft.com/office/powerpoint/2010/main" val="206700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Efficiency and reliability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sz="2500" dirty="0"/>
              <a:t>Products or services need to be of a good standard consistently.</a:t>
            </a:r>
          </a:p>
          <a:p>
            <a:pPr lvl="0"/>
            <a:r>
              <a:rPr lang="en-GB" sz="2500" dirty="0"/>
              <a:t>Careful planning and ensuring each detail is correct will ensure success.</a:t>
            </a:r>
          </a:p>
          <a:p>
            <a:pPr lvl="0"/>
            <a:r>
              <a:rPr lang="en-GB" sz="2500" b="1" dirty="0">
                <a:solidFill>
                  <a:srgbClr val="C0504D"/>
                </a:solidFill>
              </a:rPr>
              <a:t>Example: </a:t>
            </a:r>
            <a:r>
              <a:rPr lang="en-GB" sz="2500" dirty="0"/>
              <a:t>Trains in Switzerland are renowned for their punctuality and service with 88% on time in 2015.</a:t>
            </a:r>
          </a:p>
          <a:p>
            <a:pPr lvl="0"/>
            <a:r>
              <a:rPr lang="en-GB" sz="2500" dirty="0"/>
              <a:t>Compare to 81% on trains from the Midlands to London for 2015.</a:t>
            </a:r>
          </a:p>
          <a:p>
            <a:pPr lvl="0"/>
            <a:r>
              <a:rPr lang="en-GB" sz="2500" dirty="0"/>
              <a:t>Unreliable products or services will see customers choosing alternatives, e.g. instead of trains cars, buses or planes.</a:t>
            </a:r>
          </a:p>
          <a:p>
            <a:r>
              <a:rPr lang="en-GB" sz="2500" dirty="0"/>
              <a:t>Reliability and efficiency encourage customer loyalty.</a:t>
            </a:r>
          </a:p>
        </p:txBody>
      </p:sp>
    </p:spTree>
    <p:extLst>
      <p:ext uri="{BB962C8B-B14F-4D97-AF65-F5344CB8AC3E}">
        <p14:creationId xmlns:p14="http://schemas.microsoft.com/office/powerpoint/2010/main" val="382476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importance of great design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Products that are well designed add a premium that customers are willing to pay more for.</a:t>
            </a:r>
          </a:p>
          <a:p>
            <a:pPr lvl="0"/>
            <a:r>
              <a:rPr lang="en-GB" b="1" dirty="0">
                <a:solidFill>
                  <a:srgbClr val="C0504D"/>
                </a:solidFill>
              </a:rPr>
              <a:t>Example: </a:t>
            </a:r>
            <a:r>
              <a:rPr lang="en-GB" dirty="0"/>
              <a:t>Levi jeans over Tesco jeans.</a:t>
            </a:r>
          </a:p>
          <a:p>
            <a:r>
              <a:rPr lang="en-GB" dirty="0"/>
              <a:t>The key to success for a business is to learn what customers want and then get the right human and other resources to provide the expertise to supply them.</a:t>
            </a:r>
          </a:p>
        </p:txBody>
      </p:sp>
    </p:spTree>
    <p:extLst>
      <p:ext uri="{BB962C8B-B14F-4D97-AF65-F5344CB8AC3E}">
        <p14:creationId xmlns:p14="http://schemas.microsoft.com/office/powerpoint/2010/main" val="382634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861366" cy="684694"/>
          </a:xfrm>
        </p:spPr>
        <p:txBody>
          <a:bodyPr/>
          <a:lstStyle/>
          <a:p>
            <a:r>
              <a:rPr lang="en-GB" dirty="0"/>
              <a:t>Identifying and understanding customers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9"/>
            <a:ext cx="4335243" cy="4702804"/>
          </a:xfrm>
        </p:spPr>
        <p:txBody>
          <a:bodyPr/>
          <a:lstStyle/>
          <a:p>
            <a:pPr lvl="0"/>
            <a:r>
              <a:rPr lang="en-GB" sz="2000" dirty="0"/>
              <a:t>Learning why customers like or want something is key to developing a winning product.</a:t>
            </a:r>
          </a:p>
          <a:p>
            <a:pPr lvl="0"/>
            <a:r>
              <a:rPr lang="en-GB" sz="2000" dirty="0"/>
              <a:t>This makes it easier to meet their needs and allows a business to remain competitive.</a:t>
            </a:r>
          </a:p>
          <a:p>
            <a:pPr lvl="0"/>
            <a:r>
              <a:rPr lang="en-GB" sz="2000" b="1" dirty="0">
                <a:solidFill>
                  <a:srgbClr val="C0504D"/>
                </a:solidFill>
              </a:rPr>
              <a:t>Example: </a:t>
            </a:r>
            <a:r>
              <a:rPr lang="en-GB" sz="2000" dirty="0"/>
              <a:t>Nintendo realised Pokémon could be used to create a unique game, based on customer knowledge.</a:t>
            </a:r>
          </a:p>
          <a:p>
            <a:r>
              <a:rPr lang="en-GB" sz="2000" dirty="0"/>
              <a:t>Pokémon Go became the biggest mobile download in 2016.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5958" y="1509894"/>
            <a:ext cx="5115208" cy="341013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36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 uiExpan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Customer need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8765786" cy="4702804"/>
          </a:xfrm>
        </p:spPr>
        <p:txBody>
          <a:bodyPr/>
          <a:lstStyle/>
          <a:p>
            <a:r>
              <a:rPr lang="en-GB" dirty="0" smtClean="0"/>
              <a:t>Think of two good reasons why it’s important to meet the needs of your customer:</a:t>
            </a:r>
          </a:p>
          <a:p>
            <a:endParaRPr lang="en-GB" dirty="0"/>
          </a:p>
          <a:p>
            <a:r>
              <a:rPr lang="en-GB" dirty="0" smtClean="0"/>
              <a:t>Repeat purchase</a:t>
            </a:r>
          </a:p>
          <a:p>
            <a:r>
              <a:rPr lang="en-GB" dirty="0" smtClean="0"/>
              <a:t>Word of mouth promotion – they’ll tell people how good you 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11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Write down </a:t>
            </a:r>
            <a:r>
              <a:rPr lang="en-GB" b="1" dirty="0" smtClean="0"/>
              <a:t>on a piece of lined paper the </a:t>
            </a:r>
            <a:r>
              <a:rPr lang="en-GB" b="1" dirty="0"/>
              <a:t>answers to these questions.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Give an example of how Samsung mobiles compete on price.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Give an example of a product that is said to be of high quality. Explain why.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Give one reason other than price why a person would choose an Apple laptop over a Dell laptop.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Give an example of a product you think has great design. Explain why.</a:t>
            </a:r>
          </a:p>
          <a:p>
            <a:pPr>
              <a:lnSpc>
                <a:spcPct val="90000"/>
              </a:lnSpc>
            </a:pPr>
            <a:r>
              <a:rPr lang="en-GB" dirty="0"/>
              <a:t>Give one reason why it took Nintendo so long to release the Pokémon Go app.</a:t>
            </a:r>
          </a:p>
        </p:txBody>
      </p:sp>
    </p:spTree>
    <p:extLst>
      <p:ext uri="{BB962C8B-B14F-4D97-AF65-F5344CB8AC3E}">
        <p14:creationId xmlns:p14="http://schemas.microsoft.com/office/powerpoint/2010/main" val="90883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needs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The importance of customer needs</a:t>
            </a:r>
          </a:p>
          <a:p>
            <a:pPr lvl="0"/>
            <a:r>
              <a:rPr lang="en-GB" dirty="0"/>
              <a:t>Price</a:t>
            </a:r>
          </a:p>
          <a:p>
            <a:pPr lvl="0"/>
            <a:r>
              <a:rPr lang="en-GB" dirty="0"/>
              <a:t>Quality</a:t>
            </a:r>
          </a:p>
          <a:p>
            <a:pPr lvl="0"/>
            <a:r>
              <a:rPr lang="en-GB" dirty="0"/>
              <a:t>Choice</a:t>
            </a:r>
          </a:p>
          <a:p>
            <a:pPr lvl="0"/>
            <a:r>
              <a:rPr lang="en-GB" dirty="0"/>
              <a:t>Convenience</a:t>
            </a:r>
          </a:p>
          <a:p>
            <a:pPr lvl="0"/>
            <a:r>
              <a:rPr lang="en-GB" dirty="0"/>
              <a:t>Efficiency and reliability</a:t>
            </a:r>
          </a:p>
          <a:p>
            <a:pPr lvl="0"/>
            <a:r>
              <a:rPr lang="en-GB" dirty="0"/>
              <a:t>Great design</a:t>
            </a:r>
          </a:p>
          <a:p>
            <a:r>
              <a:rPr lang="en-GB" dirty="0"/>
              <a:t>Identifying and understanding customers</a:t>
            </a:r>
          </a:p>
        </p:txBody>
      </p:sp>
    </p:spTree>
    <p:extLst>
      <p:ext uri="{BB962C8B-B14F-4D97-AF65-F5344CB8AC3E}">
        <p14:creationId xmlns:p14="http://schemas.microsoft.com/office/powerpoint/2010/main" val="73705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indefinite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5275" y="1578348"/>
            <a:ext cx="8765786" cy="2999508"/>
          </a:xfrm>
        </p:spPr>
        <p:txBody>
          <a:bodyPr/>
          <a:lstStyle/>
          <a:p>
            <a:pPr marL="0" indent="0">
              <a:buNone/>
            </a:pPr>
            <a:r>
              <a:rPr lang="en-GB" sz="4400" b="1" dirty="0">
                <a:solidFill>
                  <a:srgbClr val="C0504D"/>
                </a:solidFill>
              </a:rPr>
              <a:t>Customer needs</a:t>
            </a:r>
          </a:p>
          <a:p>
            <a:r>
              <a:rPr lang="en-GB" sz="4400" dirty="0"/>
              <a:t>The products or services people need to make life </a:t>
            </a:r>
            <a:r>
              <a:rPr lang="en-GB" sz="4400" dirty="0" smtClean="0"/>
              <a:t>comfortable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85721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are customer needs important?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lvl="0"/>
            <a:r>
              <a:rPr lang="en-GB" sz="2600" dirty="0"/>
              <a:t>For a business to be successful it needs to meet the needs of potential customers.</a:t>
            </a:r>
          </a:p>
          <a:p>
            <a:pPr lvl="0"/>
            <a:r>
              <a:rPr lang="en-GB" sz="2600" dirty="0"/>
              <a:t>This can be done by solving a customer problem with a product or service.</a:t>
            </a:r>
          </a:p>
          <a:p>
            <a:pPr lvl="0"/>
            <a:r>
              <a:rPr lang="en-GB" sz="2600" dirty="0"/>
              <a:t>Or even providing a product or service that meets a need the customer does not know they have yet, e.g. apps such as Twitter or Facebook.</a:t>
            </a:r>
          </a:p>
          <a:p>
            <a:r>
              <a:rPr lang="en-GB" sz="2600" dirty="0"/>
              <a:t>Meet the needs before the competition and a business can be successful.</a:t>
            </a:r>
          </a:p>
        </p:txBody>
      </p:sp>
    </p:spTree>
    <p:extLst>
      <p:ext uri="{BB962C8B-B14F-4D97-AF65-F5344CB8AC3E}">
        <p14:creationId xmlns:p14="http://schemas.microsoft.com/office/powerpoint/2010/main" val="393860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price?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9"/>
            <a:ext cx="6272684" cy="4702804"/>
          </a:xfrm>
        </p:spPr>
        <p:txBody>
          <a:bodyPr/>
          <a:lstStyle/>
          <a:p>
            <a:pPr lvl="0"/>
            <a:r>
              <a:rPr lang="en-GB" sz="2400" dirty="0"/>
              <a:t>Price is the amount the customer will pay or is willing to pay for a product or service.</a:t>
            </a:r>
          </a:p>
          <a:p>
            <a:pPr lvl="0"/>
            <a:r>
              <a:rPr lang="en-GB" sz="2400" b="1" dirty="0">
                <a:solidFill>
                  <a:srgbClr val="C0504D"/>
                </a:solidFill>
              </a:rPr>
              <a:t>Example: </a:t>
            </a:r>
            <a:r>
              <a:rPr lang="en-GB" sz="2400" dirty="0"/>
              <a:t>The price of a tablet PC can vary from very expensive to very cheap. </a:t>
            </a:r>
          </a:p>
          <a:p>
            <a:pPr lvl="0"/>
            <a:r>
              <a:rPr lang="en-GB" sz="2400" dirty="0"/>
              <a:t>Establish a price that meets the needs of customers and the tablet sells.</a:t>
            </a:r>
          </a:p>
          <a:p>
            <a:pPr lvl="0"/>
            <a:r>
              <a:rPr lang="en-GB" sz="2400" dirty="0"/>
              <a:t>Businesses will therefore research to see what price will satisfy customer needs and enjoy good sales.</a:t>
            </a:r>
          </a:p>
          <a:p>
            <a:pPr lvl="0"/>
            <a:r>
              <a:rPr lang="en-GB" sz="2400" b="1" dirty="0">
                <a:solidFill>
                  <a:srgbClr val="C0504D"/>
                </a:solidFill>
              </a:rPr>
              <a:t>Example: </a:t>
            </a:r>
            <a:r>
              <a:rPr lang="en-GB" sz="2400" dirty="0"/>
              <a:t>Tablets made by Apple come at varying prices for different customer budgets.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5237" y="889202"/>
            <a:ext cx="1857576" cy="278636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8" name="Content Placeholder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1464" y="3825713"/>
            <a:ext cx="2779413" cy="185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48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 uiExpan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55275" y="1726428"/>
            <a:ext cx="876578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b="1" dirty="0">
                <a:solidFill>
                  <a:srgbClr val="C0504D"/>
                </a:solidFill>
              </a:rPr>
              <a:t>Quality</a:t>
            </a:r>
          </a:p>
          <a:p>
            <a:r>
              <a:rPr lang="en-GB" sz="4400" dirty="0"/>
              <a:t>To a customer quality means getting what they want, or perhaps better than expected; some companies use the term ‘customer delight’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61864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quality?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6" y="1423359"/>
            <a:ext cx="8765785" cy="4702804"/>
          </a:xfrm>
        </p:spPr>
        <p:txBody>
          <a:bodyPr/>
          <a:lstStyle/>
          <a:p>
            <a:pPr lvl="0"/>
            <a:r>
              <a:rPr lang="en-GB" sz="1800" b="1" dirty="0">
                <a:solidFill>
                  <a:srgbClr val="C0504D"/>
                </a:solidFill>
              </a:rPr>
              <a:t>Quality </a:t>
            </a:r>
            <a:r>
              <a:rPr lang="en-GB" sz="1800" dirty="0"/>
              <a:t>is the features and characteristics the customer needs in the product or service.</a:t>
            </a:r>
          </a:p>
          <a:p>
            <a:pPr lvl="0"/>
            <a:r>
              <a:rPr lang="en-GB" sz="1800" dirty="0"/>
              <a:t>Successful businesses provide just the right level of quality to entice customers to purchase their products, rather than go to competitors.</a:t>
            </a:r>
          </a:p>
          <a:p>
            <a:pPr lvl="0"/>
            <a:r>
              <a:rPr lang="en-GB" sz="1800" b="1" dirty="0">
                <a:solidFill>
                  <a:srgbClr val="C0504D"/>
                </a:solidFill>
              </a:rPr>
              <a:t>Example:</a:t>
            </a:r>
            <a:r>
              <a:rPr lang="en-GB" sz="1800" dirty="0"/>
              <a:t> Aldi and Lidl were the biggest winners of Own Label Quality awards in </a:t>
            </a:r>
            <a:r>
              <a:rPr lang="en-GB" sz="1800" i="1" dirty="0"/>
              <a:t>The Grocer </a:t>
            </a:r>
            <a:r>
              <a:rPr lang="en-GB" sz="1800" dirty="0"/>
              <a:t>magazine in 2015 and 2016.</a:t>
            </a:r>
          </a:p>
          <a:p>
            <a:pPr lvl="0"/>
            <a:r>
              <a:rPr lang="en-GB" sz="1800" dirty="0"/>
              <a:t>Unlike Tesco, both managed to create quality products at affordable prices.</a:t>
            </a:r>
          </a:p>
          <a:p>
            <a:pPr lvl="0"/>
            <a:r>
              <a:rPr lang="en-GB" sz="1800" dirty="0"/>
              <a:t>Tesco’s market </a:t>
            </a:r>
            <a:br>
              <a:rPr lang="en-GB" sz="1800" dirty="0"/>
            </a:br>
            <a:r>
              <a:rPr lang="en-GB" sz="1800" dirty="0"/>
              <a:t>share has fallen </a:t>
            </a:r>
            <a:br>
              <a:rPr lang="en-GB" sz="1800" dirty="0"/>
            </a:br>
            <a:r>
              <a:rPr lang="en-GB" sz="1800" dirty="0"/>
              <a:t>steadily to 28.2%.</a:t>
            </a:r>
          </a:p>
          <a:p>
            <a:r>
              <a:rPr lang="en-GB" sz="1800" dirty="0"/>
              <a:t>Aldi and Lidl’s has </a:t>
            </a:r>
            <a:br>
              <a:rPr lang="en-GB" sz="1800" dirty="0"/>
            </a:br>
            <a:r>
              <a:rPr lang="en-GB" sz="1800" dirty="0"/>
              <a:t>doubled to 10.5% </a:t>
            </a:r>
            <a:br>
              <a:rPr lang="en-GB" sz="1800" dirty="0"/>
            </a:br>
            <a:r>
              <a:rPr lang="en-GB" sz="1800" dirty="0"/>
              <a:t>in the same period.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67047" y="3442785"/>
            <a:ext cx="6481502" cy="280107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614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0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 uiExpan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Choice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55274" y="1654322"/>
            <a:ext cx="882635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b="1" dirty="0">
                <a:solidFill>
                  <a:srgbClr val="C0504D"/>
                </a:solidFill>
              </a:rPr>
              <a:t>Choice</a:t>
            </a:r>
          </a:p>
          <a:p>
            <a:r>
              <a:rPr lang="en-GB" sz="4400" dirty="0"/>
              <a:t>Giving customers options and increasing the chance that the product will be perfect for the tastes/habits of one type of customer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552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choice?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7" y="1423359"/>
            <a:ext cx="7793666" cy="4702804"/>
          </a:xfrm>
        </p:spPr>
        <p:txBody>
          <a:bodyPr/>
          <a:lstStyle/>
          <a:p>
            <a:pPr lvl="0"/>
            <a:r>
              <a:rPr lang="en-GB" sz="2000" dirty="0"/>
              <a:t>The more customers have the ability </a:t>
            </a:r>
            <a:br>
              <a:rPr lang="en-GB" sz="2000" dirty="0"/>
            </a:br>
            <a:r>
              <a:rPr lang="en-GB" sz="2000" dirty="0"/>
              <a:t>to pick between products the more </a:t>
            </a:r>
            <a:br>
              <a:rPr lang="en-GB" sz="2000" dirty="0"/>
            </a:br>
            <a:r>
              <a:rPr lang="en-GB" sz="2000" dirty="0"/>
              <a:t>likely they are to purchase a product</a:t>
            </a:r>
          </a:p>
          <a:p>
            <a:pPr lvl="0"/>
            <a:r>
              <a:rPr lang="en-GB" sz="2000" dirty="0"/>
              <a:t>Customers can find exactly what they </a:t>
            </a:r>
            <a:br>
              <a:rPr lang="en-GB" sz="2000" dirty="0"/>
            </a:br>
            <a:r>
              <a:rPr lang="en-GB" sz="2000" dirty="0"/>
              <a:t>want.</a:t>
            </a:r>
          </a:p>
          <a:p>
            <a:pPr lvl="0"/>
            <a:r>
              <a:rPr lang="en-GB" sz="2000" dirty="0"/>
              <a:t>Businesses providing products with </a:t>
            </a:r>
            <a:br>
              <a:rPr lang="en-GB" sz="2000" dirty="0"/>
            </a:br>
            <a:r>
              <a:rPr lang="en-GB" sz="2000" dirty="0"/>
              <a:t>variations will have higher costs.</a:t>
            </a:r>
          </a:p>
          <a:p>
            <a:pPr lvl="0"/>
            <a:r>
              <a:rPr lang="en-GB" sz="2000" b="1" dirty="0">
                <a:solidFill>
                  <a:srgbClr val="C0504D"/>
                </a:solidFill>
              </a:rPr>
              <a:t>Example: </a:t>
            </a:r>
            <a:r>
              <a:rPr lang="en-GB" sz="2000" dirty="0"/>
              <a:t>Tesco’s Finest Pizza and </a:t>
            </a:r>
            <a:br>
              <a:rPr lang="en-GB" sz="2000" dirty="0"/>
            </a:br>
            <a:r>
              <a:rPr lang="en-GB" sz="2000" dirty="0"/>
              <a:t>Tesco’s Value Pizza – it will cost the supermarket more to make the two products.</a:t>
            </a:r>
          </a:p>
          <a:p>
            <a:r>
              <a:rPr lang="en-GB" sz="2000" dirty="0"/>
              <a:t>However, they will capture more customers by offering a quality and a value choice.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7801" y="948644"/>
            <a:ext cx="4436198" cy="296934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602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5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5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0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 uiExpan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bcae6a3e3aecdee6b725ca2ddaf91781060489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5569</TotalTime>
  <Words>821</Words>
  <Application>Microsoft Office PowerPoint</Application>
  <PresentationFormat>On-screen Show (4:3)</PresentationFormat>
  <Paragraphs>96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</vt:lpstr>
      <vt:lpstr>Helvetica</vt:lpstr>
      <vt:lpstr>Times New Roman</vt:lpstr>
      <vt:lpstr>Office Theme</vt:lpstr>
      <vt:lpstr>Customer needs</vt:lpstr>
      <vt:lpstr>Customer needs</vt:lpstr>
      <vt:lpstr>Key words</vt:lpstr>
      <vt:lpstr>Why are customer needs important?</vt:lpstr>
      <vt:lpstr>What is price?</vt:lpstr>
      <vt:lpstr>Quality</vt:lpstr>
      <vt:lpstr>What is quality?</vt:lpstr>
      <vt:lpstr>Choice</vt:lpstr>
      <vt:lpstr>What is choice?</vt:lpstr>
      <vt:lpstr>Convenience</vt:lpstr>
      <vt:lpstr>What is convenience?</vt:lpstr>
      <vt:lpstr>Efficiency and reliability</vt:lpstr>
      <vt:lpstr>The importance of great design</vt:lpstr>
      <vt:lpstr>Identifying and understanding customers</vt:lpstr>
      <vt:lpstr>Customer need</vt:lpstr>
      <vt:lpstr>Summary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Morgan Crump</cp:lastModifiedBy>
  <cp:revision>437</cp:revision>
  <dcterms:created xsi:type="dcterms:W3CDTF">2012-02-07T12:53:50Z</dcterms:created>
  <dcterms:modified xsi:type="dcterms:W3CDTF">2018-10-24T13:20:00Z</dcterms:modified>
</cp:coreProperties>
</file>