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slideLayouts/slideLayout16.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Default Extension="wav" ContentType="audio/wav"/>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35" r:id="rId1"/>
    <p:sldMasterId id="2147484148" r:id="rId2"/>
  </p:sldMasterIdLst>
  <p:notesMasterIdLst>
    <p:notesMasterId r:id="rId24"/>
  </p:notesMasterIdLst>
  <p:sldIdLst>
    <p:sldId id="257"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58" r:id="rId22"/>
    <p:sldId id="259" r:id="rId23"/>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60882"/>
    <a:srgbClr val="0072BB"/>
    <a:srgbClr val="5057A7"/>
    <a:srgbClr val="364395"/>
    <a:srgbClr val="FBF5EA"/>
    <a:srgbClr val="F8F8F8"/>
    <a:srgbClr val="EAEAEA"/>
    <a:srgbClr val="CC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95" d="100"/>
        <a:sy n="95"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0FBAFD-5AED-4F2B-9267-C56990F5BBFB}" type="doc">
      <dgm:prSet loTypeId="urn:microsoft.com/office/officeart/2005/8/layout/pyramid1" loCatId="pyramid" qsTypeId="urn:microsoft.com/office/officeart/2005/8/quickstyle/3d5" qsCatId="3D" csTypeId="urn:microsoft.com/office/officeart/2005/8/colors/accent1_2" csCatId="accent1" phldr="1"/>
      <dgm:spPr/>
    </dgm:pt>
    <dgm:pt modelId="{3CE474F4-4610-4A4C-889C-746ED7A1DBCE}">
      <dgm:prSet phldrT="[Text]" custT="1"/>
      <dgm:spPr/>
      <dgm:t>
        <a:bodyPr/>
        <a:lstStyle/>
        <a:p>
          <a:endParaRPr lang="en-GB" sz="1600" dirty="0" smtClean="0"/>
        </a:p>
        <a:p>
          <a:r>
            <a:rPr lang="en-GB" sz="1600" dirty="0" smtClean="0"/>
            <a:t>Self               actualisation</a:t>
          </a:r>
          <a:endParaRPr lang="en-GB" sz="1600" dirty="0"/>
        </a:p>
      </dgm:t>
    </dgm:pt>
    <dgm:pt modelId="{E1D47E8C-9E39-464E-AC93-9A627BB7DA58}" type="parTrans" cxnId="{7889A210-0DC2-4A61-A936-69F18CB060EA}">
      <dgm:prSet/>
      <dgm:spPr/>
      <dgm:t>
        <a:bodyPr/>
        <a:lstStyle/>
        <a:p>
          <a:endParaRPr lang="en-GB"/>
        </a:p>
      </dgm:t>
    </dgm:pt>
    <dgm:pt modelId="{0993012B-0A44-4181-9499-9BD238675993}" type="sibTrans" cxnId="{7889A210-0DC2-4A61-A936-69F18CB060EA}">
      <dgm:prSet/>
      <dgm:spPr/>
      <dgm:t>
        <a:bodyPr/>
        <a:lstStyle/>
        <a:p>
          <a:endParaRPr lang="en-GB"/>
        </a:p>
      </dgm:t>
    </dgm:pt>
    <dgm:pt modelId="{90E9B577-4B8C-481E-BF89-11C5C47CCA3F}">
      <dgm:prSet phldrT="[Text]" custT="1"/>
      <dgm:spPr/>
      <dgm:t>
        <a:bodyPr/>
        <a:lstStyle/>
        <a:p>
          <a:r>
            <a:rPr lang="en-GB" sz="1600" dirty="0" smtClean="0"/>
            <a:t>Esteem needs</a:t>
          </a:r>
          <a:endParaRPr lang="en-GB" sz="1600" dirty="0"/>
        </a:p>
      </dgm:t>
    </dgm:pt>
    <dgm:pt modelId="{92E0F279-DE78-44BB-AC72-1B60ED13A2CB}" type="parTrans" cxnId="{83174A82-B1DA-4901-A9D2-C555E9E47651}">
      <dgm:prSet/>
      <dgm:spPr/>
      <dgm:t>
        <a:bodyPr/>
        <a:lstStyle/>
        <a:p>
          <a:endParaRPr lang="en-GB"/>
        </a:p>
      </dgm:t>
    </dgm:pt>
    <dgm:pt modelId="{8B62D0CA-76BA-450C-8E2C-840A3FF78D91}" type="sibTrans" cxnId="{83174A82-B1DA-4901-A9D2-C555E9E47651}">
      <dgm:prSet/>
      <dgm:spPr/>
      <dgm:t>
        <a:bodyPr/>
        <a:lstStyle/>
        <a:p>
          <a:endParaRPr lang="en-GB"/>
        </a:p>
      </dgm:t>
    </dgm:pt>
    <dgm:pt modelId="{6AA4CF56-6AC3-4F8A-9547-91E51B243A59}">
      <dgm:prSet phldrT="[Text]" custT="1"/>
      <dgm:spPr/>
      <dgm:t>
        <a:bodyPr/>
        <a:lstStyle/>
        <a:p>
          <a:r>
            <a:rPr lang="en-GB" sz="1600" dirty="0" smtClean="0"/>
            <a:t>Social needs </a:t>
          </a:r>
        </a:p>
        <a:p>
          <a:r>
            <a:rPr lang="en-GB" sz="1600" dirty="0" smtClean="0"/>
            <a:t>(belonging to groups)</a:t>
          </a:r>
          <a:endParaRPr lang="en-GB" sz="1600" dirty="0"/>
        </a:p>
      </dgm:t>
    </dgm:pt>
    <dgm:pt modelId="{4C69666A-3945-4779-84CE-94DEE8B24E38}" type="parTrans" cxnId="{866A10CB-499C-4A92-9010-3F4E331D9745}">
      <dgm:prSet/>
      <dgm:spPr/>
      <dgm:t>
        <a:bodyPr/>
        <a:lstStyle/>
        <a:p>
          <a:endParaRPr lang="en-GB"/>
        </a:p>
      </dgm:t>
    </dgm:pt>
    <dgm:pt modelId="{091439B8-25D1-41E3-9B1A-CBED31C57094}" type="sibTrans" cxnId="{866A10CB-499C-4A92-9010-3F4E331D9745}">
      <dgm:prSet/>
      <dgm:spPr/>
      <dgm:t>
        <a:bodyPr/>
        <a:lstStyle/>
        <a:p>
          <a:endParaRPr lang="en-GB"/>
        </a:p>
      </dgm:t>
    </dgm:pt>
    <dgm:pt modelId="{837D6B7B-00AD-418F-A6B2-D0C7BB5DFF5B}">
      <dgm:prSet custT="1"/>
      <dgm:spPr/>
      <dgm:t>
        <a:bodyPr/>
        <a:lstStyle/>
        <a:p>
          <a:r>
            <a:rPr lang="en-GB" sz="1600" dirty="0" smtClean="0"/>
            <a:t>Safety and security needs</a:t>
          </a:r>
          <a:endParaRPr lang="en-GB" sz="1600" dirty="0"/>
        </a:p>
      </dgm:t>
    </dgm:pt>
    <dgm:pt modelId="{D90D7DEC-C817-4AE6-8101-C0F39DF4AAEB}" type="parTrans" cxnId="{BB3907F1-0BE6-46DF-B1A2-9706B5E02160}">
      <dgm:prSet/>
      <dgm:spPr/>
      <dgm:t>
        <a:bodyPr/>
        <a:lstStyle/>
        <a:p>
          <a:endParaRPr lang="en-GB"/>
        </a:p>
      </dgm:t>
    </dgm:pt>
    <dgm:pt modelId="{20BAD741-0987-41AE-8883-A9C754F9592F}" type="sibTrans" cxnId="{BB3907F1-0BE6-46DF-B1A2-9706B5E02160}">
      <dgm:prSet/>
      <dgm:spPr/>
      <dgm:t>
        <a:bodyPr/>
        <a:lstStyle/>
        <a:p>
          <a:endParaRPr lang="en-GB"/>
        </a:p>
      </dgm:t>
    </dgm:pt>
    <dgm:pt modelId="{01215D9A-BC01-43DC-833C-DD9F45CC3A90}">
      <dgm:prSet custT="1"/>
      <dgm:spPr/>
      <dgm:t>
        <a:bodyPr/>
        <a:lstStyle/>
        <a:p>
          <a:r>
            <a:rPr lang="en-GB" sz="1600" dirty="0" smtClean="0"/>
            <a:t>Physiological needs</a:t>
          </a:r>
          <a:endParaRPr lang="en-GB" sz="1600" dirty="0"/>
        </a:p>
      </dgm:t>
    </dgm:pt>
    <dgm:pt modelId="{68391D8B-DF2A-4F3F-94C5-F0E99287D349}" type="parTrans" cxnId="{3675F8DE-FC8D-4B4A-AC79-38EC5EEE1946}">
      <dgm:prSet/>
      <dgm:spPr/>
      <dgm:t>
        <a:bodyPr/>
        <a:lstStyle/>
        <a:p>
          <a:endParaRPr lang="en-GB"/>
        </a:p>
      </dgm:t>
    </dgm:pt>
    <dgm:pt modelId="{CD12D6B1-A166-420F-AB02-619B68E56E11}" type="sibTrans" cxnId="{3675F8DE-FC8D-4B4A-AC79-38EC5EEE1946}">
      <dgm:prSet/>
      <dgm:spPr/>
      <dgm:t>
        <a:bodyPr/>
        <a:lstStyle/>
        <a:p>
          <a:endParaRPr lang="en-GB"/>
        </a:p>
      </dgm:t>
    </dgm:pt>
    <dgm:pt modelId="{E7CAA9F9-4C95-412E-B98D-58086E88ADA0}" type="pres">
      <dgm:prSet presAssocID="{720FBAFD-5AED-4F2B-9267-C56990F5BBFB}" presName="Name0" presStyleCnt="0">
        <dgm:presLayoutVars>
          <dgm:dir/>
          <dgm:animLvl val="lvl"/>
          <dgm:resizeHandles val="exact"/>
        </dgm:presLayoutVars>
      </dgm:prSet>
      <dgm:spPr/>
    </dgm:pt>
    <dgm:pt modelId="{74E4DEAF-0ACA-4D7C-8368-B69E17B3B680}" type="pres">
      <dgm:prSet presAssocID="{3CE474F4-4610-4A4C-889C-746ED7A1DBCE}" presName="Name8" presStyleCnt="0"/>
      <dgm:spPr/>
    </dgm:pt>
    <dgm:pt modelId="{C8EF3F15-1B08-40F3-9399-93614C7C4883}" type="pres">
      <dgm:prSet presAssocID="{3CE474F4-4610-4A4C-889C-746ED7A1DBCE}" presName="level" presStyleLbl="node1" presStyleIdx="0" presStyleCnt="5">
        <dgm:presLayoutVars>
          <dgm:chMax val="1"/>
          <dgm:bulletEnabled val="1"/>
        </dgm:presLayoutVars>
      </dgm:prSet>
      <dgm:spPr/>
      <dgm:t>
        <a:bodyPr/>
        <a:lstStyle/>
        <a:p>
          <a:endParaRPr lang="en-GB"/>
        </a:p>
      </dgm:t>
    </dgm:pt>
    <dgm:pt modelId="{3CDF8B7E-77E4-444C-A81E-7A9C1B318017}" type="pres">
      <dgm:prSet presAssocID="{3CE474F4-4610-4A4C-889C-746ED7A1DBCE}" presName="levelTx" presStyleLbl="revTx" presStyleIdx="0" presStyleCnt="0">
        <dgm:presLayoutVars>
          <dgm:chMax val="1"/>
          <dgm:bulletEnabled val="1"/>
        </dgm:presLayoutVars>
      </dgm:prSet>
      <dgm:spPr/>
      <dgm:t>
        <a:bodyPr/>
        <a:lstStyle/>
        <a:p>
          <a:endParaRPr lang="en-GB"/>
        </a:p>
      </dgm:t>
    </dgm:pt>
    <dgm:pt modelId="{18A6FCBE-66DD-493F-B3E2-BC909D314115}" type="pres">
      <dgm:prSet presAssocID="{90E9B577-4B8C-481E-BF89-11C5C47CCA3F}" presName="Name8" presStyleCnt="0"/>
      <dgm:spPr/>
    </dgm:pt>
    <dgm:pt modelId="{144997BC-B046-4E64-9322-4C6819C60133}" type="pres">
      <dgm:prSet presAssocID="{90E9B577-4B8C-481E-BF89-11C5C47CCA3F}" presName="level" presStyleLbl="node1" presStyleIdx="1" presStyleCnt="5">
        <dgm:presLayoutVars>
          <dgm:chMax val="1"/>
          <dgm:bulletEnabled val="1"/>
        </dgm:presLayoutVars>
      </dgm:prSet>
      <dgm:spPr/>
      <dgm:t>
        <a:bodyPr/>
        <a:lstStyle/>
        <a:p>
          <a:endParaRPr lang="en-GB"/>
        </a:p>
      </dgm:t>
    </dgm:pt>
    <dgm:pt modelId="{6861BFE6-81CF-49FA-BB5F-26433F8CE429}" type="pres">
      <dgm:prSet presAssocID="{90E9B577-4B8C-481E-BF89-11C5C47CCA3F}" presName="levelTx" presStyleLbl="revTx" presStyleIdx="0" presStyleCnt="0">
        <dgm:presLayoutVars>
          <dgm:chMax val="1"/>
          <dgm:bulletEnabled val="1"/>
        </dgm:presLayoutVars>
      </dgm:prSet>
      <dgm:spPr/>
      <dgm:t>
        <a:bodyPr/>
        <a:lstStyle/>
        <a:p>
          <a:endParaRPr lang="en-GB"/>
        </a:p>
      </dgm:t>
    </dgm:pt>
    <dgm:pt modelId="{FDB8CA9B-4161-46C2-A487-F6F9F0F47F94}" type="pres">
      <dgm:prSet presAssocID="{6AA4CF56-6AC3-4F8A-9547-91E51B243A59}" presName="Name8" presStyleCnt="0"/>
      <dgm:spPr/>
    </dgm:pt>
    <dgm:pt modelId="{13F59DC0-9B34-468E-859D-F5677C6D2D63}" type="pres">
      <dgm:prSet presAssocID="{6AA4CF56-6AC3-4F8A-9547-91E51B243A59}" presName="level" presStyleLbl="node1" presStyleIdx="2" presStyleCnt="5">
        <dgm:presLayoutVars>
          <dgm:chMax val="1"/>
          <dgm:bulletEnabled val="1"/>
        </dgm:presLayoutVars>
      </dgm:prSet>
      <dgm:spPr/>
      <dgm:t>
        <a:bodyPr/>
        <a:lstStyle/>
        <a:p>
          <a:endParaRPr lang="en-GB"/>
        </a:p>
      </dgm:t>
    </dgm:pt>
    <dgm:pt modelId="{61FC5EAD-801F-40B8-A073-D2FD204464A8}" type="pres">
      <dgm:prSet presAssocID="{6AA4CF56-6AC3-4F8A-9547-91E51B243A59}" presName="levelTx" presStyleLbl="revTx" presStyleIdx="0" presStyleCnt="0">
        <dgm:presLayoutVars>
          <dgm:chMax val="1"/>
          <dgm:bulletEnabled val="1"/>
        </dgm:presLayoutVars>
      </dgm:prSet>
      <dgm:spPr/>
      <dgm:t>
        <a:bodyPr/>
        <a:lstStyle/>
        <a:p>
          <a:endParaRPr lang="en-GB"/>
        </a:p>
      </dgm:t>
    </dgm:pt>
    <dgm:pt modelId="{C7D3DB65-2A8A-4EEE-9B27-4202B8D31B23}" type="pres">
      <dgm:prSet presAssocID="{837D6B7B-00AD-418F-A6B2-D0C7BB5DFF5B}" presName="Name8" presStyleCnt="0"/>
      <dgm:spPr/>
    </dgm:pt>
    <dgm:pt modelId="{A2F8F7B4-D2BC-42F8-9FCB-B1994C9761FE}" type="pres">
      <dgm:prSet presAssocID="{837D6B7B-00AD-418F-A6B2-D0C7BB5DFF5B}" presName="level" presStyleLbl="node1" presStyleIdx="3" presStyleCnt="5">
        <dgm:presLayoutVars>
          <dgm:chMax val="1"/>
          <dgm:bulletEnabled val="1"/>
        </dgm:presLayoutVars>
      </dgm:prSet>
      <dgm:spPr/>
      <dgm:t>
        <a:bodyPr/>
        <a:lstStyle/>
        <a:p>
          <a:endParaRPr lang="en-GB"/>
        </a:p>
      </dgm:t>
    </dgm:pt>
    <dgm:pt modelId="{C5EC50BE-AE7D-4834-8B7A-62303417B31F}" type="pres">
      <dgm:prSet presAssocID="{837D6B7B-00AD-418F-A6B2-D0C7BB5DFF5B}" presName="levelTx" presStyleLbl="revTx" presStyleIdx="0" presStyleCnt="0">
        <dgm:presLayoutVars>
          <dgm:chMax val="1"/>
          <dgm:bulletEnabled val="1"/>
        </dgm:presLayoutVars>
      </dgm:prSet>
      <dgm:spPr/>
      <dgm:t>
        <a:bodyPr/>
        <a:lstStyle/>
        <a:p>
          <a:endParaRPr lang="en-GB"/>
        </a:p>
      </dgm:t>
    </dgm:pt>
    <dgm:pt modelId="{480C4D88-F30C-4C6D-A5CD-D55EBAFEBF83}" type="pres">
      <dgm:prSet presAssocID="{01215D9A-BC01-43DC-833C-DD9F45CC3A90}" presName="Name8" presStyleCnt="0"/>
      <dgm:spPr/>
    </dgm:pt>
    <dgm:pt modelId="{ECC21C17-2227-44D6-A462-444397276FB6}" type="pres">
      <dgm:prSet presAssocID="{01215D9A-BC01-43DC-833C-DD9F45CC3A90}" presName="level" presStyleLbl="node1" presStyleIdx="4" presStyleCnt="5">
        <dgm:presLayoutVars>
          <dgm:chMax val="1"/>
          <dgm:bulletEnabled val="1"/>
        </dgm:presLayoutVars>
      </dgm:prSet>
      <dgm:spPr/>
      <dgm:t>
        <a:bodyPr/>
        <a:lstStyle/>
        <a:p>
          <a:endParaRPr lang="en-GB"/>
        </a:p>
      </dgm:t>
    </dgm:pt>
    <dgm:pt modelId="{1660B87D-4062-42EE-BCE7-56C2640AE99A}" type="pres">
      <dgm:prSet presAssocID="{01215D9A-BC01-43DC-833C-DD9F45CC3A90}" presName="levelTx" presStyleLbl="revTx" presStyleIdx="0" presStyleCnt="0">
        <dgm:presLayoutVars>
          <dgm:chMax val="1"/>
          <dgm:bulletEnabled val="1"/>
        </dgm:presLayoutVars>
      </dgm:prSet>
      <dgm:spPr/>
      <dgm:t>
        <a:bodyPr/>
        <a:lstStyle/>
        <a:p>
          <a:endParaRPr lang="en-GB"/>
        </a:p>
      </dgm:t>
    </dgm:pt>
  </dgm:ptLst>
  <dgm:cxnLst>
    <dgm:cxn modelId="{2AC49490-CAA1-4465-8525-2D99793E5EBE}" type="presOf" srcId="{90E9B577-4B8C-481E-BF89-11C5C47CCA3F}" destId="{6861BFE6-81CF-49FA-BB5F-26433F8CE429}" srcOrd="1" destOrd="0" presId="urn:microsoft.com/office/officeart/2005/8/layout/pyramid1"/>
    <dgm:cxn modelId="{ACBECF85-4E51-45D2-944F-7F0C4B4F2508}" type="presOf" srcId="{6AA4CF56-6AC3-4F8A-9547-91E51B243A59}" destId="{13F59DC0-9B34-468E-859D-F5677C6D2D63}" srcOrd="0" destOrd="0" presId="urn:microsoft.com/office/officeart/2005/8/layout/pyramid1"/>
    <dgm:cxn modelId="{6AED679B-4224-445A-A315-5E441B6AF372}" type="presOf" srcId="{01215D9A-BC01-43DC-833C-DD9F45CC3A90}" destId="{ECC21C17-2227-44D6-A462-444397276FB6}" srcOrd="0" destOrd="0" presId="urn:microsoft.com/office/officeart/2005/8/layout/pyramid1"/>
    <dgm:cxn modelId="{3675F8DE-FC8D-4B4A-AC79-38EC5EEE1946}" srcId="{720FBAFD-5AED-4F2B-9267-C56990F5BBFB}" destId="{01215D9A-BC01-43DC-833C-DD9F45CC3A90}" srcOrd="4" destOrd="0" parTransId="{68391D8B-DF2A-4F3F-94C5-F0E99287D349}" sibTransId="{CD12D6B1-A166-420F-AB02-619B68E56E11}"/>
    <dgm:cxn modelId="{83174A82-B1DA-4901-A9D2-C555E9E47651}" srcId="{720FBAFD-5AED-4F2B-9267-C56990F5BBFB}" destId="{90E9B577-4B8C-481E-BF89-11C5C47CCA3F}" srcOrd="1" destOrd="0" parTransId="{92E0F279-DE78-44BB-AC72-1B60ED13A2CB}" sibTransId="{8B62D0CA-76BA-450C-8E2C-840A3FF78D91}"/>
    <dgm:cxn modelId="{D16597ED-23CB-4688-A9EE-030693A69877}" type="presOf" srcId="{3CE474F4-4610-4A4C-889C-746ED7A1DBCE}" destId="{3CDF8B7E-77E4-444C-A81E-7A9C1B318017}" srcOrd="1" destOrd="0" presId="urn:microsoft.com/office/officeart/2005/8/layout/pyramid1"/>
    <dgm:cxn modelId="{BB3907F1-0BE6-46DF-B1A2-9706B5E02160}" srcId="{720FBAFD-5AED-4F2B-9267-C56990F5BBFB}" destId="{837D6B7B-00AD-418F-A6B2-D0C7BB5DFF5B}" srcOrd="3" destOrd="0" parTransId="{D90D7DEC-C817-4AE6-8101-C0F39DF4AAEB}" sibTransId="{20BAD741-0987-41AE-8883-A9C754F9592F}"/>
    <dgm:cxn modelId="{BA0F7362-E865-4124-B3A2-39D47BC54F3C}" type="presOf" srcId="{837D6B7B-00AD-418F-A6B2-D0C7BB5DFF5B}" destId="{C5EC50BE-AE7D-4834-8B7A-62303417B31F}" srcOrd="1" destOrd="0" presId="urn:microsoft.com/office/officeart/2005/8/layout/pyramid1"/>
    <dgm:cxn modelId="{8F329569-D1F8-4BC0-AF25-FEF1EA2EB9C3}" type="presOf" srcId="{3CE474F4-4610-4A4C-889C-746ED7A1DBCE}" destId="{C8EF3F15-1B08-40F3-9399-93614C7C4883}" srcOrd="0" destOrd="0" presId="urn:microsoft.com/office/officeart/2005/8/layout/pyramid1"/>
    <dgm:cxn modelId="{866A10CB-499C-4A92-9010-3F4E331D9745}" srcId="{720FBAFD-5AED-4F2B-9267-C56990F5BBFB}" destId="{6AA4CF56-6AC3-4F8A-9547-91E51B243A59}" srcOrd="2" destOrd="0" parTransId="{4C69666A-3945-4779-84CE-94DEE8B24E38}" sibTransId="{091439B8-25D1-41E3-9B1A-CBED31C57094}"/>
    <dgm:cxn modelId="{4C4A3B32-C4EF-444C-9DA1-35C36491034A}" type="presOf" srcId="{720FBAFD-5AED-4F2B-9267-C56990F5BBFB}" destId="{E7CAA9F9-4C95-412E-B98D-58086E88ADA0}" srcOrd="0" destOrd="0" presId="urn:microsoft.com/office/officeart/2005/8/layout/pyramid1"/>
    <dgm:cxn modelId="{0EE0610D-238A-42C1-964E-5921EA24E533}" type="presOf" srcId="{837D6B7B-00AD-418F-A6B2-D0C7BB5DFF5B}" destId="{A2F8F7B4-D2BC-42F8-9FCB-B1994C9761FE}" srcOrd="0" destOrd="0" presId="urn:microsoft.com/office/officeart/2005/8/layout/pyramid1"/>
    <dgm:cxn modelId="{E9A100D7-B898-462B-ACE7-2C5C0C709756}" type="presOf" srcId="{90E9B577-4B8C-481E-BF89-11C5C47CCA3F}" destId="{144997BC-B046-4E64-9322-4C6819C60133}" srcOrd="0" destOrd="0" presId="urn:microsoft.com/office/officeart/2005/8/layout/pyramid1"/>
    <dgm:cxn modelId="{7889A210-0DC2-4A61-A936-69F18CB060EA}" srcId="{720FBAFD-5AED-4F2B-9267-C56990F5BBFB}" destId="{3CE474F4-4610-4A4C-889C-746ED7A1DBCE}" srcOrd="0" destOrd="0" parTransId="{E1D47E8C-9E39-464E-AC93-9A627BB7DA58}" sibTransId="{0993012B-0A44-4181-9499-9BD238675993}"/>
    <dgm:cxn modelId="{EC76B0D0-3A48-4955-94AA-ECD1C1CCDCBF}" type="presOf" srcId="{6AA4CF56-6AC3-4F8A-9547-91E51B243A59}" destId="{61FC5EAD-801F-40B8-A073-D2FD204464A8}" srcOrd="1" destOrd="0" presId="urn:microsoft.com/office/officeart/2005/8/layout/pyramid1"/>
    <dgm:cxn modelId="{19AABD11-F00F-4C43-8A24-86DAF7AA7E8F}" type="presOf" srcId="{01215D9A-BC01-43DC-833C-DD9F45CC3A90}" destId="{1660B87D-4062-42EE-BCE7-56C2640AE99A}" srcOrd="1" destOrd="0" presId="urn:microsoft.com/office/officeart/2005/8/layout/pyramid1"/>
    <dgm:cxn modelId="{8BFD4E69-1F71-4114-9A08-93A79041B1A0}" type="presParOf" srcId="{E7CAA9F9-4C95-412E-B98D-58086E88ADA0}" destId="{74E4DEAF-0ACA-4D7C-8368-B69E17B3B680}" srcOrd="0" destOrd="0" presId="urn:microsoft.com/office/officeart/2005/8/layout/pyramid1"/>
    <dgm:cxn modelId="{186CBE81-D797-4545-84E0-64B76301A368}" type="presParOf" srcId="{74E4DEAF-0ACA-4D7C-8368-B69E17B3B680}" destId="{C8EF3F15-1B08-40F3-9399-93614C7C4883}" srcOrd="0" destOrd="0" presId="urn:microsoft.com/office/officeart/2005/8/layout/pyramid1"/>
    <dgm:cxn modelId="{66DD6231-BC2E-4680-A4C0-E40840A4C283}" type="presParOf" srcId="{74E4DEAF-0ACA-4D7C-8368-B69E17B3B680}" destId="{3CDF8B7E-77E4-444C-A81E-7A9C1B318017}" srcOrd="1" destOrd="0" presId="urn:microsoft.com/office/officeart/2005/8/layout/pyramid1"/>
    <dgm:cxn modelId="{6E9035F1-3F60-4938-8978-51724C246826}" type="presParOf" srcId="{E7CAA9F9-4C95-412E-B98D-58086E88ADA0}" destId="{18A6FCBE-66DD-493F-B3E2-BC909D314115}" srcOrd="1" destOrd="0" presId="urn:microsoft.com/office/officeart/2005/8/layout/pyramid1"/>
    <dgm:cxn modelId="{B46EEADC-B143-435A-82BA-923331FE9DC2}" type="presParOf" srcId="{18A6FCBE-66DD-493F-B3E2-BC909D314115}" destId="{144997BC-B046-4E64-9322-4C6819C60133}" srcOrd="0" destOrd="0" presId="urn:microsoft.com/office/officeart/2005/8/layout/pyramid1"/>
    <dgm:cxn modelId="{6A9514FA-08E2-43AB-B96B-A0F723311148}" type="presParOf" srcId="{18A6FCBE-66DD-493F-B3E2-BC909D314115}" destId="{6861BFE6-81CF-49FA-BB5F-26433F8CE429}" srcOrd="1" destOrd="0" presId="urn:microsoft.com/office/officeart/2005/8/layout/pyramid1"/>
    <dgm:cxn modelId="{6CA679E1-F05C-44C7-AFED-27124F4120A1}" type="presParOf" srcId="{E7CAA9F9-4C95-412E-B98D-58086E88ADA0}" destId="{FDB8CA9B-4161-46C2-A487-F6F9F0F47F94}" srcOrd="2" destOrd="0" presId="urn:microsoft.com/office/officeart/2005/8/layout/pyramid1"/>
    <dgm:cxn modelId="{669517ED-8ABC-4459-80C5-244C6001853F}" type="presParOf" srcId="{FDB8CA9B-4161-46C2-A487-F6F9F0F47F94}" destId="{13F59DC0-9B34-468E-859D-F5677C6D2D63}" srcOrd="0" destOrd="0" presId="urn:microsoft.com/office/officeart/2005/8/layout/pyramid1"/>
    <dgm:cxn modelId="{40F21514-4075-444F-A5AB-76FB09937F12}" type="presParOf" srcId="{FDB8CA9B-4161-46C2-A487-F6F9F0F47F94}" destId="{61FC5EAD-801F-40B8-A073-D2FD204464A8}" srcOrd="1" destOrd="0" presId="urn:microsoft.com/office/officeart/2005/8/layout/pyramid1"/>
    <dgm:cxn modelId="{654C1421-F4E3-4F6E-AA1D-1E5F80D589EB}" type="presParOf" srcId="{E7CAA9F9-4C95-412E-B98D-58086E88ADA0}" destId="{C7D3DB65-2A8A-4EEE-9B27-4202B8D31B23}" srcOrd="3" destOrd="0" presId="urn:microsoft.com/office/officeart/2005/8/layout/pyramid1"/>
    <dgm:cxn modelId="{78310396-3688-4911-B35E-F7E0CCF04730}" type="presParOf" srcId="{C7D3DB65-2A8A-4EEE-9B27-4202B8D31B23}" destId="{A2F8F7B4-D2BC-42F8-9FCB-B1994C9761FE}" srcOrd="0" destOrd="0" presId="urn:microsoft.com/office/officeart/2005/8/layout/pyramid1"/>
    <dgm:cxn modelId="{86F8C979-96B6-40B6-A4C0-85D176C05487}" type="presParOf" srcId="{C7D3DB65-2A8A-4EEE-9B27-4202B8D31B23}" destId="{C5EC50BE-AE7D-4834-8B7A-62303417B31F}" srcOrd="1" destOrd="0" presId="urn:microsoft.com/office/officeart/2005/8/layout/pyramid1"/>
    <dgm:cxn modelId="{1A8CC6DD-38B8-496E-BDB7-A877A0A8050B}" type="presParOf" srcId="{E7CAA9F9-4C95-412E-B98D-58086E88ADA0}" destId="{480C4D88-F30C-4C6D-A5CD-D55EBAFEBF83}" srcOrd="4" destOrd="0" presId="urn:microsoft.com/office/officeart/2005/8/layout/pyramid1"/>
    <dgm:cxn modelId="{BB104442-60F0-4220-9505-FD95D97D38BA}" type="presParOf" srcId="{480C4D88-F30C-4C6D-A5CD-D55EBAFEBF83}" destId="{ECC21C17-2227-44D6-A462-444397276FB6}" srcOrd="0" destOrd="0" presId="urn:microsoft.com/office/officeart/2005/8/layout/pyramid1"/>
    <dgm:cxn modelId="{C7B9929B-6992-44E4-8E80-B93F036097BF}" type="presParOf" srcId="{480C4D88-F30C-4C6D-A5CD-D55EBAFEBF83}" destId="{1660B87D-4062-42EE-BCE7-56C2640AE99A}" srcOrd="1" destOrd="0" presId="urn:microsoft.com/office/officeart/2005/8/layout/pyramid1"/>
  </dgm:cxnLst>
  <dgm:bg/>
  <dgm:whole/>
</dgm:dataModel>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GB"/>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GB"/>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GB"/>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B427034-F3B9-4B99-91B7-627162798178}" type="slidenum">
              <a:rPr lang="en-GB" altLang="en-US"/>
              <a:pPr>
                <a:defRPr/>
              </a:pPr>
              <a:t>‹#›</a:t>
            </a:fld>
            <a:endParaRPr lang="en-GB" altLang="en-US"/>
          </a:p>
        </p:txBody>
      </p:sp>
    </p:spTree>
    <p:extLst>
      <p:ext uri="{BB962C8B-B14F-4D97-AF65-F5344CB8AC3E}">
        <p14:creationId xmlns:p14="http://schemas.microsoft.com/office/powerpoint/2010/main" xmlns="" val="6596696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C245540-32EF-428E-B831-022BFB588F01}" type="slidenum">
              <a:rPr lang="en-GB" altLang="en-US"/>
              <a:pPr/>
              <a:t>1</a:t>
            </a:fld>
            <a:endParaRPr lang="en-GB"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xmlns="" val="2839212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D04723C-32C3-49E5-AFF8-C3A5206C3ED7}" type="slidenum">
              <a:rPr lang="en-GB" smtClean="0"/>
              <a:pPr/>
              <a:t>14</a:t>
            </a:fld>
            <a:endParaRPr lang="en-GB"/>
          </a:p>
        </p:txBody>
      </p:sp>
    </p:spTree>
    <p:extLst>
      <p:ext uri="{BB962C8B-B14F-4D97-AF65-F5344CB8AC3E}">
        <p14:creationId xmlns="" xmlns:p14="http://schemas.microsoft.com/office/powerpoint/2010/main" val="29383907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28600" indent="-228600">
              <a:buFont typeface="Wingdings" panose="05000000000000000000" pitchFamily="2" charset="2"/>
              <a:buAutoNum type="arabicPlain"/>
            </a:pPr>
            <a:r>
              <a:rPr lang="en-GB" altLang="en-US" smtClean="0">
                <a:latin typeface="Arial" panose="020B0604020202020204" pitchFamily="34" charset="0"/>
                <a:cs typeface="Arial" panose="020B0604020202020204" pitchFamily="34" charset="0"/>
              </a:rPr>
              <a:t>Maslow</a:t>
            </a:r>
            <a:r>
              <a:rPr lang="ja-JP" altLang="en-GB" smtClean="0">
                <a:latin typeface="Arial" panose="020B0604020202020204" pitchFamily="34" charset="0"/>
                <a:cs typeface="Arial" panose="020B0604020202020204" pitchFamily="34" charset="0"/>
              </a:rPr>
              <a:t>’</a:t>
            </a:r>
            <a:r>
              <a:rPr lang="en-GB" altLang="ja-JP" smtClean="0">
                <a:latin typeface="Arial" panose="020B0604020202020204" pitchFamily="34" charset="0"/>
                <a:cs typeface="Arial" panose="020B0604020202020204" pitchFamily="34" charset="0"/>
              </a:rPr>
              <a:t>s hierarchy: provide learners with examples of how each level in the hierarchy could be satisfied in the workplace.</a:t>
            </a:r>
          </a:p>
          <a:p>
            <a:pPr marL="228600" indent="-228600">
              <a:buFont typeface="Wingdings" panose="05000000000000000000" pitchFamily="2" charset="2"/>
              <a:buAutoNum type="arabicPlain"/>
            </a:pPr>
            <a:r>
              <a:rPr lang="en-GB" altLang="en-US" smtClean="0">
                <a:latin typeface="Arial" panose="020B0604020202020204" pitchFamily="34" charset="0"/>
                <a:cs typeface="Arial" panose="020B0604020202020204" pitchFamily="34" charset="0"/>
              </a:rPr>
              <a:t>Herzberg: provide examples of motivators (the job itself; recognition, status) and hygiene factors (pay and working conditions).</a:t>
            </a: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D950145-CADD-463F-A6BC-B5489D19D144}" type="slidenum">
              <a:rPr lang="en-GB" altLang="en-US"/>
              <a:pPr/>
              <a:t>20</a:t>
            </a:fld>
            <a:endParaRPr lang="en-GB" altLang="en-US"/>
          </a:p>
        </p:txBody>
      </p:sp>
    </p:spTree>
    <p:extLst>
      <p:ext uri="{BB962C8B-B14F-4D97-AF65-F5344CB8AC3E}">
        <p14:creationId xmlns:p14="http://schemas.microsoft.com/office/powerpoint/2010/main" xmlns="" val="835597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28600" indent="-228600">
              <a:buFont typeface="Wingdings" panose="05000000000000000000" pitchFamily="2" charset="2"/>
              <a:buAutoNum type="arabicPlain"/>
            </a:pPr>
            <a:r>
              <a:rPr lang="en-GB" altLang="en-US" smtClean="0">
                <a:latin typeface="Arial" panose="020B0604020202020204" pitchFamily="34" charset="0"/>
              </a:rPr>
              <a:t>Ask learners for their view on pay as a motivator.</a:t>
            </a:r>
          </a:p>
          <a:p>
            <a:pPr marL="228600" indent="-228600">
              <a:buFont typeface="Wingdings" panose="05000000000000000000" pitchFamily="2" charset="2"/>
              <a:buAutoNum type="arabicPlain"/>
            </a:pPr>
            <a:r>
              <a:rPr lang="en-GB" altLang="en-US" smtClean="0">
                <a:latin typeface="Arial" panose="020B0604020202020204" pitchFamily="34" charset="0"/>
              </a:rPr>
              <a:t>Ask learners to identify the types of careers they wish to pursue – what is the main motivating factor in their choice of career?</a:t>
            </a:r>
          </a:p>
          <a:p>
            <a:pPr marL="228600" indent="-228600">
              <a:buFont typeface="Wingdings" panose="05000000000000000000" pitchFamily="2" charset="2"/>
              <a:buAutoNum type="arabicPlain"/>
            </a:pPr>
            <a:r>
              <a:rPr lang="en-GB" altLang="en-US" smtClean="0">
                <a:latin typeface="Arial" panose="020B0604020202020204" pitchFamily="34" charset="0"/>
              </a:rPr>
              <a:t>Are learners’ views on what motivates the same?</a:t>
            </a:r>
          </a:p>
          <a:p>
            <a:pPr marL="228600" indent="-228600">
              <a:buFont typeface="Wingdings" panose="05000000000000000000" pitchFamily="2" charset="2"/>
              <a:buAutoNum type="arabicPlain"/>
            </a:pPr>
            <a:r>
              <a:rPr lang="en-GB" altLang="en-US" smtClean="0">
                <a:latin typeface="Arial" panose="020B0604020202020204" pitchFamily="34" charset="0"/>
              </a:rPr>
              <a:t>What challenges are faced by a manager who is managing teams of individuals who are motivated by different factors?</a:t>
            </a:r>
          </a:p>
          <a:p>
            <a:pPr marL="228600" indent="-228600"/>
            <a:endParaRPr lang="en-GB" altLang="en-US" smtClean="0">
              <a:latin typeface="Arial" panose="020B0604020202020204" pitchFamily="34" charset="0"/>
              <a:cs typeface="Arial" panose="020B0604020202020204" pitchFamily="34" charset="0"/>
            </a:endParaRP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1AF43BC-F0D4-4073-803A-EC3951CF6D56}" type="slidenum">
              <a:rPr lang="en-GB" altLang="en-US"/>
              <a:pPr/>
              <a:t>21</a:t>
            </a:fld>
            <a:endParaRPr lang="en-GB" altLang="en-US"/>
          </a:p>
        </p:txBody>
      </p:sp>
    </p:spTree>
    <p:extLst>
      <p:ext uri="{BB962C8B-B14F-4D97-AF65-F5344CB8AC3E}">
        <p14:creationId xmlns:p14="http://schemas.microsoft.com/office/powerpoint/2010/main" xmlns="" val="7699946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xmlns="" val="2119604735"/>
      </p:ext>
    </p:extLst>
  </p:cSld>
  <p:clrMapOvr>
    <a:masterClrMapping/>
  </p:clrMapOvr>
  <p:transition>
    <p:sndAc>
      <p:stSnd>
        <p:snd r:embed="rId1" name="click.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68313" y="2196000"/>
            <a:ext cx="8207375" cy="3950444"/>
          </a:xfrm>
          <a:prstGeom prst="rect">
            <a:avLst/>
          </a:prstGeom>
        </p:spPr>
        <p:txBody>
          <a:bodyPr vert="eaVert"/>
          <a:lstStyle>
            <a:lvl1pPr>
              <a:buFont typeface="Wingdings" pitchFamily="2" charset="2"/>
              <a:buChar cha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1502079346"/>
      </p:ext>
    </p:extLst>
  </p:cSld>
  <p:clrMapOvr>
    <a:masterClrMapping/>
  </p:clrMapOvr>
  <p:transition>
    <p:sndAc>
      <p:stSnd>
        <p:snd r:embed="rId1" name="click.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95200"/>
            <a:ext cx="2057400" cy="4814540"/>
          </a:xfrm>
          <a:prstGeom prst="rect">
            <a:avLst/>
          </a:prstGeom>
        </p:spPr>
        <p:txBody>
          <a:bodyPr vert="eaVert"/>
          <a:lstStyle>
            <a:lvl1pPr>
              <a:defRPr>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195200"/>
            <a:ext cx="6019800" cy="4814540"/>
          </a:xfrm>
          <a:prstGeom prst="rect">
            <a:avLst/>
          </a:prstGeom>
        </p:spPr>
        <p:txBody>
          <a:bodyPr vert="eaVert"/>
          <a:lstStyle>
            <a:lvl1pP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3473916127"/>
      </p:ext>
    </p:extLst>
  </p:cSld>
  <p:clrMapOvr>
    <a:masterClrMapping/>
  </p:clrMapOvr>
  <p:transition>
    <p:sndAc>
      <p:stSnd>
        <p:snd r:embed="rId1" name="click.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a:t>Click to edit Master title style</a:t>
            </a:r>
            <a:endParaRPr lang="en-GB"/>
          </a:p>
        </p:txBody>
      </p:sp>
      <p:sp>
        <p:nvSpPr>
          <p:cNvPr id="3" name="Table Placeholder 2"/>
          <p:cNvSpPr>
            <a:spLocks noGrp="1"/>
          </p:cNvSpPr>
          <p:nvPr>
            <p:ph type="tbl" idx="1"/>
          </p:nvPr>
        </p:nvSpPr>
        <p:spPr>
          <a:xfrm>
            <a:off x="479425" y="2196000"/>
            <a:ext cx="8207375" cy="4041312"/>
          </a:xfrm>
          <a:prstGeom prst="rect">
            <a:avLst/>
          </a:prstGeom>
        </p:spPr>
        <p:txBody>
          <a:bodyPr rtlCol="0">
            <a:normAutofit/>
          </a:bodyPr>
          <a:lstStyle/>
          <a:p>
            <a:pPr lvl="0"/>
            <a:endParaRPr lang="en-GB" noProof="0"/>
          </a:p>
        </p:txBody>
      </p:sp>
    </p:spTree>
    <p:extLst>
      <p:ext uri="{BB962C8B-B14F-4D97-AF65-F5344CB8AC3E}">
        <p14:creationId xmlns:p14="http://schemas.microsoft.com/office/powerpoint/2010/main" xmlns="" val="3436847318"/>
      </p:ext>
    </p:extLst>
  </p:cSld>
  <p:clrMapOvr>
    <a:masterClrMapping/>
  </p:clrMapOvr>
  <p:transition>
    <p:sndAc>
      <p:stSnd>
        <p:snd r:embed="rId1" name="click.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4" name="Footer Placeholder 3"/>
          <p:cNvSpPr>
            <a:spLocks noGrp="1"/>
          </p:cNvSpPr>
          <p:nvPr>
            <p:ph type="ftr" sz="quarter" idx="10"/>
          </p:nvPr>
        </p:nvSpPr>
        <p:spPr/>
        <p:txBody>
          <a:bodyPr/>
          <a:lstStyle>
            <a:lvl1pPr>
              <a:defRPr smtClean="0"/>
            </a:lvl1pPr>
          </a:lstStyle>
          <a:p>
            <a:pPr>
              <a:defRPr/>
            </a:pPr>
            <a:endParaRPr lang="en-GB" altLang="en-US">
              <a:solidFill>
                <a:schemeClr val="tx1"/>
              </a:solidFill>
              <a:latin typeface="Arial" panose="020B0604020202020204" pitchFamily="34" charset="0"/>
            </a:endParaRPr>
          </a:p>
        </p:txBody>
      </p:sp>
    </p:spTree>
    <p:extLst>
      <p:ext uri="{BB962C8B-B14F-4D97-AF65-F5344CB8AC3E}">
        <p14:creationId xmlns:p14="http://schemas.microsoft.com/office/powerpoint/2010/main" xmlns="" val="2925916885"/>
      </p:ext>
    </p:extLst>
  </p:cSld>
  <p:clrMapOvr>
    <a:masterClrMapping/>
  </p:clrMapOvr>
  <p:transition>
    <p:sndAc>
      <p:stSnd>
        <p:snd r:embed="rId1" name="click.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idx="1"/>
          </p:nvPr>
        </p:nvSpPr>
        <p:spPr>
          <a:xfrm>
            <a:off x="468313" y="2196000"/>
            <a:ext cx="8207375" cy="3878436"/>
          </a:xfrm>
          <a:prstGeom prst="rect">
            <a:avLst/>
          </a:prstGeom>
        </p:spPr>
        <p:txBody>
          <a:bodyPr/>
          <a:lstStyle>
            <a:lvl1pPr>
              <a:buFont typeface="Wingdings" pitchFamily="2" charset="2"/>
              <a:buChar cha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3"/>
          <p:cNvSpPr>
            <a:spLocks noGrp="1"/>
          </p:cNvSpPr>
          <p:nvPr>
            <p:ph type="ftr" sz="quarter" idx="10"/>
          </p:nvPr>
        </p:nvSpPr>
        <p:spPr/>
        <p:txBody>
          <a:bodyPr/>
          <a:lstStyle>
            <a:lvl1pPr>
              <a:defRPr smtClean="0"/>
            </a:lvl1pPr>
          </a:lstStyle>
          <a:p>
            <a:pPr>
              <a:defRPr/>
            </a:pPr>
            <a:endParaRPr lang="en-GB" altLang="en-US">
              <a:solidFill>
                <a:schemeClr val="tx1"/>
              </a:solidFill>
              <a:latin typeface="Arial" panose="020B0604020202020204" pitchFamily="34" charset="0"/>
            </a:endParaRPr>
          </a:p>
        </p:txBody>
      </p:sp>
    </p:spTree>
    <p:extLst>
      <p:ext uri="{BB962C8B-B14F-4D97-AF65-F5344CB8AC3E}">
        <p14:creationId xmlns:p14="http://schemas.microsoft.com/office/powerpoint/2010/main" xmlns="" val="1403497405"/>
      </p:ext>
    </p:extLst>
  </p:cSld>
  <p:clrMapOvr>
    <a:masterClrMapping/>
  </p:clrMapOvr>
  <p:transition>
    <p:sndAc>
      <p:stSnd>
        <p:snd r:embed="rId1" name="click.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smtClean="0"/>
            </a:lvl1pPr>
          </a:lstStyle>
          <a:p>
            <a:pPr>
              <a:defRPr/>
            </a:pPr>
            <a:endParaRPr lang="en-GB" altLang="en-US">
              <a:solidFill>
                <a:schemeClr val="tx1"/>
              </a:solidFill>
              <a:latin typeface="Arial" panose="020B0604020202020204" pitchFamily="34" charset="0"/>
            </a:endParaRPr>
          </a:p>
        </p:txBody>
      </p:sp>
    </p:spTree>
    <p:extLst>
      <p:ext uri="{BB962C8B-B14F-4D97-AF65-F5344CB8AC3E}">
        <p14:creationId xmlns:p14="http://schemas.microsoft.com/office/powerpoint/2010/main" xmlns="" val="1044113970"/>
      </p:ext>
    </p:extLst>
  </p:cSld>
  <p:clrMapOvr>
    <a:masterClrMapping/>
  </p:clrMapOvr>
  <p:transition>
    <p:sndAc>
      <p:stSnd>
        <p:snd r:embed="rId1" name="click.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468313" y="2196000"/>
            <a:ext cx="4027487" cy="4024100"/>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2196000"/>
            <a:ext cx="4027488" cy="4024100"/>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0"/>
          </p:nvPr>
        </p:nvSpPr>
        <p:spPr/>
        <p:txBody>
          <a:bodyPr/>
          <a:lstStyle>
            <a:lvl1pPr>
              <a:defRPr smtClean="0"/>
            </a:lvl1pPr>
          </a:lstStyle>
          <a:p>
            <a:pPr>
              <a:defRPr/>
            </a:pPr>
            <a:endParaRPr lang="en-GB" altLang="en-US">
              <a:solidFill>
                <a:schemeClr val="tx1"/>
              </a:solidFill>
              <a:latin typeface="Arial" panose="020B0604020202020204" pitchFamily="34" charset="0"/>
            </a:endParaRPr>
          </a:p>
        </p:txBody>
      </p:sp>
    </p:spTree>
    <p:extLst>
      <p:ext uri="{BB962C8B-B14F-4D97-AF65-F5344CB8AC3E}">
        <p14:creationId xmlns:p14="http://schemas.microsoft.com/office/powerpoint/2010/main" xmlns="" val="3502211169"/>
      </p:ext>
    </p:extLst>
  </p:cSld>
  <p:clrMapOvr>
    <a:masterClrMapping/>
  </p:clrMapOvr>
  <p:transition>
    <p:sndAc>
      <p:stSnd>
        <p:snd r:embed="rId1" name="click.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2196000"/>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932601"/>
            <a:ext cx="4040188" cy="3193562"/>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5" y="2196000"/>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932601"/>
            <a:ext cx="4041775" cy="3193562"/>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Footer Placeholder 6"/>
          <p:cNvSpPr>
            <a:spLocks noGrp="1"/>
          </p:cNvSpPr>
          <p:nvPr>
            <p:ph type="ftr" sz="quarter" idx="10"/>
          </p:nvPr>
        </p:nvSpPr>
        <p:spPr/>
        <p:txBody>
          <a:bodyPr/>
          <a:lstStyle>
            <a:lvl1pPr>
              <a:defRPr smtClean="0"/>
            </a:lvl1pPr>
          </a:lstStyle>
          <a:p>
            <a:pPr>
              <a:defRPr/>
            </a:pPr>
            <a:endParaRPr lang="en-GB" altLang="en-US">
              <a:solidFill>
                <a:schemeClr val="tx1"/>
              </a:solidFill>
              <a:latin typeface="Arial" panose="020B0604020202020204" pitchFamily="34" charset="0"/>
            </a:endParaRPr>
          </a:p>
        </p:txBody>
      </p:sp>
    </p:spTree>
    <p:extLst>
      <p:ext uri="{BB962C8B-B14F-4D97-AF65-F5344CB8AC3E}">
        <p14:creationId xmlns:p14="http://schemas.microsoft.com/office/powerpoint/2010/main" xmlns="" val="1113470738"/>
      </p:ext>
    </p:extLst>
  </p:cSld>
  <p:clrMapOvr>
    <a:masterClrMapping/>
  </p:clrMapOvr>
  <p:transition>
    <p:sndAc>
      <p:stSnd>
        <p:snd r:embed="rId1" name="click.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Footer Placeholder 2"/>
          <p:cNvSpPr>
            <a:spLocks noGrp="1"/>
          </p:cNvSpPr>
          <p:nvPr>
            <p:ph type="ftr" sz="quarter" idx="10"/>
          </p:nvPr>
        </p:nvSpPr>
        <p:spPr/>
        <p:txBody>
          <a:bodyPr/>
          <a:lstStyle>
            <a:lvl1pPr>
              <a:defRPr smtClean="0"/>
            </a:lvl1pPr>
          </a:lstStyle>
          <a:p>
            <a:pPr>
              <a:defRPr/>
            </a:pPr>
            <a:endParaRPr lang="en-GB" altLang="en-US">
              <a:solidFill>
                <a:schemeClr val="tx1"/>
              </a:solidFill>
              <a:latin typeface="Arial" panose="020B0604020202020204" pitchFamily="34" charset="0"/>
            </a:endParaRPr>
          </a:p>
        </p:txBody>
      </p:sp>
    </p:spTree>
    <p:extLst>
      <p:ext uri="{BB962C8B-B14F-4D97-AF65-F5344CB8AC3E}">
        <p14:creationId xmlns:p14="http://schemas.microsoft.com/office/powerpoint/2010/main" xmlns="" val="1101743401"/>
      </p:ext>
    </p:extLst>
  </p:cSld>
  <p:clrMapOvr>
    <a:masterClrMapping/>
  </p:clrMapOvr>
  <p:transition>
    <p:sndAc>
      <p:stSnd>
        <p:snd r:embed="rId1" name="click.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smtClean="0"/>
            </a:lvl1pPr>
          </a:lstStyle>
          <a:p>
            <a:pPr>
              <a:defRPr/>
            </a:pPr>
            <a:endParaRPr lang="en-GB" altLang="en-US">
              <a:solidFill>
                <a:schemeClr val="tx1"/>
              </a:solidFill>
              <a:latin typeface="Arial" panose="020B0604020202020204" pitchFamily="34" charset="0"/>
            </a:endParaRPr>
          </a:p>
        </p:txBody>
      </p:sp>
    </p:spTree>
    <p:extLst>
      <p:ext uri="{BB962C8B-B14F-4D97-AF65-F5344CB8AC3E}">
        <p14:creationId xmlns:p14="http://schemas.microsoft.com/office/powerpoint/2010/main" xmlns="" val="750519757"/>
      </p:ext>
    </p:extLst>
  </p:cSld>
  <p:clrMapOvr>
    <a:masterClrMapping/>
  </p:clrMapOvr>
  <p:transition>
    <p:sndAc>
      <p:stSnd>
        <p:snd r:embed="rId1" name="click.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idx="1"/>
          </p:nvPr>
        </p:nvSpPr>
        <p:spPr>
          <a:xfrm>
            <a:off x="468313" y="2196000"/>
            <a:ext cx="8207375" cy="3878436"/>
          </a:xfrm>
          <a:prstGeom prst="rect">
            <a:avLst/>
          </a:prstGeom>
        </p:spPr>
        <p:txBody>
          <a:bodyPr/>
          <a:lstStyle>
            <a:lvl1pPr>
              <a:buFont typeface="Wingdings" pitchFamily="2" charset="2"/>
              <a:buChar cha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2499624357"/>
      </p:ext>
    </p:extLst>
  </p:cSld>
  <p:clrMapOvr>
    <a:masterClrMapping/>
  </p:clrMapOvr>
  <p:transition>
    <p:sndAc>
      <p:stSnd>
        <p:snd r:embed="rId1" name="click.wav"/>
      </p:stSnd>
    </p:sndAc>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3008313" cy="865648"/>
          </a:xfrm>
          <a:prstGeom prst="rect">
            <a:avLst/>
          </a:prstGeom>
        </p:spPr>
        <p:txBody>
          <a:bodyPr anchor="b"/>
          <a:lstStyle>
            <a:lvl1pPr algn="l">
              <a:defRPr sz="2000" b="1"/>
            </a:lvl1pPr>
          </a:lstStyle>
          <a:p>
            <a:r>
              <a:rPr lang="en-US" dirty="0"/>
              <a:t>Click to edit Master title style</a:t>
            </a:r>
            <a:endParaRPr lang="en-GB" dirty="0"/>
          </a:p>
        </p:txBody>
      </p:sp>
      <p:sp>
        <p:nvSpPr>
          <p:cNvPr id="4" name="Text Placeholder 3"/>
          <p:cNvSpPr>
            <a:spLocks noGrp="1"/>
          </p:cNvSpPr>
          <p:nvPr>
            <p:ph type="body" sz="half" idx="2"/>
          </p:nvPr>
        </p:nvSpPr>
        <p:spPr>
          <a:xfrm>
            <a:off x="457200" y="2132856"/>
            <a:ext cx="3008313" cy="399330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3575050" y="1195200"/>
            <a:ext cx="5111750" cy="4785395"/>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0"/>
          </p:nvPr>
        </p:nvSpPr>
        <p:spPr/>
        <p:txBody>
          <a:bodyPr/>
          <a:lstStyle>
            <a:lvl1pPr>
              <a:defRPr smtClean="0"/>
            </a:lvl1pPr>
          </a:lstStyle>
          <a:p>
            <a:pPr>
              <a:defRPr/>
            </a:pPr>
            <a:endParaRPr lang="en-GB" altLang="en-US">
              <a:solidFill>
                <a:schemeClr val="tx1"/>
              </a:solidFill>
              <a:latin typeface="Arial" panose="020B0604020202020204" pitchFamily="34" charset="0"/>
            </a:endParaRPr>
          </a:p>
        </p:txBody>
      </p:sp>
    </p:spTree>
    <p:extLst>
      <p:ext uri="{BB962C8B-B14F-4D97-AF65-F5344CB8AC3E}">
        <p14:creationId xmlns:p14="http://schemas.microsoft.com/office/powerpoint/2010/main" xmlns="" val="651119954"/>
      </p:ext>
    </p:extLst>
  </p:cSld>
  <p:clrMapOvr>
    <a:masterClrMapping/>
  </p:clrMapOvr>
  <p:transition>
    <p:sndAc>
      <p:stSnd>
        <p:snd r:embed="rId1" name="click.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196751"/>
            <a:ext cx="5486400" cy="3530823"/>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dirty="0"/>
              <a:t>Click to edit Master title style</a:t>
            </a:r>
            <a:endParaRPr lang="en-GB" dirty="0"/>
          </a:p>
        </p:txBody>
      </p:sp>
      <p:sp>
        <p:nvSpPr>
          <p:cNvPr id="4" name="Text Placeholder 3"/>
          <p:cNvSpPr>
            <a:spLocks noGrp="1"/>
          </p:cNvSpPr>
          <p:nvPr>
            <p:ph type="body" sz="half" idx="2"/>
          </p:nvPr>
        </p:nvSpPr>
        <p:spPr>
          <a:xfrm>
            <a:off x="1792288" y="5440362"/>
            <a:ext cx="5486400" cy="73183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Footer Placeholder 4"/>
          <p:cNvSpPr>
            <a:spLocks noGrp="1"/>
          </p:cNvSpPr>
          <p:nvPr>
            <p:ph type="ftr" sz="quarter" idx="10"/>
          </p:nvPr>
        </p:nvSpPr>
        <p:spPr/>
        <p:txBody>
          <a:bodyPr/>
          <a:lstStyle>
            <a:lvl1pPr>
              <a:defRPr smtClean="0"/>
            </a:lvl1pPr>
          </a:lstStyle>
          <a:p>
            <a:pPr>
              <a:defRPr/>
            </a:pPr>
            <a:endParaRPr lang="en-GB" altLang="en-US">
              <a:solidFill>
                <a:schemeClr val="tx1"/>
              </a:solidFill>
              <a:latin typeface="Arial" panose="020B0604020202020204" pitchFamily="34" charset="0"/>
            </a:endParaRPr>
          </a:p>
        </p:txBody>
      </p:sp>
    </p:spTree>
    <p:extLst>
      <p:ext uri="{BB962C8B-B14F-4D97-AF65-F5344CB8AC3E}">
        <p14:creationId xmlns:p14="http://schemas.microsoft.com/office/powerpoint/2010/main" xmlns="" val="1519854405"/>
      </p:ext>
    </p:extLst>
  </p:cSld>
  <p:clrMapOvr>
    <a:masterClrMapping/>
  </p:clrMapOvr>
  <p:transition>
    <p:sndAc>
      <p:stSnd>
        <p:snd r:embed="rId1" name="click.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68313" y="2196000"/>
            <a:ext cx="8207375" cy="3950444"/>
          </a:xfrm>
          <a:prstGeom prst="rect">
            <a:avLst/>
          </a:prstGeom>
        </p:spPr>
        <p:txBody>
          <a:bodyPr vert="eaVert"/>
          <a:lstStyle>
            <a:lvl1pPr>
              <a:buFont typeface="Wingdings" pitchFamily="2" charset="2"/>
              <a:buChar cha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3"/>
          <p:cNvSpPr>
            <a:spLocks noGrp="1"/>
          </p:cNvSpPr>
          <p:nvPr>
            <p:ph type="ftr" sz="quarter" idx="10"/>
          </p:nvPr>
        </p:nvSpPr>
        <p:spPr/>
        <p:txBody>
          <a:bodyPr/>
          <a:lstStyle>
            <a:lvl1pPr>
              <a:defRPr smtClean="0"/>
            </a:lvl1pPr>
          </a:lstStyle>
          <a:p>
            <a:pPr>
              <a:defRPr/>
            </a:pPr>
            <a:endParaRPr lang="en-GB" altLang="en-US">
              <a:solidFill>
                <a:schemeClr val="tx1"/>
              </a:solidFill>
              <a:latin typeface="Arial" panose="020B0604020202020204" pitchFamily="34" charset="0"/>
            </a:endParaRPr>
          </a:p>
        </p:txBody>
      </p:sp>
    </p:spTree>
    <p:extLst>
      <p:ext uri="{BB962C8B-B14F-4D97-AF65-F5344CB8AC3E}">
        <p14:creationId xmlns:p14="http://schemas.microsoft.com/office/powerpoint/2010/main" xmlns="" val="2344465620"/>
      </p:ext>
    </p:extLst>
  </p:cSld>
  <p:clrMapOvr>
    <a:masterClrMapping/>
  </p:clrMapOvr>
  <p:transition>
    <p:sndAc>
      <p:stSnd>
        <p:snd r:embed="rId1" name="click.wav"/>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95200"/>
            <a:ext cx="2057400" cy="4814540"/>
          </a:xfrm>
          <a:prstGeom prst="rect">
            <a:avLst/>
          </a:prstGeom>
        </p:spPr>
        <p:txBody>
          <a:bodyPr vert="eaVert"/>
          <a:lstStyle>
            <a:lvl1pPr>
              <a:defRPr>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195200"/>
            <a:ext cx="6019800" cy="4814540"/>
          </a:xfrm>
          <a:prstGeom prst="rect">
            <a:avLst/>
          </a:prstGeom>
        </p:spPr>
        <p:txBody>
          <a:bodyPr vert="eaVert"/>
          <a:lstStyle>
            <a:lvl1pP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3"/>
          <p:cNvSpPr>
            <a:spLocks noGrp="1"/>
          </p:cNvSpPr>
          <p:nvPr>
            <p:ph type="ftr" sz="quarter" idx="10"/>
          </p:nvPr>
        </p:nvSpPr>
        <p:spPr/>
        <p:txBody>
          <a:bodyPr/>
          <a:lstStyle>
            <a:lvl1pPr>
              <a:defRPr smtClean="0"/>
            </a:lvl1pPr>
          </a:lstStyle>
          <a:p>
            <a:pPr>
              <a:defRPr/>
            </a:pPr>
            <a:endParaRPr lang="en-GB" altLang="en-US">
              <a:solidFill>
                <a:schemeClr val="tx1"/>
              </a:solidFill>
              <a:latin typeface="Arial" panose="020B0604020202020204" pitchFamily="34" charset="0"/>
            </a:endParaRPr>
          </a:p>
        </p:txBody>
      </p:sp>
    </p:spTree>
    <p:extLst>
      <p:ext uri="{BB962C8B-B14F-4D97-AF65-F5344CB8AC3E}">
        <p14:creationId xmlns:p14="http://schemas.microsoft.com/office/powerpoint/2010/main" xmlns="" val="429787429"/>
      </p:ext>
    </p:extLst>
  </p:cSld>
  <p:clrMapOvr>
    <a:masterClrMapping/>
  </p:clrMapOvr>
  <p:transition>
    <p:sndAc>
      <p:stSnd>
        <p:snd r:embed="rId1" name="click.wav"/>
      </p:stSnd>
    </p:sndAc>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a:t>Click to edit Master title style</a:t>
            </a:r>
            <a:endParaRPr lang="en-GB"/>
          </a:p>
        </p:txBody>
      </p:sp>
      <p:sp>
        <p:nvSpPr>
          <p:cNvPr id="3" name="Table Placeholder 2"/>
          <p:cNvSpPr>
            <a:spLocks noGrp="1"/>
          </p:cNvSpPr>
          <p:nvPr>
            <p:ph type="tbl" idx="1"/>
          </p:nvPr>
        </p:nvSpPr>
        <p:spPr>
          <a:xfrm>
            <a:off x="479425" y="2196000"/>
            <a:ext cx="8207375" cy="4041312"/>
          </a:xfrm>
          <a:prstGeom prst="rect">
            <a:avLst/>
          </a:prstGeom>
        </p:spPr>
        <p:txBody>
          <a:bodyPr rtlCol="0">
            <a:normAutofit/>
          </a:bodyPr>
          <a:lstStyle/>
          <a:p>
            <a:pPr lvl="0"/>
            <a:endParaRPr lang="en-GB" noProof="0"/>
          </a:p>
        </p:txBody>
      </p:sp>
      <p:sp>
        <p:nvSpPr>
          <p:cNvPr id="4" name="Footer Placeholder 3"/>
          <p:cNvSpPr>
            <a:spLocks noGrp="1"/>
          </p:cNvSpPr>
          <p:nvPr>
            <p:ph type="ftr" sz="quarter" idx="10"/>
          </p:nvPr>
        </p:nvSpPr>
        <p:spPr/>
        <p:txBody>
          <a:bodyPr/>
          <a:lstStyle>
            <a:lvl1pPr>
              <a:defRPr smtClean="0"/>
            </a:lvl1pPr>
          </a:lstStyle>
          <a:p>
            <a:pPr>
              <a:defRPr/>
            </a:pPr>
            <a:endParaRPr lang="en-GB" altLang="en-US">
              <a:solidFill>
                <a:schemeClr val="tx1"/>
              </a:solidFill>
              <a:latin typeface="Arial" panose="020B0604020202020204" pitchFamily="34" charset="0"/>
            </a:endParaRPr>
          </a:p>
        </p:txBody>
      </p:sp>
    </p:spTree>
    <p:extLst>
      <p:ext uri="{BB962C8B-B14F-4D97-AF65-F5344CB8AC3E}">
        <p14:creationId xmlns:p14="http://schemas.microsoft.com/office/powerpoint/2010/main" xmlns="" val="2863567142"/>
      </p:ext>
    </p:extLst>
  </p:cSld>
  <p:clrMapOvr>
    <a:masterClrMapping/>
  </p:clrMapOvr>
  <p:transition>
    <p:sndAc>
      <p:stSnd>
        <p:snd r:embed="rId1" name="click.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xmlns="" val="3740407127"/>
      </p:ext>
    </p:extLst>
  </p:cSld>
  <p:clrMapOvr>
    <a:masterClrMapping/>
  </p:clrMapOvr>
  <p:transition>
    <p:sndAc>
      <p:stSnd>
        <p:snd r:embed="rId1" name="click.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468313" y="2196000"/>
            <a:ext cx="4027487" cy="4024100"/>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2196000"/>
            <a:ext cx="4027488" cy="4024100"/>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2397013952"/>
      </p:ext>
    </p:extLst>
  </p:cSld>
  <p:clrMapOvr>
    <a:masterClrMapping/>
  </p:clrMapOvr>
  <p:transition>
    <p:sndAc>
      <p:stSnd>
        <p:snd r:embed="rId1" name="click.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2196000"/>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932601"/>
            <a:ext cx="4040188" cy="3193562"/>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5" y="2196000"/>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932601"/>
            <a:ext cx="4041775" cy="3193562"/>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1490022309"/>
      </p:ext>
    </p:extLst>
  </p:cSld>
  <p:clrMapOvr>
    <a:masterClrMapping/>
  </p:clrMapOvr>
  <p:transition>
    <p:sndAc>
      <p:stSnd>
        <p:snd r:embed="rId1" name="click.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Tree>
    <p:extLst>
      <p:ext uri="{BB962C8B-B14F-4D97-AF65-F5344CB8AC3E}">
        <p14:creationId xmlns:p14="http://schemas.microsoft.com/office/powerpoint/2010/main" xmlns="" val="1096107155"/>
      </p:ext>
    </p:extLst>
  </p:cSld>
  <p:clrMapOvr>
    <a:masterClrMapping/>
  </p:clrMapOvr>
  <p:transition>
    <p:sndAc>
      <p:stSnd>
        <p:snd r:embed="rId1" name="click.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185501972"/>
      </p:ext>
    </p:extLst>
  </p:cSld>
  <p:clrMapOvr>
    <a:masterClrMapping/>
  </p:clrMapOvr>
  <p:transition>
    <p:sndAc>
      <p:stSnd>
        <p:snd r:embed="rId1" name="click.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3008313" cy="865648"/>
          </a:xfrm>
          <a:prstGeom prst="rect">
            <a:avLst/>
          </a:prstGeom>
        </p:spPr>
        <p:txBody>
          <a:bodyPr anchor="b"/>
          <a:lstStyle>
            <a:lvl1pPr algn="l">
              <a:defRPr sz="2000" b="1"/>
            </a:lvl1pPr>
          </a:lstStyle>
          <a:p>
            <a:r>
              <a:rPr lang="en-US" dirty="0"/>
              <a:t>Click to edit Master title style</a:t>
            </a:r>
            <a:endParaRPr lang="en-GB" dirty="0"/>
          </a:p>
        </p:txBody>
      </p:sp>
      <p:sp>
        <p:nvSpPr>
          <p:cNvPr id="4" name="Text Placeholder 3"/>
          <p:cNvSpPr>
            <a:spLocks noGrp="1"/>
          </p:cNvSpPr>
          <p:nvPr>
            <p:ph type="body" sz="half" idx="2"/>
          </p:nvPr>
        </p:nvSpPr>
        <p:spPr>
          <a:xfrm>
            <a:off x="457200" y="2132856"/>
            <a:ext cx="3008313" cy="399330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3575050" y="1195200"/>
            <a:ext cx="5111750" cy="4785395"/>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2237380276"/>
      </p:ext>
    </p:extLst>
  </p:cSld>
  <p:clrMapOvr>
    <a:masterClrMapping/>
  </p:clrMapOvr>
  <p:transition>
    <p:sndAc>
      <p:stSnd>
        <p:snd r:embed="rId1" name="click.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196751"/>
            <a:ext cx="5486400" cy="3530823"/>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dirty="0"/>
              <a:t>Click to edit Master title style</a:t>
            </a:r>
            <a:endParaRPr lang="en-GB" dirty="0"/>
          </a:p>
        </p:txBody>
      </p:sp>
      <p:sp>
        <p:nvSpPr>
          <p:cNvPr id="4" name="Text Placeholder 3"/>
          <p:cNvSpPr>
            <a:spLocks noGrp="1"/>
          </p:cNvSpPr>
          <p:nvPr>
            <p:ph type="body" sz="half" idx="2"/>
          </p:nvPr>
        </p:nvSpPr>
        <p:spPr>
          <a:xfrm>
            <a:off x="1792288" y="5440362"/>
            <a:ext cx="5486400" cy="73183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xmlns="" val="3894600241"/>
      </p:ext>
    </p:extLst>
  </p:cSld>
  <p:clrMapOvr>
    <a:masterClrMapping/>
  </p:clrMapOvr>
  <p:transition>
    <p:sndAc>
      <p:stSnd>
        <p:snd r:embed="rId1" name="click.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2.emf"/><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3" descr="BTEC Nationals &#10;Business"/>
          <p:cNvPicPr>
            <a:picLocks noChangeAspect="1"/>
          </p:cNvPicPr>
          <p:nvPr userDrawn="1"/>
        </p:nvPicPr>
        <p:blipFill>
          <a:blip r:embed="rId15">
            <a:extLst>
              <a:ext uri="{28A0092B-C50C-407E-A947-70E740481C1C}">
                <a14:useLocalDpi xmlns:a14="http://schemas.microsoft.com/office/drawing/2010/main" xmlns="" val="0"/>
              </a:ext>
            </a:extLst>
          </a:blip>
          <a:srcRect/>
          <a:stretch>
            <a:fillRect/>
          </a:stretch>
        </p:blipFill>
        <p:spPr bwMode="auto">
          <a:xfrm>
            <a:off x="0" y="0"/>
            <a:ext cx="9144000" cy="1449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31" name="TextBox 4"/>
          <p:cNvSpPr txBox="1">
            <a:spLocks noChangeArrowheads="1"/>
          </p:cNvSpPr>
          <p:nvPr userDrawn="1"/>
        </p:nvSpPr>
        <p:spPr bwMode="auto">
          <a:xfrm>
            <a:off x="252413" y="723900"/>
            <a:ext cx="7199312" cy="261938"/>
          </a:xfrm>
          <a:prstGeom prst="rect">
            <a:avLst/>
          </a:prstGeom>
          <a:noFill/>
          <a:ln>
            <a:noFill/>
          </a:ln>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100" b="1" dirty="0">
                <a:solidFill>
                  <a:schemeClr val="bg1"/>
                </a:solidFill>
                <a:ea typeface="+mn-ea"/>
              </a:rPr>
              <a:t>Unit 6: Principles of Management </a:t>
            </a:r>
          </a:p>
        </p:txBody>
      </p:sp>
      <p:sp>
        <p:nvSpPr>
          <p:cNvPr id="1028" name="Title Placeholder 1"/>
          <p:cNvSpPr>
            <a:spLocks noGrp="1"/>
          </p:cNvSpPr>
          <p:nvPr>
            <p:ph type="title"/>
          </p:nvPr>
        </p:nvSpPr>
        <p:spPr bwMode="auto">
          <a:xfrm>
            <a:off x="457200" y="1196975"/>
            <a:ext cx="8229600" cy="86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9" name="Text Placeholder 2"/>
          <p:cNvSpPr>
            <a:spLocks noGrp="1"/>
          </p:cNvSpPr>
          <p:nvPr>
            <p:ph type="body" idx="1"/>
          </p:nvPr>
        </p:nvSpPr>
        <p:spPr bwMode="auto">
          <a:xfrm>
            <a:off x="457200" y="2060575"/>
            <a:ext cx="8229600" cy="3616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Use simple bullet points and lines, with no more than two lines per bullet point if possible.</a:t>
            </a:r>
          </a:p>
          <a:p>
            <a:pPr lvl="0"/>
            <a:r>
              <a:rPr lang="en-GB" altLang="en-US" smtClean="0"/>
              <a:t>Try to use a maximum of ten words per line. </a:t>
            </a:r>
          </a:p>
          <a:p>
            <a:pPr lvl="0"/>
            <a:r>
              <a:rPr lang="en-GB" altLang="en-US" smtClean="0"/>
              <a:t>Set up generic formatting on this master. </a:t>
            </a:r>
          </a:p>
          <a:p>
            <a:pPr lvl="0"/>
            <a:r>
              <a:rPr lang="en-GB" altLang="en-US" smtClean="0"/>
              <a:t>By applying this master to your slides, you’ll maintain consistent font and bullet style.</a:t>
            </a:r>
          </a:p>
          <a:p>
            <a:pPr lvl="0"/>
            <a:r>
              <a:rPr lang="en-GB" altLang="en-US" smtClean="0"/>
              <a:t>To change the layout of individual slides, select ‘Slide layout’ and choose the desired layout from the right-hand menu.</a:t>
            </a:r>
          </a:p>
          <a:p>
            <a:pPr lvl="0"/>
            <a:r>
              <a:rPr lang="en-GB" altLang="en-US" smtClean="0"/>
              <a:t>Read the PowerPoint guidelines before creating a slide show.</a:t>
            </a:r>
          </a:p>
        </p:txBody>
      </p:sp>
      <p:sp>
        <p:nvSpPr>
          <p:cNvPr id="2" name="Rectangle 2"/>
          <p:cNvSpPr>
            <a:spLocks noChangeArrowheads="1"/>
          </p:cNvSpPr>
          <p:nvPr userDrawn="1"/>
        </p:nvSpPr>
        <p:spPr bwMode="gray">
          <a:xfrm>
            <a:off x="0" y="6381750"/>
            <a:ext cx="9144000" cy="476250"/>
          </a:xfrm>
          <a:prstGeom prst="rect">
            <a:avLst/>
          </a:prstGeom>
          <a:solidFill>
            <a:srgbClr val="C60882"/>
          </a:solidFill>
          <a:ln>
            <a:noFill/>
          </a:ln>
          <a:extLst/>
        </p:spPr>
        <p:txBody>
          <a:bodyPr wrap="none"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a:ea typeface="+mn-ea"/>
            </a:endParaRPr>
          </a:p>
        </p:txBody>
      </p:sp>
      <p:pic>
        <p:nvPicPr>
          <p:cNvPr id="3" name="Picture 10" descr="Pearson"/>
          <p:cNvPicPr>
            <a:picLocks noChangeAspect="1" noChangeArrowheads="1"/>
          </p:cNvPicPr>
          <p:nvPr userDrawn="1"/>
        </p:nvPicPr>
        <p:blipFill>
          <a:blip r:embed="rId16" cstate="print">
            <a:extLst>
              <a:ext uri="{28A0092B-C50C-407E-A947-70E740481C1C}">
                <a14:useLocalDpi xmlns:a14="http://schemas.microsoft.com/office/drawing/2010/main" xmlns="" val="0"/>
              </a:ext>
            </a:extLst>
          </a:blip>
          <a:srcRect/>
          <a:stretch>
            <a:fillRect/>
          </a:stretch>
        </p:blipFill>
        <p:spPr bwMode="auto">
          <a:xfrm>
            <a:off x="7615238" y="6364288"/>
            <a:ext cx="1528762" cy="493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Footer Placeholder 3"/>
          <p:cNvSpPr>
            <a:spLocks noGrp="1"/>
          </p:cNvSpPr>
          <p:nvPr>
            <p:ph type="ftr" sz="quarter" idx="3"/>
          </p:nvPr>
        </p:nvSpPr>
        <p:spPr bwMode="auto">
          <a:xfrm>
            <a:off x="468313" y="6453188"/>
            <a:ext cx="6911975" cy="28733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100" dirty="0" smtClean="0">
                <a:solidFill>
                  <a:schemeClr val="bg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defRPr/>
            </a:pPr>
            <a:endParaRPr lang="en-GB" altLang="en-US">
              <a:solidFill>
                <a:schemeClr val="tx1"/>
              </a:solidFill>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5241" r:id="rId1"/>
    <p:sldLayoutId id="2147485242" r:id="rId2"/>
    <p:sldLayoutId id="2147485243" r:id="rId3"/>
    <p:sldLayoutId id="2147485244" r:id="rId4"/>
    <p:sldLayoutId id="2147485245" r:id="rId5"/>
    <p:sldLayoutId id="2147485246" r:id="rId6"/>
    <p:sldLayoutId id="2147485247" r:id="rId7"/>
    <p:sldLayoutId id="2147485248" r:id="rId8"/>
    <p:sldLayoutId id="2147485249" r:id="rId9"/>
    <p:sldLayoutId id="2147485250" r:id="rId10"/>
    <p:sldLayoutId id="2147485251" r:id="rId11"/>
    <p:sldLayoutId id="2147485252" r:id="rId12"/>
  </p:sldLayoutIdLst>
  <p:transition>
    <p:sndAc>
      <p:stSnd>
        <p:snd r:embed="rId14" name="click.wav"/>
      </p:stSnd>
    </p:sndAc>
  </p:transition>
  <p:timing>
    <p:tnLst>
      <p:par>
        <p:cTn id="1" dur="indefinite" restart="never" nodeType="tmRoot"/>
      </p:par>
    </p:tnLst>
  </p:timing>
  <p:hf sldNum="0" hdr="0" ftr="0" dt="0"/>
  <p:txStyles>
    <p:titleStyle>
      <a:lvl1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1pPr>
      <a:lvl2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2pPr>
      <a:lvl3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3pPr>
      <a:lvl4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4pPr>
      <a:lvl5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5pPr>
      <a:lvl6pPr marL="457200" algn="ctr" rtl="0" fontAlgn="base">
        <a:spcBef>
          <a:spcPct val="0"/>
        </a:spcBef>
        <a:spcAft>
          <a:spcPct val="0"/>
        </a:spcAft>
        <a:defRPr sz="4400">
          <a:solidFill>
            <a:schemeClr val="tx2"/>
          </a:solidFill>
          <a:latin typeface="Verdana" pitchFamily="34" charset="0"/>
        </a:defRPr>
      </a:lvl6pPr>
      <a:lvl7pPr marL="914400" algn="ctr" rtl="0" fontAlgn="base">
        <a:spcBef>
          <a:spcPct val="0"/>
        </a:spcBef>
        <a:spcAft>
          <a:spcPct val="0"/>
        </a:spcAft>
        <a:defRPr sz="4400">
          <a:solidFill>
            <a:schemeClr val="tx2"/>
          </a:solidFill>
          <a:latin typeface="Verdana" pitchFamily="34" charset="0"/>
        </a:defRPr>
      </a:lvl7pPr>
      <a:lvl8pPr marL="1371600" algn="ctr" rtl="0" fontAlgn="base">
        <a:spcBef>
          <a:spcPct val="0"/>
        </a:spcBef>
        <a:spcAft>
          <a:spcPct val="0"/>
        </a:spcAft>
        <a:defRPr sz="4400">
          <a:solidFill>
            <a:schemeClr val="tx2"/>
          </a:solidFill>
          <a:latin typeface="Verdana" pitchFamily="34" charset="0"/>
        </a:defRPr>
      </a:lvl8pPr>
      <a:lvl9pPr marL="1828800" algn="ctr" rtl="0" fontAlgn="base">
        <a:spcBef>
          <a:spcPct val="0"/>
        </a:spcBef>
        <a:spcAft>
          <a:spcPct val="0"/>
        </a:spcAft>
        <a:defRPr sz="4400">
          <a:solidFill>
            <a:schemeClr val="tx2"/>
          </a:solidFill>
          <a:latin typeface="Verdana" pitchFamily="34"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2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5pPr>
      <a:lvl6pPr marL="2514600" indent="-228600" algn="l" rtl="0" fontAlgn="base">
        <a:spcBef>
          <a:spcPct val="20000"/>
        </a:spcBef>
        <a:spcAft>
          <a:spcPct val="0"/>
        </a:spcAft>
        <a:buFont typeface="Wingdings" pitchFamily="2" charset="2"/>
        <a:defRPr sz="2400">
          <a:solidFill>
            <a:schemeClr val="tx1"/>
          </a:solidFill>
          <a:latin typeface="+mn-lt"/>
        </a:defRPr>
      </a:lvl6pPr>
      <a:lvl7pPr marL="2971800" indent="-228600" algn="l" rtl="0" fontAlgn="base">
        <a:spcBef>
          <a:spcPct val="20000"/>
        </a:spcBef>
        <a:spcAft>
          <a:spcPct val="0"/>
        </a:spcAft>
        <a:buFont typeface="Wingdings" pitchFamily="2" charset="2"/>
        <a:defRPr sz="2400">
          <a:solidFill>
            <a:schemeClr val="tx1"/>
          </a:solidFill>
          <a:latin typeface="+mn-lt"/>
        </a:defRPr>
      </a:lvl7pPr>
      <a:lvl8pPr marL="3429000" indent="-228600" algn="l" rtl="0" fontAlgn="base">
        <a:spcBef>
          <a:spcPct val="20000"/>
        </a:spcBef>
        <a:spcAft>
          <a:spcPct val="0"/>
        </a:spcAft>
        <a:buFont typeface="Wingdings" pitchFamily="2" charset="2"/>
        <a:defRPr sz="2400">
          <a:solidFill>
            <a:schemeClr val="tx1"/>
          </a:solidFill>
          <a:latin typeface="+mn-lt"/>
        </a:defRPr>
      </a:lvl8pPr>
      <a:lvl9pPr marL="3886200" indent="-228600" algn="l" rtl="0" fontAlgn="base">
        <a:spcBef>
          <a:spcPct val="20000"/>
        </a:spcBef>
        <a:spcAft>
          <a:spcPct val="0"/>
        </a:spcAft>
        <a:buFont typeface="Wingdings" pitchFamily="2" charset="2"/>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0" descr="BTEC Nationals &#10;Business"/>
          <p:cNvPicPr>
            <a:picLocks noChangeAspect="1"/>
          </p:cNvPicPr>
          <p:nvPr userDrawn="1"/>
        </p:nvPicPr>
        <p:blipFill>
          <a:blip r:embed="rId15">
            <a:extLst>
              <a:ext uri="{28A0092B-C50C-407E-A947-70E740481C1C}">
                <a14:useLocalDpi xmlns:a14="http://schemas.microsoft.com/office/drawing/2010/main" xmlns="" val="0"/>
              </a:ext>
            </a:extLst>
          </a:blip>
          <a:srcRect/>
          <a:stretch>
            <a:fillRect/>
          </a:stretch>
        </p:blipFill>
        <p:spPr bwMode="auto">
          <a:xfrm>
            <a:off x="0" y="0"/>
            <a:ext cx="9144000" cy="1449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56" name="TextBox 4"/>
          <p:cNvSpPr txBox="1">
            <a:spLocks noChangeArrowheads="1"/>
          </p:cNvSpPr>
          <p:nvPr userDrawn="1"/>
        </p:nvSpPr>
        <p:spPr bwMode="auto">
          <a:xfrm>
            <a:off x="252413" y="723900"/>
            <a:ext cx="7199312" cy="261938"/>
          </a:xfrm>
          <a:prstGeom prst="rect">
            <a:avLst/>
          </a:prstGeom>
          <a:noFill/>
          <a:ln>
            <a:noFill/>
          </a:ln>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100" b="1" dirty="0">
                <a:solidFill>
                  <a:schemeClr val="bg1"/>
                </a:solidFill>
                <a:ea typeface="+mn-ea"/>
              </a:rPr>
              <a:t>Unit 6: Principles of Management </a:t>
            </a:r>
          </a:p>
        </p:txBody>
      </p:sp>
      <p:sp>
        <p:nvSpPr>
          <p:cNvPr id="2052" name="Title Placeholder 1"/>
          <p:cNvSpPr>
            <a:spLocks noGrp="1"/>
          </p:cNvSpPr>
          <p:nvPr>
            <p:ph type="title"/>
          </p:nvPr>
        </p:nvSpPr>
        <p:spPr bwMode="auto">
          <a:xfrm>
            <a:off x="457200" y="1196975"/>
            <a:ext cx="8229600" cy="86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2053" name="Text Placeholder 2"/>
          <p:cNvSpPr>
            <a:spLocks noGrp="1"/>
          </p:cNvSpPr>
          <p:nvPr>
            <p:ph type="body" idx="1"/>
          </p:nvPr>
        </p:nvSpPr>
        <p:spPr bwMode="auto">
          <a:xfrm>
            <a:off x="457200" y="2060575"/>
            <a:ext cx="8229600" cy="3616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Use simple bullet points and lines, with no more than two lines per bullet point if possible.</a:t>
            </a:r>
          </a:p>
          <a:p>
            <a:pPr lvl="0"/>
            <a:r>
              <a:rPr lang="en-GB" altLang="en-US" smtClean="0"/>
              <a:t>Try to use a maximum of ten words per line. </a:t>
            </a:r>
          </a:p>
          <a:p>
            <a:pPr lvl="0"/>
            <a:r>
              <a:rPr lang="en-GB" altLang="en-US" smtClean="0"/>
              <a:t>Set up generic formatting on this master. </a:t>
            </a:r>
          </a:p>
          <a:p>
            <a:pPr lvl="0"/>
            <a:r>
              <a:rPr lang="en-GB" altLang="en-US" smtClean="0"/>
              <a:t>By applying this master to your slides, you’ll maintain consistent font and bullet style.</a:t>
            </a:r>
          </a:p>
          <a:p>
            <a:pPr lvl="0"/>
            <a:r>
              <a:rPr lang="en-GB" altLang="en-US" smtClean="0"/>
              <a:t>To change the layout of individual slides, select ‘Slide layout’ and choose the desired layout from the right-hand menu.</a:t>
            </a:r>
          </a:p>
          <a:p>
            <a:pPr lvl="0"/>
            <a:r>
              <a:rPr lang="en-GB" altLang="en-US" smtClean="0"/>
              <a:t>Read the PowerPoint guidelines before creating a slide show.</a:t>
            </a:r>
          </a:p>
        </p:txBody>
      </p:sp>
      <p:sp>
        <p:nvSpPr>
          <p:cNvPr id="2" name="Rectangle 2"/>
          <p:cNvSpPr>
            <a:spLocks noChangeArrowheads="1"/>
          </p:cNvSpPr>
          <p:nvPr userDrawn="1"/>
        </p:nvSpPr>
        <p:spPr bwMode="gray">
          <a:xfrm>
            <a:off x="0" y="6381750"/>
            <a:ext cx="9144000" cy="476250"/>
          </a:xfrm>
          <a:prstGeom prst="rect">
            <a:avLst/>
          </a:prstGeom>
          <a:solidFill>
            <a:srgbClr val="C60882"/>
          </a:solidFill>
          <a:ln>
            <a:noFill/>
          </a:ln>
          <a:extLst/>
        </p:spPr>
        <p:txBody>
          <a:bodyPr wrap="none"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a:ea typeface="+mn-ea"/>
            </a:endParaRPr>
          </a:p>
        </p:txBody>
      </p:sp>
      <p:sp>
        <p:nvSpPr>
          <p:cNvPr id="10" name="Footer Placeholder 3"/>
          <p:cNvSpPr>
            <a:spLocks noGrp="1"/>
          </p:cNvSpPr>
          <p:nvPr>
            <p:ph type="ftr" sz="quarter" idx="3"/>
          </p:nvPr>
        </p:nvSpPr>
        <p:spPr>
          <a:xfrm>
            <a:off x="468313" y="6453188"/>
            <a:ext cx="6911975" cy="287337"/>
          </a:xfrm>
          <a:prstGeom prst="rect">
            <a:avLst/>
          </a:prstGeom>
        </p:spPr>
        <p:txBody>
          <a:bodyPr vert="horz" wrap="square" lIns="91440" tIns="45720" rIns="91440" bIns="45720" numCol="1" anchor="t" anchorCtr="0" compatLnSpc="1">
            <a:prstTxWarp prst="textNoShape">
              <a:avLst/>
            </a:prstTxWarp>
          </a:bodyPr>
          <a:lstStyle>
            <a:lvl1pPr eaLnBrk="1" hangingPunct="1">
              <a:defRPr sz="1100" smtClean="0">
                <a:solidFill>
                  <a:schemeClr val="bg1"/>
                </a:solidFill>
                <a:latin typeface="Verdana" panose="020B0604030504040204" pitchFamily="34" charset="0"/>
              </a:defRPr>
            </a:lvl1pPr>
          </a:lstStyle>
          <a:p>
            <a:pPr>
              <a:defRPr/>
            </a:pPr>
            <a:endParaRPr lang="en-GB" altLang="en-US"/>
          </a:p>
        </p:txBody>
      </p:sp>
      <p:pic>
        <p:nvPicPr>
          <p:cNvPr id="3" name="Picture 10" descr="Pearson"/>
          <p:cNvPicPr>
            <a:picLocks noChangeAspect="1" noChangeArrowheads="1"/>
          </p:cNvPicPr>
          <p:nvPr userDrawn="1"/>
        </p:nvPicPr>
        <p:blipFill>
          <a:blip r:embed="rId16">
            <a:extLst>
              <a:ext uri="{28A0092B-C50C-407E-A947-70E740481C1C}">
                <a14:useLocalDpi xmlns:a14="http://schemas.microsoft.com/office/drawing/2010/main" xmlns="" val="0"/>
              </a:ext>
            </a:extLst>
          </a:blip>
          <a:srcRect/>
          <a:stretch>
            <a:fillRect/>
          </a:stretch>
        </p:blipFill>
        <p:spPr bwMode="auto">
          <a:xfrm>
            <a:off x="7615238" y="6364288"/>
            <a:ext cx="1528762" cy="493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253" r:id="rId1"/>
    <p:sldLayoutId id="2147485254" r:id="rId2"/>
    <p:sldLayoutId id="2147485255" r:id="rId3"/>
    <p:sldLayoutId id="2147485256" r:id="rId4"/>
    <p:sldLayoutId id="2147485257" r:id="rId5"/>
    <p:sldLayoutId id="2147485258" r:id="rId6"/>
    <p:sldLayoutId id="2147485259" r:id="rId7"/>
    <p:sldLayoutId id="2147485260" r:id="rId8"/>
    <p:sldLayoutId id="2147485261" r:id="rId9"/>
    <p:sldLayoutId id="2147485262" r:id="rId10"/>
    <p:sldLayoutId id="2147485263" r:id="rId11"/>
    <p:sldLayoutId id="2147485264" r:id="rId12"/>
  </p:sldLayoutIdLst>
  <p:transition>
    <p:sndAc>
      <p:stSnd>
        <p:snd r:embed="rId14" name="click.wav"/>
      </p:stSnd>
    </p:sndAc>
  </p:transition>
  <p:timing>
    <p:tnLst>
      <p:par>
        <p:cTn id="1" dur="indefinite" restart="never" nodeType="tmRoot"/>
      </p:par>
    </p:tnLst>
  </p:timing>
  <p:hf sldNum="0" hdr="0" ftr="0" dt="0"/>
  <p:txStyles>
    <p:titleStyle>
      <a:lvl1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cs typeface="Arial" panose="020B0604020202020204" pitchFamily="34" charset="0"/>
        </a:defRPr>
      </a:lvl1pPr>
      <a:lvl2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cs typeface="Arial" panose="020B0604020202020204" pitchFamily="34" charset="0"/>
        </a:defRPr>
      </a:lvl5pPr>
      <a:lvl6pPr marL="457200" algn="ctr" rtl="0" fontAlgn="base">
        <a:spcBef>
          <a:spcPct val="0"/>
        </a:spcBef>
        <a:spcAft>
          <a:spcPct val="0"/>
        </a:spcAft>
        <a:defRPr sz="4400">
          <a:solidFill>
            <a:schemeClr val="tx2"/>
          </a:solidFill>
          <a:latin typeface="Verdana" pitchFamily="34" charset="0"/>
        </a:defRPr>
      </a:lvl6pPr>
      <a:lvl7pPr marL="914400" algn="ctr" rtl="0" fontAlgn="base">
        <a:spcBef>
          <a:spcPct val="0"/>
        </a:spcBef>
        <a:spcAft>
          <a:spcPct val="0"/>
        </a:spcAft>
        <a:defRPr sz="4400">
          <a:solidFill>
            <a:schemeClr val="tx2"/>
          </a:solidFill>
          <a:latin typeface="Verdana" pitchFamily="34" charset="0"/>
        </a:defRPr>
      </a:lvl7pPr>
      <a:lvl8pPr marL="1371600" algn="ctr" rtl="0" fontAlgn="base">
        <a:spcBef>
          <a:spcPct val="0"/>
        </a:spcBef>
        <a:spcAft>
          <a:spcPct val="0"/>
        </a:spcAft>
        <a:defRPr sz="4400">
          <a:solidFill>
            <a:schemeClr val="tx2"/>
          </a:solidFill>
          <a:latin typeface="Verdana" pitchFamily="34" charset="0"/>
        </a:defRPr>
      </a:lvl8pPr>
      <a:lvl9pPr marL="1828800" algn="ctr" rtl="0" fontAlgn="base">
        <a:spcBef>
          <a:spcPct val="0"/>
        </a:spcBef>
        <a:spcAft>
          <a:spcPct val="0"/>
        </a:spcAft>
        <a:defRPr sz="4400">
          <a:solidFill>
            <a:schemeClr val="tx2"/>
          </a:solidFill>
          <a:latin typeface="Verdana" pitchFamily="34"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2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5pPr>
      <a:lvl6pPr marL="2514600" indent="-228600" algn="l" rtl="0" fontAlgn="base">
        <a:spcBef>
          <a:spcPct val="20000"/>
        </a:spcBef>
        <a:spcAft>
          <a:spcPct val="0"/>
        </a:spcAft>
        <a:buFont typeface="Wingdings" pitchFamily="2" charset="2"/>
        <a:defRPr sz="2400">
          <a:solidFill>
            <a:schemeClr val="tx1"/>
          </a:solidFill>
          <a:latin typeface="+mn-lt"/>
        </a:defRPr>
      </a:lvl6pPr>
      <a:lvl7pPr marL="2971800" indent="-228600" algn="l" rtl="0" fontAlgn="base">
        <a:spcBef>
          <a:spcPct val="20000"/>
        </a:spcBef>
        <a:spcAft>
          <a:spcPct val="0"/>
        </a:spcAft>
        <a:buFont typeface="Wingdings" pitchFamily="2" charset="2"/>
        <a:defRPr sz="2400">
          <a:solidFill>
            <a:schemeClr val="tx1"/>
          </a:solidFill>
          <a:latin typeface="+mn-lt"/>
        </a:defRPr>
      </a:lvl7pPr>
      <a:lvl8pPr marL="3429000" indent="-228600" algn="l" rtl="0" fontAlgn="base">
        <a:spcBef>
          <a:spcPct val="20000"/>
        </a:spcBef>
        <a:spcAft>
          <a:spcPct val="0"/>
        </a:spcAft>
        <a:buFont typeface="Wingdings" pitchFamily="2" charset="2"/>
        <a:defRPr sz="2400">
          <a:solidFill>
            <a:schemeClr val="tx1"/>
          </a:solidFill>
          <a:latin typeface="+mn-lt"/>
        </a:defRPr>
      </a:lvl8pPr>
      <a:lvl9pPr marL="3886200" indent="-228600" algn="l" rtl="0" fontAlgn="base">
        <a:spcBef>
          <a:spcPct val="20000"/>
        </a:spcBef>
        <a:spcAft>
          <a:spcPct val="0"/>
        </a:spcAft>
        <a:buFont typeface="Wingdings" pitchFamily="2" charset="2"/>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ctrTitle"/>
          </p:nvPr>
        </p:nvSpPr>
        <p:spPr/>
        <p:txBody>
          <a:bodyPr/>
          <a:lstStyle/>
          <a:p>
            <a:r>
              <a:rPr lang="en-GB" altLang="en-US" smtClean="0"/>
              <a:t>Unit 6</a:t>
            </a:r>
            <a:br>
              <a:rPr lang="en-GB" altLang="en-US" smtClean="0"/>
            </a:br>
            <a:r>
              <a:rPr lang="en-GB" altLang="en-US" smtClean="0"/>
              <a:t>Principles of Management</a:t>
            </a:r>
          </a:p>
        </p:txBody>
      </p:sp>
      <p:sp>
        <p:nvSpPr>
          <p:cNvPr id="28675" name="Subtitle 1"/>
          <p:cNvSpPr>
            <a:spLocks noGrp="1"/>
          </p:cNvSpPr>
          <p:nvPr>
            <p:ph type="subTitle" idx="1"/>
          </p:nvPr>
        </p:nvSpPr>
        <p:spPr>
          <a:xfrm>
            <a:off x="1371600" y="3886200"/>
            <a:ext cx="6400800" cy="2206625"/>
          </a:xfrm>
        </p:spPr>
        <p:txBody>
          <a:bodyPr/>
          <a:lstStyle/>
          <a:p>
            <a:r>
              <a:rPr lang="en-GB" altLang="en-US" b="1" dirty="0" smtClean="0"/>
              <a:t> </a:t>
            </a:r>
            <a:r>
              <a:rPr lang="en-GB" altLang="en-US" b="1" dirty="0" smtClean="0">
                <a:solidFill>
                  <a:srgbClr val="FF0000"/>
                </a:solidFill>
              </a:rPr>
              <a:t>Motivational theories</a:t>
            </a:r>
          </a:p>
          <a:p>
            <a:r>
              <a:rPr lang="en-GB" altLang="en-US" sz="2000" b="1" i="1" dirty="0" smtClean="0">
                <a:solidFill>
                  <a:srgbClr val="FF0000"/>
                </a:solidFill>
              </a:rPr>
              <a:t>‘Act as if what you do makes a difference. It does.’</a:t>
            </a:r>
            <a:endParaRPr lang="en-GB" altLang="ja-JP" sz="2000" b="1" i="1" dirty="0" smtClean="0">
              <a:solidFill>
                <a:srgbClr val="FF0000"/>
              </a:solidFill>
            </a:endParaRPr>
          </a:p>
          <a:p>
            <a:r>
              <a:rPr lang="en-GB" altLang="en-US" sz="2000" b="1" i="1" dirty="0" smtClean="0">
                <a:solidFill>
                  <a:srgbClr val="FF0000"/>
                </a:solidFill>
              </a:rPr>
              <a:t>William James, US psychologist</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a:t>
            </a:r>
            <a:endParaRPr lang="en-GB" dirty="0"/>
          </a:p>
        </p:txBody>
      </p:sp>
      <p:sp>
        <p:nvSpPr>
          <p:cNvPr id="3" name="Content Placeholder 2"/>
          <p:cNvSpPr>
            <a:spLocks noGrp="1"/>
          </p:cNvSpPr>
          <p:nvPr>
            <p:ph idx="1"/>
          </p:nvPr>
        </p:nvSpPr>
        <p:spPr/>
        <p:txBody>
          <a:bodyPr>
            <a:normAutofit fontScale="92500"/>
          </a:bodyPr>
          <a:lstStyle/>
          <a:p>
            <a:pPr marL="0" indent="0">
              <a:buNone/>
            </a:pPr>
            <a:r>
              <a:rPr lang="en-GB" dirty="0" smtClean="0"/>
              <a:t>You can compare the Hawthorne Experiments with your own feelings.</a:t>
            </a:r>
          </a:p>
          <a:p>
            <a:endParaRPr lang="en-GB" dirty="0"/>
          </a:p>
          <a:p>
            <a:r>
              <a:rPr lang="en-GB" dirty="0" smtClean="0"/>
              <a:t>How do you feel when you are singled out for special treatment, or ignored?</a:t>
            </a:r>
          </a:p>
          <a:p>
            <a:endParaRPr lang="en-GB" dirty="0"/>
          </a:p>
          <a:p>
            <a:r>
              <a:rPr lang="en-GB" dirty="0" smtClean="0"/>
              <a:t>Would your prefer to risk upsetting your teacher or parents rather than be ridiculed by your peers? </a:t>
            </a:r>
          </a:p>
          <a:p>
            <a:endParaRPr lang="en-GB" dirty="0"/>
          </a:p>
          <a:p>
            <a:pPr marL="0" indent="0">
              <a:buNone/>
            </a:pPr>
            <a:r>
              <a:rPr lang="en-GB" dirty="0" smtClean="0"/>
              <a:t>The pressure of the group is an important factor in motivation.</a:t>
            </a:r>
            <a:endParaRPr lang="en-GB" dirty="0"/>
          </a:p>
        </p:txBody>
      </p:sp>
    </p:spTree>
    <p:extLst>
      <p:ext uri="{BB962C8B-B14F-4D97-AF65-F5344CB8AC3E}">
        <p14:creationId xmlns="" xmlns:p14="http://schemas.microsoft.com/office/powerpoint/2010/main" val="3241680873"/>
      </p:ext>
    </p:extLst>
  </p:cSld>
  <p:clrMapOvr>
    <a:masterClrMapping/>
  </p:clrMapOvr>
  <p:transition>
    <p:sndAc>
      <p:stSnd>
        <p:snd r:embed="rId2" name="click.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Mayo’s conclusions</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From his experiments Mayo believed :</a:t>
            </a:r>
            <a:endParaRPr lang="en-GB" dirty="0"/>
          </a:p>
          <a:p>
            <a:r>
              <a:rPr lang="en-GB" dirty="0"/>
              <a:t>W</a:t>
            </a:r>
            <a:r>
              <a:rPr lang="en-GB" dirty="0" smtClean="0"/>
              <a:t>orkers </a:t>
            </a:r>
            <a:r>
              <a:rPr lang="en-GB" dirty="0"/>
              <a:t>are motivated </a:t>
            </a:r>
            <a:r>
              <a:rPr lang="en-GB" dirty="0" smtClean="0"/>
              <a:t>by better communications between the management and workforce.</a:t>
            </a:r>
          </a:p>
          <a:p>
            <a:r>
              <a:rPr lang="en-GB" dirty="0"/>
              <a:t>W</a:t>
            </a:r>
            <a:r>
              <a:rPr lang="en-GB" dirty="0" smtClean="0"/>
              <a:t>orkers </a:t>
            </a:r>
            <a:r>
              <a:rPr lang="en-GB" dirty="0"/>
              <a:t>are motivated </a:t>
            </a:r>
            <a:r>
              <a:rPr lang="en-GB" dirty="0" smtClean="0"/>
              <a:t>by greater involvement of the management in the lives of the workforce.</a:t>
            </a:r>
          </a:p>
          <a:p>
            <a:r>
              <a:rPr lang="en-GB" dirty="0"/>
              <a:t>W</a:t>
            </a:r>
            <a:r>
              <a:rPr lang="en-GB" dirty="0" smtClean="0"/>
              <a:t>orking in teams in important.</a:t>
            </a:r>
            <a:endParaRPr lang="en-GB" dirty="0"/>
          </a:p>
          <a:p>
            <a:pPr marL="0" indent="0">
              <a:buNone/>
            </a:pPr>
            <a:r>
              <a:rPr lang="en-GB" dirty="0" smtClean="0"/>
              <a:t>This led to a more human resource style management.</a:t>
            </a:r>
          </a:p>
        </p:txBody>
      </p:sp>
    </p:spTree>
    <p:extLst>
      <p:ext uri="{BB962C8B-B14F-4D97-AF65-F5344CB8AC3E}">
        <p14:creationId xmlns="" xmlns:p14="http://schemas.microsoft.com/office/powerpoint/2010/main" val="264532581"/>
      </p:ext>
    </p:extLst>
  </p:cSld>
  <p:clrMapOvr>
    <a:masterClrMapping/>
  </p:clrMapOvr>
  <p:transition>
    <p:sndAc>
      <p:stSnd>
        <p:snd r:embed="rId2" name="click.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Maslow – Hierarchy of Human Needs</a:t>
            </a:r>
            <a:endParaRPr lang="en-GB"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281949516"/>
              </p:ext>
            </p:extLst>
          </p:nvPr>
        </p:nvGraphicFramePr>
        <p:xfrm>
          <a:off x="457200" y="2357430"/>
          <a:ext cx="7615262" cy="37687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683568" y="2132856"/>
            <a:ext cx="2592288" cy="923330"/>
          </a:xfrm>
          <a:prstGeom prst="rect">
            <a:avLst/>
          </a:prstGeom>
          <a:noFill/>
        </p:spPr>
        <p:txBody>
          <a:bodyPr wrap="square" rtlCol="0">
            <a:spAutoFit/>
          </a:bodyPr>
          <a:lstStyle/>
          <a:p>
            <a:r>
              <a:rPr lang="en-GB" dirty="0" smtClean="0"/>
              <a:t>The traditional view of Maslow’s hierarchy of needs</a:t>
            </a:r>
            <a:endParaRPr lang="en-GB" dirty="0"/>
          </a:p>
        </p:txBody>
      </p:sp>
      <p:sp>
        <p:nvSpPr>
          <p:cNvPr id="5" name="TextBox 4"/>
          <p:cNvSpPr txBox="1"/>
          <p:nvPr/>
        </p:nvSpPr>
        <p:spPr>
          <a:xfrm>
            <a:off x="6012160" y="2132856"/>
            <a:ext cx="2880320" cy="1477328"/>
          </a:xfrm>
          <a:prstGeom prst="rect">
            <a:avLst/>
          </a:prstGeom>
          <a:noFill/>
        </p:spPr>
        <p:txBody>
          <a:bodyPr wrap="square" rtlCol="0">
            <a:spAutoFit/>
          </a:bodyPr>
          <a:lstStyle/>
          <a:p>
            <a:r>
              <a:rPr lang="en-GB" dirty="0"/>
              <a:t>Maslow’s </a:t>
            </a:r>
            <a:r>
              <a:rPr lang="en-GB" dirty="0" smtClean="0"/>
              <a:t>hierarchy </a:t>
            </a:r>
            <a:r>
              <a:rPr lang="en-GB" dirty="0"/>
              <a:t>is a starting point for managers when considering motivation problems.</a:t>
            </a:r>
          </a:p>
          <a:p>
            <a:endParaRPr lang="en-GB" dirty="0"/>
          </a:p>
        </p:txBody>
      </p:sp>
    </p:spTree>
    <p:extLst>
      <p:ext uri="{BB962C8B-B14F-4D97-AF65-F5344CB8AC3E}">
        <p14:creationId xmlns="" xmlns:p14="http://schemas.microsoft.com/office/powerpoint/2010/main" val="2532031916"/>
      </p:ext>
    </p:extLst>
  </p:cSld>
  <p:clrMapOvr>
    <a:masterClrMapping/>
  </p:clrMapOvr>
  <p:transition>
    <p:sndAc>
      <p:stSnd>
        <p:snd r:embed="rId2" name="click.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11560" y="5013176"/>
            <a:ext cx="7922540" cy="1200329"/>
          </a:xfrm>
          <a:prstGeom prst="rect">
            <a:avLst/>
          </a:prstGeom>
          <a:noFill/>
        </p:spPr>
        <p:txBody>
          <a:bodyPr wrap="square" rtlCol="0">
            <a:spAutoFit/>
          </a:bodyPr>
          <a:lstStyle/>
          <a:p>
            <a:r>
              <a:rPr lang="en-GB" dirty="0"/>
              <a:t>Think about how you felt the first day of 6</a:t>
            </a:r>
            <a:r>
              <a:rPr lang="en-GB" baseline="30000" dirty="0"/>
              <a:t>th</a:t>
            </a:r>
            <a:r>
              <a:rPr lang="en-GB" dirty="0"/>
              <a:t> </a:t>
            </a:r>
            <a:r>
              <a:rPr lang="en-GB" dirty="0" smtClean="0"/>
              <a:t>form </a:t>
            </a:r>
            <a:r>
              <a:rPr lang="en-GB" dirty="0"/>
              <a:t>– </a:t>
            </a:r>
            <a:r>
              <a:rPr lang="en-GB" dirty="0" smtClean="0"/>
              <a:t>did </a:t>
            </a:r>
            <a:r>
              <a:rPr lang="en-GB" dirty="0"/>
              <a:t>you have friends, a sense of belonging? </a:t>
            </a:r>
          </a:p>
          <a:p>
            <a:r>
              <a:rPr lang="en-GB" dirty="0"/>
              <a:t>Once you do not have to worry about the lower orders you can move to the higher </a:t>
            </a:r>
            <a:r>
              <a:rPr lang="en-GB" dirty="0" smtClean="0"/>
              <a:t>ones.</a:t>
            </a:r>
            <a:endParaRPr lang="en-GB" dirty="0"/>
          </a:p>
        </p:txBody>
      </p:sp>
      <p:pic>
        <p:nvPicPr>
          <p:cNvPr id="1026" name="Picture 2" descr="N:\Schools Editorial\Humanities and Social Sciences\Business\Commissioned projects\A Level\Dynamic Learning\For desk editor\Beta stage\DL artworks\PP6_03.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555776" y="1412776"/>
            <a:ext cx="4824536" cy="342386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845659448"/>
      </p:ext>
    </p:extLst>
  </p:cSld>
  <p:clrMapOvr>
    <a:masterClrMapping/>
  </p:clrMapOvr>
  <p:transition>
    <p:sndAc>
      <p:stSnd>
        <p:snd r:embed="rId2" name="click.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Maslow in the workplace </a:t>
            </a:r>
            <a:r>
              <a:rPr lang="en-GB" dirty="0" smtClean="0">
                <a:latin typeface="+mn-lt"/>
                <a:cs typeface="Arial"/>
              </a:rPr>
              <a:t>–</a:t>
            </a:r>
            <a:r>
              <a:rPr lang="en-GB" dirty="0" smtClean="0"/>
              <a:t> Discussion</a:t>
            </a:r>
            <a:endParaRPr lang="en-GB" dirty="0"/>
          </a:p>
        </p:txBody>
      </p:sp>
      <p:sp>
        <p:nvSpPr>
          <p:cNvPr id="3" name="Content Placeholder 2"/>
          <p:cNvSpPr>
            <a:spLocks noGrp="1"/>
          </p:cNvSpPr>
          <p:nvPr>
            <p:ph idx="1"/>
          </p:nvPr>
        </p:nvSpPr>
        <p:spPr>
          <a:xfrm>
            <a:off x="467544" y="2276872"/>
            <a:ext cx="8229600" cy="4065315"/>
          </a:xfrm>
        </p:spPr>
        <p:txBody>
          <a:bodyPr/>
          <a:lstStyle/>
          <a:p>
            <a:pPr marL="0" indent="0">
              <a:buNone/>
            </a:pPr>
            <a:r>
              <a:rPr lang="en-GB" dirty="0" smtClean="0"/>
              <a:t>Consider the body on the previous slide. </a:t>
            </a:r>
            <a:endParaRPr lang="en-GB" dirty="0"/>
          </a:p>
          <a:p>
            <a:pPr marL="0" indent="0">
              <a:buNone/>
            </a:pPr>
            <a:r>
              <a:rPr lang="en-GB" dirty="0" smtClean="0"/>
              <a:t>How could you ensure that the workforce have their needs met at each level of Maslow’s hierarchy?</a:t>
            </a:r>
            <a:endParaRPr lang="en-GB" dirty="0"/>
          </a:p>
        </p:txBody>
      </p:sp>
    </p:spTree>
    <p:extLst>
      <p:ext uri="{BB962C8B-B14F-4D97-AF65-F5344CB8AC3E}">
        <p14:creationId xmlns="" xmlns:p14="http://schemas.microsoft.com/office/powerpoint/2010/main" val="2601918811"/>
      </p:ext>
    </p:extLst>
  </p:cSld>
  <p:clrMapOvr>
    <a:masterClrMapping/>
  </p:clrMapOvr>
  <p:transition>
    <p:sndAc>
      <p:stSnd>
        <p:snd r:embed="rId3" name="click.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N:\Schools Editorial\Humanities and Social Sciences\Business\Commissioned projects\A Level\Dynamic Learning\For desk editor\Beta stage\DL artworks\PP6_04.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835696" y="1700808"/>
            <a:ext cx="5959503" cy="403244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644077739"/>
      </p:ext>
    </p:extLst>
  </p:cSld>
  <p:clrMapOvr>
    <a:masterClrMapping/>
  </p:clrMapOvr>
  <p:transition>
    <p:sndAc>
      <p:stSnd>
        <p:snd r:embed="rId2" name="click.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1992"/>
            <a:ext cx="8229600" cy="864000"/>
          </a:xfrm>
        </p:spPr>
        <p:txBody>
          <a:bodyPr/>
          <a:lstStyle/>
          <a:p>
            <a:r>
              <a:rPr lang="en-GB" dirty="0" smtClean="0"/>
              <a:t>Herzberg: The Two-Factor Theory</a:t>
            </a:r>
            <a:endParaRPr lang="en-GB" dirty="0"/>
          </a:p>
        </p:txBody>
      </p:sp>
      <p:sp>
        <p:nvSpPr>
          <p:cNvPr id="3" name="Content Placeholder 2"/>
          <p:cNvSpPr>
            <a:spLocks noGrp="1"/>
          </p:cNvSpPr>
          <p:nvPr>
            <p:ph idx="1"/>
          </p:nvPr>
        </p:nvSpPr>
        <p:spPr>
          <a:xfrm>
            <a:off x="467544" y="2775228"/>
            <a:ext cx="8229600" cy="3511292"/>
          </a:xfrm>
        </p:spPr>
        <p:txBody>
          <a:bodyPr>
            <a:normAutofit/>
          </a:bodyPr>
          <a:lstStyle/>
          <a:p>
            <a:pPr marL="0" indent="0">
              <a:buNone/>
            </a:pPr>
            <a:r>
              <a:rPr lang="en-GB" sz="2000" dirty="0" smtClean="0"/>
              <a:t>Herzberg’s research was conducted in 1944. </a:t>
            </a:r>
            <a:r>
              <a:rPr lang="en-GB" sz="2000" dirty="0"/>
              <a:t>H</a:t>
            </a:r>
            <a:r>
              <a:rPr lang="en-GB" sz="2000" dirty="0" smtClean="0"/>
              <a:t>e interviewed 203 engineers and accountants in Pittsburgh, asking them what  incidents made them satisfied and dissatisfied at work.</a:t>
            </a:r>
          </a:p>
          <a:p>
            <a:pPr marL="0" indent="0">
              <a:buNone/>
            </a:pPr>
            <a:r>
              <a:rPr lang="en-GB" sz="2000" dirty="0" smtClean="0"/>
              <a:t>He found that the causes of dissatisfaction were markedly different from the causes of satisfaction.</a:t>
            </a:r>
          </a:p>
          <a:p>
            <a:pPr marL="0" indent="0">
              <a:buNone/>
            </a:pPr>
            <a:r>
              <a:rPr lang="en-GB" sz="2000" dirty="0" smtClean="0"/>
              <a:t>He developed the idea of the two-factor theory – job satisfaction and dissatisfaction.</a:t>
            </a:r>
          </a:p>
          <a:p>
            <a:r>
              <a:rPr lang="en-GB" sz="2000" dirty="0" smtClean="0"/>
              <a:t>The </a:t>
            </a:r>
            <a:r>
              <a:rPr lang="en-GB" sz="2000" b="1" dirty="0" smtClean="0"/>
              <a:t>motivators</a:t>
            </a:r>
            <a:r>
              <a:rPr lang="en-GB" sz="2000" dirty="0" smtClean="0"/>
              <a:t> were factors that can act to motivate employees.</a:t>
            </a:r>
          </a:p>
          <a:p>
            <a:r>
              <a:rPr lang="en-GB" sz="2000" dirty="0" smtClean="0"/>
              <a:t>The </a:t>
            </a:r>
            <a:r>
              <a:rPr lang="en-GB" sz="2000" b="1" dirty="0" smtClean="0">
                <a:solidFill>
                  <a:srgbClr val="000000"/>
                </a:solidFill>
              </a:rPr>
              <a:t>hygiene factors </a:t>
            </a:r>
            <a:r>
              <a:rPr lang="en-GB" sz="2000" dirty="0" smtClean="0"/>
              <a:t>or maintenance factors can reduce job dissatisfaction but can not motivate on their own.</a:t>
            </a:r>
          </a:p>
          <a:p>
            <a:endParaRPr lang="en-GB" dirty="0"/>
          </a:p>
        </p:txBody>
      </p:sp>
    </p:spTree>
    <p:extLst>
      <p:ext uri="{BB962C8B-B14F-4D97-AF65-F5344CB8AC3E}">
        <p14:creationId xmlns="" xmlns:p14="http://schemas.microsoft.com/office/powerpoint/2010/main" val="1968148740"/>
      </p:ext>
    </p:extLst>
  </p:cSld>
  <p:clrMapOvr>
    <a:masterClrMapping/>
  </p:clrMapOvr>
  <p:transition>
    <p:sndAc>
      <p:stSnd>
        <p:snd r:embed="rId2" name="click.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Two Factors</a:t>
            </a:r>
            <a:endParaRPr lang="en-GB" dirty="0"/>
          </a:p>
        </p:txBody>
      </p:sp>
      <p:sp>
        <p:nvSpPr>
          <p:cNvPr id="6" name="Content Placeholder 5"/>
          <p:cNvSpPr>
            <a:spLocks noGrp="1"/>
          </p:cNvSpPr>
          <p:nvPr>
            <p:ph sz="half" idx="2"/>
          </p:nvPr>
        </p:nvSpPr>
        <p:spPr>
          <a:xfrm>
            <a:off x="457200" y="2643182"/>
            <a:ext cx="4040188" cy="3193562"/>
          </a:xfrm>
        </p:spPr>
        <p:txBody>
          <a:bodyPr>
            <a:noAutofit/>
          </a:bodyPr>
          <a:lstStyle/>
          <a:p>
            <a:pPr marL="0" indent="0">
              <a:buNone/>
            </a:pPr>
            <a:r>
              <a:rPr lang="en-GB" sz="1800" b="1" dirty="0"/>
              <a:t>Motivators – to give job satisfaction</a:t>
            </a:r>
          </a:p>
          <a:p>
            <a:r>
              <a:rPr lang="en-GB" sz="1800" dirty="0" smtClean="0"/>
              <a:t>Sense of achievement</a:t>
            </a:r>
          </a:p>
          <a:p>
            <a:r>
              <a:rPr lang="en-GB" sz="1800" dirty="0" smtClean="0"/>
              <a:t>Recognition for effort and achievement</a:t>
            </a:r>
          </a:p>
          <a:p>
            <a:r>
              <a:rPr lang="en-GB" sz="1800" dirty="0" smtClean="0"/>
              <a:t>The nature of the work – that it is meaningful and interesting</a:t>
            </a:r>
          </a:p>
          <a:p>
            <a:r>
              <a:rPr lang="en-GB" sz="1800" dirty="0" smtClean="0"/>
              <a:t>Responsibilities</a:t>
            </a:r>
          </a:p>
          <a:p>
            <a:r>
              <a:rPr lang="en-GB" sz="1800" dirty="0" smtClean="0"/>
              <a:t>Promotion and improvement opportunities</a:t>
            </a:r>
          </a:p>
          <a:p>
            <a:r>
              <a:rPr lang="en-GB" sz="1800" dirty="0" smtClean="0"/>
              <a:t>Personal growth and development</a:t>
            </a:r>
            <a:endParaRPr lang="en-GB" sz="1800" dirty="0"/>
          </a:p>
        </p:txBody>
      </p:sp>
      <p:sp>
        <p:nvSpPr>
          <p:cNvPr id="8" name="Content Placeholder 7"/>
          <p:cNvSpPr>
            <a:spLocks noGrp="1"/>
          </p:cNvSpPr>
          <p:nvPr>
            <p:ph sz="quarter" idx="4"/>
          </p:nvPr>
        </p:nvSpPr>
        <p:spPr>
          <a:xfrm>
            <a:off x="4645025" y="2643182"/>
            <a:ext cx="4041775" cy="3193562"/>
          </a:xfrm>
        </p:spPr>
        <p:txBody>
          <a:bodyPr>
            <a:normAutofit/>
          </a:bodyPr>
          <a:lstStyle/>
          <a:p>
            <a:pPr marL="0" indent="0">
              <a:buNone/>
            </a:pPr>
            <a:r>
              <a:rPr lang="en-GB" sz="2200" b="1" dirty="0"/>
              <a:t>Hygiene factors – reduce dissatisfaction</a:t>
            </a:r>
          </a:p>
          <a:p>
            <a:r>
              <a:rPr lang="en-GB" sz="2200" dirty="0" smtClean="0"/>
              <a:t>Company policies – administration, etc.</a:t>
            </a:r>
          </a:p>
          <a:p>
            <a:r>
              <a:rPr lang="en-GB" sz="2200" dirty="0" smtClean="0"/>
              <a:t>Supervision and pay</a:t>
            </a:r>
          </a:p>
          <a:p>
            <a:r>
              <a:rPr lang="en-GB" sz="2200" dirty="0" smtClean="0"/>
              <a:t>Employee and employer relations</a:t>
            </a:r>
          </a:p>
          <a:p>
            <a:r>
              <a:rPr lang="en-GB" sz="2200" dirty="0" smtClean="0"/>
              <a:t>Working conditions</a:t>
            </a:r>
            <a:endParaRPr lang="en-GB" sz="2200" dirty="0"/>
          </a:p>
        </p:txBody>
      </p:sp>
    </p:spTree>
    <p:extLst>
      <p:ext uri="{BB962C8B-B14F-4D97-AF65-F5344CB8AC3E}">
        <p14:creationId xmlns="" xmlns:p14="http://schemas.microsoft.com/office/powerpoint/2010/main" val="4008396991"/>
      </p:ext>
    </p:extLst>
  </p:cSld>
  <p:clrMapOvr>
    <a:masterClrMapping/>
  </p:clrMapOvr>
  <p:transition>
    <p:sndAc>
      <p:stSnd>
        <p:snd r:embed="rId2" name="click.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The influence of Herzberg</a:t>
            </a:r>
            <a:endParaRPr lang="en-GB" dirty="0"/>
          </a:p>
        </p:txBody>
      </p:sp>
      <p:sp>
        <p:nvSpPr>
          <p:cNvPr id="8" name="Content Placeholder 7"/>
          <p:cNvSpPr>
            <a:spLocks noGrp="1"/>
          </p:cNvSpPr>
          <p:nvPr>
            <p:ph idx="1"/>
          </p:nvPr>
        </p:nvSpPr>
        <p:spPr/>
        <p:txBody>
          <a:bodyPr>
            <a:normAutofit/>
          </a:bodyPr>
          <a:lstStyle/>
          <a:p>
            <a:pPr marL="0" indent="0">
              <a:buNone/>
            </a:pPr>
            <a:r>
              <a:rPr lang="en-GB" dirty="0" smtClean="0"/>
              <a:t>One of the main policy recommendations that was developed from Herzberg was job enrichment.</a:t>
            </a:r>
          </a:p>
          <a:p>
            <a:pPr marL="0" indent="0">
              <a:buNone/>
            </a:pPr>
            <a:r>
              <a:rPr lang="en-GB" dirty="0" smtClean="0"/>
              <a:t>This is the attempt to motivate employees by giving them the opportunity to use their abilities, giving them authority over planning and greater independence.</a:t>
            </a:r>
            <a:endParaRPr lang="en-GB" dirty="0"/>
          </a:p>
        </p:txBody>
      </p:sp>
    </p:spTree>
    <p:extLst>
      <p:ext uri="{BB962C8B-B14F-4D97-AF65-F5344CB8AC3E}">
        <p14:creationId xmlns="" xmlns:p14="http://schemas.microsoft.com/office/powerpoint/2010/main" val="2899344142"/>
      </p:ext>
    </p:extLst>
  </p:cSld>
  <p:clrMapOvr>
    <a:masterClrMapping/>
  </p:clrMapOvr>
  <p:transition>
    <p:sndAc>
      <p:stSnd>
        <p:snd r:embed="rId2" name="click.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93430"/>
            <a:ext cx="8229600" cy="864000"/>
          </a:xfrm>
        </p:spPr>
        <p:txBody>
          <a:bodyPr>
            <a:normAutofit fontScale="90000"/>
          </a:bodyPr>
          <a:lstStyle/>
          <a:p>
            <a:r>
              <a:rPr lang="en-GB" dirty="0" smtClean="0"/>
              <a:t>Are these theories useful to a modern business?</a:t>
            </a:r>
            <a:endParaRPr lang="en-GB" dirty="0"/>
          </a:p>
        </p:txBody>
      </p:sp>
      <p:sp>
        <p:nvSpPr>
          <p:cNvPr id="3" name="Content Placeholder 2"/>
          <p:cNvSpPr>
            <a:spLocks noGrp="1"/>
          </p:cNvSpPr>
          <p:nvPr>
            <p:ph idx="1"/>
          </p:nvPr>
        </p:nvSpPr>
        <p:spPr>
          <a:xfrm>
            <a:off x="468313" y="2910380"/>
            <a:ext cx="8207375" cy="3018950"/>
          </a:xfrm>
        </p:spPr>
        <p:txBody>
          <a:bodyPr>
            <a:normAutofit/>
          </a:bodyPr>
          <a:lstStyle/>
          <a:p>
            <a:r>
              <a:rPr lang="en-GB" sz="2000" dirty="0" smtClean="0"/>
              <a:t>A traditional manufacturing business will have a traditional authoritarian, tall hierarchy with routine monotonous work. It may find that its workforce is motivated mostly by money (Taylor’s approach) but that bringing in teamwork (Mayo’s approach) could help productivity as well.</a:t>
            </a:r>
          </a:p>
          <a:p>
            <a:r>
              <a:rPr lang="en-GB" sz="2000" dirty="0" smtClean="0"/>
              <a:t>A well-educated workforce of a modern business may have higher expectations of their employer. They will expect higher levels of recognition, autonomy and involvement (Maslow’s high-level needs and Herzberg’s motivators).</a:t>
            </a:r>
            <a:endParaRPr lang="en-GB" sz="2000" dirty="0"/>
          </a:p>
        </p:txBody>
      </p:sp>
    </p:spTree>
    <p:extLst>
      <p:ext uri="{BB962C8B-B14F-4D97-AF65-F5344CB8AC3E}">
        <p14:creationId xmlns="" xmlns:p14="http://schemas.microsoft.com/office/powerpoint/2010/main" val="183658535"/>
      </p:ext>
    </p:extLst>
  </p:cSld>
  <p:clrMapOvr>
    <a:masterClrMapping/>
  </p:clrMapOvr>
  <p:transition>
    <p:sndAc>
      <p:stSnd>
        <p:snd r:embed="rId2" name="click.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a:t>
            </a:r>
            <a:r>
              <a:rPr lang="en-GB" dirty="0"/>
              <a:t>o</a:t>
            </a:r>
            <a:r>
              <a:rPr lang="en-GB" dirty="0" smtClean="0"/>
              <a:t>utcomes</a:t>
            </a:r>
            <a:endParaRPr lang="en-GB" dirty="0"/>
          </a:p>
        </p:txBody>
      </p:sp>
      <p:sp>
        <p:nvSpPr>
          <p:cNvPr id="3" name="Content Placeholder 2"/>
          <p:cNvSpPr>
            <a:spLocks noGrp="1"/>
          </p:cNvSpPr>
          <p:nvPr>
            <p:ph idx="1"/>
          </p:nvPr>
        </p:nvSpPr>
        <p:spPr/>
        <p:txBody>
          <a:bodyPr>
            <a:normAutofit/>
          </a:bodyPr>
          <a:lstStyle/>
          <a:p>
            <a:pPr>
              <a:buNone/>
            </a:pPr>
            <a:r>
              <a:rPr lang="en-GB" dirty="0" smtClean="0"/>
              <a:t>What you need to know:</a:t>
            </a:r>
          </a:p>
          <a:p>
            <a:r>
              <a:rPr lang="en-GB" dirty="0" smtClean="0"/>
              <a:t>The benefits of motivated and engaged employees and how to improve it</a:t>
            </a:r>
          </a:p>
          <a:p>
            <a:r>
              <a:rPr lang="en-GB" dirty="0" smtClean="0"/>
              <a:t>The value of motivational </a:t>
            </a:r>
            <a:r>
              <a:rPr lang="en-GB" dirty="0" smtClean="0"/>
              <a:t>theories</a:t>
            </a:r>
            <a:endParaRPr lang="en-GB" dirty="0" smtClean="0"/>
          </a:p>
        </p:txBody>
      </p:sp>
    </p:spTree>
    <p:extLst>
      <p:ext uri="{BB962C8B-B14F-4D97-AF65-F5344CB8AC3E}">
        <p14:creationId xmlns="" xmlns:p14="http://schemas.microsoft.com/office/powerpoint/2010/main" val="798860763"/>
      </p:ext>
    </p:extLst>
  </p:cSld>
  <p:clrMapOvr>
    <a:masterClrMapping/>
  </p:clrMapOvr>
  <p:transition>
    <p:sndAc>
      <p:stSnd>
        <p:snd r:embed="rId2" name="click.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1195388"/>
            <a:ext cx="8229600" cy="863600"/>
          </a:xfrm>
        </p:spPr>
        <p:txBody>
          <a:bodyPr/>
          <a:lstStyle/>
          <a:p>
            <a:r>
              <a:rPr lang="en-GB" altLang="en-US" smtClean="0"/>
              <a:t>Management theorists 1</a:t>
            </a:r>
          </a:p>
        </p:txBody>
      </p:sp>
      <p:sp>
        <p:nvSpPr>
          <p:cNvPr id="30723" name="Text Placeholder 2"/>
          <p:cNvSpPr>
            <a:spLocks noGrp="1"/>
          </p:cNvSpPr>
          <p:nvPr>
            <p:ph type="body" idx="1"/>
          </p:nvPr>
        </p:nvSpPr>
        <p:spPr>
          <a:xfrm>
            <a:off x="457200" y="2195513"/>
            <a:ext cx="4040188" cy="639762"/>
          </a:xfrm>
        </p:spPr>
        <p:txBody>
          <a:bodyPr/>
          <a:lstStyle/>
          <a:p>
            <a:pPr algn="ctr"/>
            <a:r>
              <a:rPr lang="en-GB" altLang="en-US" smtClean="0"/>
              <a:t>MASLOW</a:t>
            </a:r>
          </a:p>
        </p:txBody>
      </p:sp>
      <p:sp>
        <p:nvSpPr>
          <p:cNvPr id="30724" name="Content Placeholder 3"/>
          <p:cNvSpPr>
            <a:spLocks noGrp="1"/>
          </p:cNvSpPr>
          <p:nvPr>
            <p:ph sz="half" idx="2"/>
          </p:nvPr>
        </p:nvSpPr>
        <p:spPr>
          <a:xfrm>
            <a:off x="457200" y="2932113"/>
            <a:ext cx="4040188" cy="3194050"/>
          </a:xfrm>
        </p:spPr>
        <p:txBody>
          <a:bodyPr/>
          <a:lstStyle/>
          <a:p>
            <a:r>
              <a:rPr lang="en-GB" altLang="en-US" smtClean="0"/>
              <a:t>Hierarchy of needs</a:t>
            </a:r>
          </a:p>
          <a:p>
            <a:r>
              <a:rPr lang="en-GB" altLang="en-US" smtClean="0"/>
              <a:t>Five levels of need</a:t>
            </a:r>
          </a:p>
          <a:p>
            <a:r>
              <a:rPr lang="en-GB" altLang="en-US" smtClean="0"/>
              <a:t>Basic needs have to be satisfied before moving to the next stage</a:t>
            </a:r>
          </a:p>
          <a:p>
            <a:r>
              <a:rPr lang="en-GB" altLang="en-US" smtClean="0"/>
              <a:t>Highest stage is self-actualisation (realising full potential)</a:t>
            </a:r>
          </a:p>
        </p:txBody>
      </p:sp>
      <p:sp>
        <p:nvSpPr>
          <p:cNvPr id="30725" name="Text Placeholder 4"/>
          <p:cNvSpPr>
            <a:spLocks noGrp="1"/>
          </p:cNvSpPr>
          <p:nvPr>
            <p:ph type="body" sz="quarter" idx="3"/>
          </p:nvPr>
        </p:nvSpPr>
        <p:spPr>
          <a:xfrm>
            <a:off x="4645025" y="2195513"/>
            <a:ext cx="4041775" cy="639762"/>
          </a:xfrm>
        </p:spPr>
        <p:txBody>
          <a:bodyPr/>
          <a:lstStyle/>
          <a:p>
            <a:pPr algn="ctr"/>
            <a:r>
              <a:rPr lang="en-GB" altLang="en-US" smtClean="0"/>
              <a:t>HERZBERG</a:t>
            </a:r>
          </a:p>
        </p:txBody>
      </p:sp>
      <p:sp>
        <p:nvSpPr>
          <p:cNvPr id="30726" name="Content Placeholder 5"/>
          <p:cNvSpPr>
            <a:spLocks noGrp="1"/>
          </p:cNvSpPr>
          <p:nvPr>
            <p:ph sz="quarter" idx="4"/>
          </p:nvPr>
        </p:nvSpPr>
        <p:spPr>
          <a:xfrm>
            <a:off x="4645025" y="2932113"/>
            <a:ext cx="4041775" cy="3194050"/>
          </a:xfrm>
        </p:spPr>
        <p:txBody>
          <a:bodyPr/>
          <a:lstStyle/>
          <a:p>
            <a:r>
              <a:rPr lang="en-GB" altLang="en-US" smtClean="0"/>
              <a:t>Two factor theory</a:t>
            </a:r>
          </a:p>
          <a:p>
            <a:r>
              <a:rPr lang="en-GB" altLang="en-US" smtClean="0"/>
              <a:t>Motivators and hygiene factors</a:t>
            </a:r>
          </a:p>
          <a:p>
            <a:r>
              <a:rPr lang="en-GB" altLang="en-US" smtClean="0"/>
              <a:t>Motivators: directly motivate workers</a:t>
            </a:r>
          </a:p>
          <a:p>
            <a:r>
              <a:rPr lang="en-GB" altLang="en-US" smtClean="0"/>
              <a:t>Hygiene factors: don</a:t>
            </a:r>
            <a:r>
              <a:rPr lang="ja-JP" altLang="en-GB" smtClean="0"/>
              <a:t>’</a:t>
            </a:r>
            <a:r>
              <a:rPr lang="en-GB" altLang="ja-JP" smtClean="0"/>
              <a:t>t motivate but demotivate if not present</a:t>
            </a:r>
            <a:endParaRPr lang="en-GB" altLang="en-US" smtClean="0"/>
          </a:p>
        </p:txBody>
      </p:sp>
    </p:spTree>
  </p:cSld>
  <p:clrMapOvr>
    <a:masterClrMapping/>
  </p:clrMapOvr>
  <p:transition>
    <p:sndAc>
      <p:stSnd>
        <p:snd r:embed="rId3" name="click.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1195388"/>
            <a:ext cx="8229600" cy="863600"/>
          </a:xfrm>
        </p:spPr>
        <p:txBody>
          <a:bodyPr/>
          <a:lstStyle/>
          <a:p>
            <a:r>
              <a:rPr lang="en-GB" altLang="en-US" smtClean="0"/>
              <a:t>Management theorists 2</a:t>
            </a:r>
          </a:p>
        </p:txBody>
      </p:sp>
      <p:sp>
        <p:nvSpPr>
          <p:cNvPr id="32771" name="Text Placeholder 2"/>
          <p:cNvSpPr>
            <a:spLocks noGrp="1"/>
          </p:cNvSpPr>
          <p:nvPr>
            <p:ph type="body" idx="1"/>
          </p:nvPr>
        </p:nvSpPr>
        <p:spPr>
          <a:xfrm>
            <a:off x="457200" y="2195513"/>
            <a:ext cx="4040188" cy="639762"/>
          </a:xfrm>
        </p:spPr>
        <p:txBody>
          <a:bodyPr/>
          <a:lstStyle/>
          <a:p>
            <a:pPr algn="ctr"/>
            <a:r>
              <a:rPr lang="en-GB" altLang="en-US" smtClean="0"/>
              <a:t>Mayo</a:t>
            </a:r>
          </a:p>
        </p:txBody>
      </p:sp>
      <p:sp>
        <p:nvSpPr>
          <p:cNvPr id="32772" name="Content Placeholder 3"/>
          <p:cNvSpPr>
            <a:spLocks noGrp="1"/>
          </p:cNvSpPr>
          <p:nvPr>
            <p:ph sz="half" idx="2"/>
          </p:nvPr>
        </p:nvSpPr>
        <p:spPr>
          <a:xfrm>
            <a:off x="457200" y="2932113"/>
            <a:ext cx="4040188" cy="3194050"/>
          </a:xfrm>
        </p:spPr>
        <p:txBody>
          <a:bodyPr/>
          <a:lstStyle/>
          <a:p>
            <a:r>
              <a:rPr lang="en-GB" altLang="en-US" smtClean="0"/>
              <a:t>Team work</a:t>
            </a:r>
          </a:p>
          <a:p>
            <a:r>
              <a:rPr lang="en-GB" altLang="en-US" smtClean="0"/>
              <a:t>Better communications with workers</a:t>
            </a:r>
          </a:p>
          <a:p>
            <a:r>
              <a:rPr lang="en-GB" altLang="en-US" smtClean="0"/>
              <a:t>Greater management interest in workers</a:t>
            </a:r>
          </a:p>
          <a:p>
            <a:r>
              <a:rPr lang="en-GB" altLang="en-US" smtClean="0"/>
              <a:t>Looking after employees</a:t>
            </a:r>
            <a:r>
              <a:rPr lang="ja-JP" altLang="en-GB" smtClean="0"/>
              <a:t>’</a:t>
            </a:r>
            <a:r>
              <a:rPr lang="en-GB" altLang="ja-JP" smtClean="0"/>
              <a:t> interests (personnel management)</a:t>
            </a:r>
            <a:endParaRPr lang="en-GB" altLang="en-US" smtClean="0"/>
          </a:p>
        </p:txBody>
      </p:sp>
      <p:sp>
        <p:nvSpPr>
          <p:cNvPr id="32773" name="Text Placeholder 4"/>
          <p:cNvSpPr>
            <a:spLocks noGrp="1"/>
          </p:cNvSpPr>
          <p:nvPr>
            <p:ph type="body" sz="quarter" idx="3"/>
          </p:nvPr>
        </p:nvSpPr>
        <p:spPr>
          <a:xfrm>
            <a:off x="4645025" y="2195513"/>
            <a:ext cx="4041775" cy="639762"/>
          </a:xfrm>
        </p:spPr>
        <p:txBody>
          <a:bodyPr/>
          <a:lstStyle/>
          <a:p>
            <a:pPr algn="ctr"/>
            <a:r>
              <a:rPr lang="en-GB" altLang="en-US" smtClean="0"/>
              <a:t>Taylor</a:t>
            </a:r>
          </a:p>
        </p:txBody>
      </p:sp>
      <p:sp>
        <p:nvSpPr>
          <p:cNvPr id="32774" name="Content Placeholder 5"/>
          <p:cNvSpPr>
            <a:spLocks noGrp="1"/>
          </p:cNvSpPr>
          <p:nvPr>
            <p:ph sz="quarter" idx="4"/>
          </p:nvPr>
        </p:nvSpPr>
        <p:spPr>
          <a:xfrm>
            <a:off x="4645025" y="2932113"/>
            <a:ext cx="4041775" cy="3194050"/>
          </a:xfrm>
        </p:spPr>
        <p:txBody>
          <a:bodyPr/>
          <a:lstStyle/>
          <a:p>
            <a:r>
              <a:rPr lang="en-GB" altLang="en-US" smtClean="0"/>
              <a:t>Pay is the main motivating factor</a:t>
            </a:r>
          </a:p>
          <a:p>
            <a:r>
              <a:rPr lang="en-GB" altLang="en-US" smtClean="0"/>
              <a:t>Workers do not enjoy work</a:t>
            </a:r>
          </a:p>
          <a:p>
            <a:r>
              <a:rPr lang="en-GB" altLang="en-US" smtClean="0"/>
              <a:t>Piece rates to increase pay and motivation</a:t>
            </a:r>
          </a:p>
          <a:p>
            <a:r>
              <a:rPr lang="en-GB" altLang="en-US" smtClean="0"/>
              <a:t>Training to improve skills and productivity</a:t>
            </a:r>
          </a:p>
        </p:txBody>
      </p:sp>
    </p:spTree>
  </p:cSld>
  <p:clrMapOvr>
    <a:masterClrMapping/>
  </p:clrMapOvr>
  <p:transition>
    <p:sndAc>
      <p:stSnd>
        <p:snd r:embed="rId3" name="click.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 of key concepts</a:t>
            </a:r>
            <a:endParaRPr lang="en-GB" dirty="0"/>
          </a:p>
        </p:txBody>
      </p:sp>
      <p:sp>
        <p:nvSpPr>
          <p:cNvPr id="3" name="Content Placeholder 2"/>
          <p:cNvSpPr>
            <a:spLocks noGrp="1"/>
          </p:cNvSpPr>
          <p:nvPr>
            <p:ph idx="1"/>
          </p:nvPr>
        </p:nvSpPr>
        <p:spPr/>
        <p:txBody>
          <a:bodyPr>
            <a:normAutofit/>
          </a:bodyPr>
          <a:lstStyle/>
          <a:p>
            <a:r>
              <a:rPr lang="en-GB" dirty="0" smtClean="0"/>
              <a:t>Businesses have a wide choice of tools to help them motivate their workforces.</a:t>
            </a:r>
          </a:p>
          <a:p>
            <a:r>
              <a:rPr lang="en-GB" dirty="0" smtClean="0"/>
              <a:t>A motivated workforce is happy at work, will be loyal (thereby reducing labour turnover) and will be more effective (thereby increasing labour productivity).</a:t>
            </a:r>
          </a:p>
          <a:p>
            <a:r>
              <a:rPr lang="en-GB" dirty="0" smtClean="0"/>
              <a:t>The methods used take a short- or long-term approach.</a:t>
            </a:r>
            <a:endParaRPr lang="en-GB" dirty="0"/>
          </a:p>
        </p:txBody>
      </p:sp>
    </p:spTree>
    <p:extLst>
      <p:ext uri="{BB962C8B-B14F-4D97-AF65-F5344CB8AC3E}">
        <p14:creationId xmlns="" xmlns:p14="http://schemas.microsoft.com/office/powerpoint/2010/main" val="3380082539"/>
      </p:ext>
    </p:extLst>
  </p:cSld>
  <p:clrMapOvr>
    <a:masterClrMapping/>
  </p:clrMapOvr>
  <p:transition>
    <p:sndAc>
      <p:stSnd>
        <p:snd r:embed="rId2" name="click.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Why is motivation important?</a:t>
            </a:r>
            <a:endParaRPr lang="en-GB" dirty="0"/>
          </a:p>
        </p:txBody>
      </p:sp>
      <p:sp>
        <p:nvSpPr>
          <p:cNvPr id="3" name="Content Placeholder 2"/>
          <p:cNvSpPr>
            <a:spLocks noGrp="1"/>
          </p:cNvSpPr>
          <p:nvPr>
            <p:ph idx="1"/>
          </p:nvPr>
        </p:nvSpPr>
        <p:spPr>
          <a:xfrm>
            <a:off x="467544" y="2348880"/>
            <a:ext cx="8229600" cy="4065315"/>
          </a:xfrm>
        </p:spPr>
        <p:txBody>
          <a:bodyPr>
            <a:normAutofit/>
          </a:bodyPr>
          <a:lstStyle/>
          <a:p>
            <a:r>
              <a:rPr lang="en-GB" dirty="0" smtClean="0"/>
              <a:t>A motivated workforce will work more effectively and will be more loyal.</a:t>
            </a:r>
          </a:p>
          <a:p>
            <a:r>
              <a:rPr lang="en-GB" dirty="0" smtClean="0"/>
              <a:t>Effective and loyal employees can help to cut costs and maintain sales in a business.</a:t>
            </a:r>
            <a:endParaRPr lang="en-GB" dirty="0"/>
          </a:p>
        </p:txBody>
      </p:sp>
    </p:spTree>
    <p:extLst>
      <p:ext uri="{BB962C8B-B14F-4D97-AF65-F5344CB8AC3E}">
        <p14:creationId xmlns="" xmlns:p14="http://schemas.microsoft.com/office/powerpoint/2010/main" val="2173498253"/>
      </p:ext>
    </p:extLst>
  </p:cSld>
  <p:clrMapOvr>
    <a:masterClrMapping/>
  </p:clrMapOvr>
  <p:transition>
    <p:sndAc>
      <p:stSnd>
        <p:snd r:embed="rId2" name="click.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Motivational theories</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There are several theories about what motivates a workforce:</a:t>
            </a:r>
          </a:p>
          <a:p>
            <a:pPr>
              <a:buClr>
                <a:schemeClr val="accent2">
                  <a:lumMod val="75000"/>
                </a:schemeClr>
              </a:buClr>
            </a:pPr>
            <a:r>
              <a:rPr lang="en-GB" dirty="0" smtClean="0"/>
              <a:t>Taylor – Scientific Management</a:t>
            </a:r>
            <a:endParaRPr lang="en-GB" dirty="0"/>
          </a:p>
          <a:p>
            <a:pPr>
              <a:buClr>
                <a:schemeClr val="accent2">
                  <a:lumMod val="75000"/>
                </a:schemeClr>
              </a:buClr>
            </a:pPr>
            <a:r>
              <a:rPr lang="en-GB" dirty="0"/>
              <a:t>Mayo – Human Relations </a:t>
            </a:r>
            <a:r>
              <a:rPr lang="en-GB" dirty="0" smtClean="0"/>
              <a:t>Management</a:t>
            </a:r>
            <a:endParaRPr lang="en-GB" dirty="0"/>
          </a:p>
          <a:p>
            <a:pPr>
              <a:buClr>
                <a:schemeClr val="accent2">
                  <a:lumMod val="75000"/>
                </a:schemeClr>
              </a:buClr>
            </a:pPr>
            <a:r>
              <a:rPr lang="en-GB" dirty="0"/>
              <a:t>Maslow – Hierarchy of Human </a:t>
            </a:r>
            <a:r>
              <a:rPr lang="en-GB" dirty="0" smtClean="0"/>
              <a:t>Needs</a:t>
            </a:r>
            <a:endParaRPr lang="en-GB" dirty="0"/>
          </a:p>
          <a:p>
            <a:pPr>
              <a:buClr>
                <a:schemeClr val="accent2">
                  <a:lumMod val="75000"/>
                </a:schemeClr>
              </a:buClr>
            </a:pPr>
            <a:r>
              <a:rPr lang="en-GB" dirty="0"/>
              <a:t>Herzberg – The </a:t>
            </a:r>
            <a:r>
              <a:rPr lang="en-GB" dirty="0" smtClean="0"/>
              <a:t>Two-Factor Theory</a:t>
            </a:r>
            <a:endParaRPr lang="en-GB" dirty="0"/>
          </a:p>
          <a:p>
            <a:pPr marL="0" indent="0">
              <a:buNone/>
            </a:pPr>
            <a:endParaRPr lang="en-GB" dirty="0" smtClean="0"/>
          </a:p>
          <a:p>
            <a:endParaRPr lang="en-GB" dirty="0"/>
          </a:p>
        </p:txBody>
      </p:sp>
    </p:spTree>
    <p:extLst>
      <p:ext uri="{BB962C8B-B14F-4D97-AF65-F5344CB8AC3E}">
        <p14:creationId xmlns="" xmlns:p14="http://schemas.microsoft.com/office/powerpoint/2010/main" val="3563110637"/>
      </p:ext>
    </p:extLst>
  </p:cSld>
  <p:clrMapOvr>
    <a:masterClrMapping/>
  </p:clrMapOvr>
  <p:transition>
    <p:sndAc>
      <p:stSnd>
        <p:snd r:embed="rId2" name="click.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Taylor: Scientific Management</a:t>
            </a:r>
            <a:endParaRPr lang="en-GB" dirty="0"/>
          </a:p>
        </p:txBody>
      </p:sp>
      <p:sp>
        <p:nvSpPr>
          <p:cNvPr id="3" name="Content Placeholder 2"/>
          <p:cNvSpPr>
            <a:spLocks noGrp="1"/>
          </p:cNvSpPr>
          <p:nvPr>
            <p:ph idx="1"/>
          </p:nvPr>
        </p:nvSpPr>
        <p:spPr>
          <a:xfrm>
            <a:off x="468313" y="2336646"/>
            <a:ext cx="8207375" cy="3878436"/>
          </a:xfrm>
        </p:spPr>
        <p:txBody>
          <a:bodyPr>
            <a:normAutofit fontScale="92500" lnSpcReduction="20000"/>
          </a:bodyPr>
          <a:lstStyle/>
          <a:p>
            <a:pPr marL="0" indent="0">
              <a:buClr>
                <a:schemeClr val="accent2">
                  <a:lumMod val="75000"/>
                </a:schemeClr>
              </a:buClr>
              <a:buNone/>
            </a:pPr>
            <a:r>
              <a:rPr lang="en-GB" dirty="0"/>
              <a:t>Taylor was an engineer and developed his work study ideas in the late nineteenth </a:t>
            </a:r>
            <a:r>
              <a:rPr lang="en-GB" dirty="0" smtClean="0"/>
              <a:t>century. Through his research Taylor decided that workers were more motivated by pay and that:</a:t>
            </a:r>
          </a:p>
          <a:p>
            <a:endParaRPr lang="en-GB" dirty="0"/>
          </a:p>
          <a:p>
            <a:r>
              <a:rPr lang="en-GB" dirty="0" smtClean="0"/>
              <a:t>Workers are not naturally interested in work and therefore need close supervision.</a:t>
            </a:r>
          </a:p>
          <a:p>
            <a:r>
              <a:rPr lang="en-GB" dirty="0" smtClean="0"/>
              <a:t>Jobs should be broken down into small tasks.</a:t>
            </a:r>
          </a:p>
          <a:p>
            <a:r>
              <a:rPr lang="en-GB" dirty="0" smtClean="0"/>
              <a:t>Workers need training to be as efficient as possible at one of those tasks.</a:t>
            </a:r>
          </a:p>
          <a:p>
            <a:r>
              <a:rPr lang="en-GB" dirty="0" smtClean="0"/>
              <a:t>Workers are paid according to the number of items produced – piece-rate; workers would then be motivated to increase their productivity.</a:t>
            </a:r>
            <a:endParaRPr lang="en-GB" dirty="0"/>
          </a:p>
        </p:txBody>
      </p:sp>
    </p:spTree>
    <p:extLst>
      <p:ext uri="{BB962C8B-B14F-4D97-AF65-F5344CB8AC3E}">
        <p14:creationId xmlns="" xmlns:p14="http://schemas.microsoft.com/office/powerpoint/2010/main" val="336596987"/>
      </p:ext>
    </p:extLst>
  </p:cSld>
  <p:clrMapOvr>
    <a:masterClrMapping/>
  </p:clrMapOvr>
  <p:transition>
    <p:sndAc>
      <p:stSnd>
        <p:snd r:embed="rId2" name="click.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244681"/>
            <a:ext cx="8208912" cy="969873"/>
          </a:xfrm>
        </p:spPr>
        <p:txBody>
          <a:bodyPr/>
          <a:lstStyle/>
          <a:p>
            <a:r>
              <a:rPr lang="en-GB" dirty="0" smtClean="0"/>
              <a:t>Problems with Taylor’s technique</a:t>
            </a:r>
            <a:endParaRPr lang="en-GB" dirty="0"/>
          </a:p>
        </p:txBody>
      </p:sp>
      <p:sp>
        <p:nvSpPr>
          <p:cNvPr id="3" name="Content Placeholder 2"/>
          <p:cNvSpPr>
            <a:spLocks noGrp="1"/>
          </p:cNvSpPr>
          <p:nvPr>
            <p:ph idx="1"/>
          </p:nvPr>
        </p:nvSpPr>
        <p:spPr>
          <a:xfrm>
            <a:off x="467544" y="2488336"/>
            <a:ext cx="8229600" cy="3869622"/>
          </a:xfrm>
        </p:spPr>
        <p:txBody>
          <a:bodyPr>
            <a:normAutofit/>
          </a:bodyPr>
          <a:lstStyle/>
          <a:p>
            <a:r>
              <a:rPr lang="en-GB" dirty="0" smtClean="0"/>
              <a:t>The workforce did not like the principles and did not co-operate.</a:t>
            </a:r>
          </a:p>
          <a:p>
            <a:r>
              <a:rPr lang="en-GB" dirty="0" smtClean="0"/>
              <a:t>They only worked hard while being observed.</a:t>
            </a:r>
          </a:p>
          <a:p>
            <a:r>
              <a:rPr lang="en-GB" dirty="0" smtClean="0"/>
              <a:t>Taylor appointed special supervisors to stand over the workforce.</a:t>
            </a:r>
          </a:p>
          <a:p>
            <a:r>
              <a:rPr lang="en-GB" dirty="0" smtClean="0"/>
              <a:t>Money is not the only incentive and Taylor’s ideas relied too exclusively on motivation by money.</a:t>
            </a:r>
          </a:p>
          <a:p>
            <a:pPr marL="0" indent="0">
              <a:buNone/>
            </a:pPr>
            <a:r>
              <a:rPr lang="en-GB" dirty="0" smtClean="0"/>
              <a:t>Despite these problems the scientific management approach lasted for a long </a:t>
            </a:r>
            <a:r>
              <a:rPr lang="en-GB" dirty="0" smtClean="0"/>
              <a:t>time.</a:t>
            </a:r>
            <a:endParaRPr lang="en-GB" dirty="0"/>
          </a:p>
        </p:txBody>
      </p:sp>
    </p:spTree>
    <p:extLst>
      <p:ext uri="{BB962C8B-B14F-4D97-AF65-F5344CB8AC3E}">
        <p14:creationId xmlns="" xmlns:p14="http://schemas.microsoft.com/office/powerpoint/2010/main" val="3321261188"/>
      </p:ext>
    </p:extLst>
  </p:cSld>
  <p:clrMapOvr>
    <a:masterClrMapping/>
  </p:clrMapOvr>
  <p:transition>
    <p:sndAc>
      <p:stSnd>
        <p:snd r:embed="rId2" name="click.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Mayo: Human Relations Management</a:t>
            </a:r>
            <a:endParaRPr lang="en-GB" dirty="0"/>
          </a:p>
        </p:txBody>
      </p:sp>
      <p:sp>
        <p:nvSpPr>
          <p:cNvPr id="3" name="Content Placeholder 2"/>
          <p:cNvSpPr>
            <a:spLocks noGrp="1"/>
          </p:cNvSpPr>
          <p:nvPr>
            <p:ph idx="1"/>
          </p:nvPr>
        </p:nvSpPr>
        <p:spPr>
          <a:xfrm>
            <a:off x="468313" y="2479522"/>
            <a:ext cx="8207375" cy="3878436"/>
          </a:xfrm>
        </p:spPr>
        <p:txBody>
          <a:bodyPr>
            <a:normAutofit lnSpcReduction="10000"/>
          </a:bodyPr>
          <a:lstStyle/>
          <a:p>
            <a:pPr marL="0" indent="0">
              <a:buNone/>
            </a:pPr>
            <a:r>
              <a:rPr lang="en-GB" dirty="0" smtClean="0"/>
              <a:t>In the 1920s and 1930s Elton Mayo conducted research with workers at the Hawthorne Works of the Western Electric Company in Chicago.</a:t>
            </a:r>
          </a:p>
          <a:p>
            <a:endParaRPr lang="en-GB" dirty="0"/>
          </a:p>
          <a:p>
            <a:r>
              <a:rPr lang="en-GB" dirty="0" smtClean="0"/>
              <a:t>Initially he started applying Taylor’s principles of scientific management.</a:t>
            </a:r>
          </a:p>
          <a:p>
            <a:r>
              <a:rPr lang="en-GB" dirty="0" smtClean="0"/>
              <a:t>Then he went on to experiment with the effects </a:t>
            </a:r>
            <a:r>
              <a:rPr lang="en-GB" dirty="0"/>
              <a:t>of varying physical </a:t>
            </a:r>
            <a:r>
              <a:rPr lang="en-GB" dirty="0" smtClean="0"/>
              <a:t>factors </a:t>
            </a:r>
            <a:r>
              <a:rPr lang="en-GB" dirty="0"/>
              <a:t>on </a:t>
            </a:r>
            <a:r>
              <a:rPr lang="en-GB" dirty="0" smtClean="0"/>
              <a:t>worker productivity</a:t>
            </a:r>
            <a:r>
              <a:rPr lang="en-GB" dirty="0"/>
              <a:t>.</a:t>
            </a:r>
            <a:endParaRPr lang="en-GB" dirty="0" smtClean="0"/>
          </a:p>
          <a:p>
            <a:r>
              <a:rPr lang="en-GB" dirty="0" smtClean="0"/>
              <a:t>His sample was a group of ladies who experimenters watched and recorded.</a:t>
            </a:r>
            <a:endParaRPr lang="en-GB" dirty="0"/>
          </a:p>
        </p:txBody>
      </p:sp>
    </p:spTree>
    <p:extLst>
      <p:ext uri="{BB962C8B-B14F-4D97-AF65-F5344CB8AC3E}">
        <p14:creationId xmlns="" xmlns:p14="http://schemas.microsoft.com/office/powerpoint/2010/main" val="3049236478"/>
      </p:ext>
    </p:extLst>
  </p:cSld>
  <p:clrMapOvr>
    <a:masterClrMapping/>
  </p:clrMapOvr>
  <p:transition>
    <p:sndAc>
      <p:stSnd>
        <p:snd r:embed="rId2" name="click.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Mayo: Human Relations Management</a:t>
            </a:r>
          </a:p>
        </p:txBody>
      </p:sp>
      <p:sp>
        <p:nvSpPr>
          <p:cNvPr id="3" name="Content Placeholder 2"/>
          <p:cNvSpPr>
            <a:spLocks noGrp="1"/>
          </p:cNvSpPr>
          <p:nvPr>
            <p:ph idx="1"/>
          </p:nvPr>
        </p:nvSpPr>
        <p:spPr>
          <a:xfrm>
            <a:off x="468313" y="2479522"/>
            <a:ext cx="8207375" cy="3878436"/>
          </a:xfrm>
        </p:spPr>
        <p:txBody>
          <a:bodyPr>
            <a:normAutofit lnSpcReduction="10000"/>
          </a:bodyPr>
          <a:lstStyle/>
          <a:p>
            <a:r>
              <a:rPr lang="en-GB" dirty="0" smtClean="0"/>
              <a:t>In all ten physical factors were varied to see how they impacted on the group – all had a positive effect on productivity (even withdrawing tea breaks!).</a:t>
            </a:r>
          </a:p>
          <a:p>
            <a:r>
              <a:rPr lang="en-GB" dirty="0" smtClean="0"/>
              <a:t>Each time the productivity rose.</a:t>
            </a:r>
          </a:p>
          <a:p>
            <a:r>
              <a:rPr lang="en-GB" dirty="0" smtClean="0"/>
              <a:t>The conclusion was that the group felt important because of the extra interest they had been paid during the research process, and this was what had increased productivity.</a:t>
            </a:r>
            <a:endParaRPr lang="en-GB" dirty="0"/>
          </a:p>
          <a:p>
            <a:r>
              <a:rPr lang="en-GB" dirty="0" smtClean="0"/>
              <a:t>Mayo decided that the way people are treated affects the way they work.</a:t>
            </a:r>
          </a:p>
          <a:p>
            <a:endParaRPr lang="en-GB" dirty="0"/>
          </a:p>
        </p:txBody>
      </p:sp>
    </p:spTree>
    <p:extLst>
      <p:ext uri="{BB962C8B-B14F-4D97-AF65-F5344CB8AC3E}">
        <p14:creationId xmlns="" xmlns:p14="http://schemas.microsoft.com/office/powerpoint/2010/main" val="4037917116"/>
      </p:ext>
    </p:extLst>
  </p:cSld>
  <p:clrMapOvr>
    <a:masterClrMapping/>
  </p:clrMapOvr>
  <p:transition>
    <p:sndAc>
      <p:stSnd>
        <p:snd r:embed="rId2" name="click.wav"/>
      </p:stSnd>
    </p:sndAc>
  </p:transition>
  <p:timing>
    <p:tnLst>
      <p:par>
        <p:cTn id="1" dur="indefinite" restart="never" nodeType="tmRoot"/>
      </p:par>
    </p:tnLst>
  </p:timing>
</p:sld>
</file>

<file path=ppt/theme/theme1.xml><?xml version="1.0" encoding="utf-8"?>
<a:theme xmlns:a="http://schemas.openxmlformats.org/drawingml/2006/main" name="1_TitleSlide">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1773</TotalTime>
  <Words>1217</Words>
  <Application>Microsoft Office PowerPoint</Application>
  <PresentationFormat>On-screen Show (4:3)</PresentationFormat>
  <Paragraphs>131</Paragraphs>
  <Slides>21</Slides>
  <Notes>4</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1_TitleSlide</vt:lpstr>
      <vt:lpstr>2_Default Design</vt:lpstr>
      <vt:lpstr>Unit 6 Principles of Management</vt:lpstr>
      <vt:lpstr>Learning outcomes</vt:lpstr>
      <vt:lpstr>Overview of key concepts</vt:lpstr>
      <vt:lpstr>Why is motivation important?</vt:lpstr>
      <vt:lpstr>Motivational theories</vt:lpstr>
      <vt:lpstr>Taylor: Scientific Management</vt:lpstr>
      <vt:lpstr>Problems with Taylor’s technique</vt:lpstr>
      <vt:lpstr>Mayo: Human Relations Management</vt:lpstr>
      <vt:lpstr>Mayo: Human Relations Management</vt:lpstr>
      <vt:lpstr>Discussion</vt:lpstr>
      <vt:lpstr>Mayo’s conclusions</vt:lpstr>
      <vt:lpstr>Maslow – Hierarchy of Human Needs</vt:lpstr>
      <vt:lpstr>Slide 13</vt:lpstr>
      <vt:lpstr>Maslow in the workplace – Discussion</vt:lpstr>
      <vt:lpstr>Slide 15</vt:lpstr>
      <vt:lpstr>Herzberg: The Two-Factor Theory</vt:lpstr>
      <vt:lpstr>Two Factors</vt:lpstr>
      <vt:lpstr>The influence of Herzberg</vt:lpstr>
      <vt:lpstr>Are these theories useful to a modern business?</vt:lpstr>
      <vt:lpstr>Management theorists 1</vt:lpstr>
      <vt:lpstr>Management theorists 2</vt:lpstr>
    </vt:vector>
  </TitlesOfParts>
  <Company>Pearson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BTEC 2016</dc:title>
  <dc:creator>Pearson Education</dc:creator>
  <cp:lastModifiedBy>user</cp:lastModifiedBy>
  <cp:revision>190</cp:revision>
  <dcterms:created xsi:type="dcterms:W3CDTF">2010-12-13T13:21:58Z</dcterms:created>
  <dcterms:modified xsi:type="dcterms:W3CDTF">2018-01-14T19:45:51Z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