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3" r:id="rId8"/>
    <p:sldId id="264" r:id="rId9"/>
    <p:sldId id="265" r:id="rId10"/>
    <p:sldId id="271" r:id="rId11"/>
    <p:sldId id="273" r:id="rId12"/>
    <p:sldId id="266" r:id="rId13"/>
    <p:sldId id="269" r:id="rId14"/>
    <p:sldId id="270" r:id="rId15"/>
    <p:sldId id="267" r:id="rId16"/>
    <p:sldId id="268" r:id="rId17"/>
    <p:sldId id="274" r:id="rId18"/>
    <p:sldId id="275" r:id="rId19"/>
    <p:sldId id="2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2028" y="-2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8F357A-1FEE-4E9A-87E8-6395DB4C4E35}" type="datetimeFigureOut">
              <a:rPr lang="en-US" smtClean="0"/>
              <a:t>4/18/2018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C38A9-C4CB-4351-AE06-6424A33D0F6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8F357A-1FEE-4E9A-87E8-6395DB4C4E35}" type="datetimeFigureOut">
              <a:rPr lang="en-US" smtClean="0"/>
              <a:t>4/18/2018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C38A9-C4CB-4351-AE06-6424A33D0F6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8F357A-1FEE-4E9A-87E8-6395DB4C4E35}" type="datetimeFigureOut">
              <a:rPr lang="en-US" smtClean="0"/>
              <a:t>4/18/2018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C38A9-C4CB-4351-AE06-6424A33D0F6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8F357A-1FEE-4E9A-87E8-6395DB4C4E35}" type="datetimeFigureOut">
              <a:rPr lang="en-US" smtClean="0"/>
              <a:t>4/18/2018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C38A9-C4CB-4351-AE06-6424A33D0F6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8F357A-1FEE-4E9A-87E8-6395DB4C4E35}" type="datetimeFigureOut">
              <a:rPr lang="en-US" smtClean="0"/>
              <a:t>4/18/2018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C38A9-C4CB-4351-AE06-6424A33D0F6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8F357A-1FEE-4E9A-87E8-6395DB4C4E35}" type="datetimeFigureOut">
              <a:rPr lang="en-US" smtClean="0"/>
              <a:t>4/18/2018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6C38A9-C4CB-4351-AE06-6424A33D0F6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8F357A-1FEE-4E9A-87E8-6395DB4C4E35}" type="datetimeFigureOut">
              <a:rPr lang="en-US" smtClean="0"/>
              <a:t>4/18/2018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6C38A9-C4CB-4351-AE06-6424A33D0F6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8F357A-1FEE-4E9A-87E8-6395DB4C4E35}" type="datetimeFigureOut">
              <a:rPr lang="en-US" smtClean="0"/>
              <a:t>4/18/2018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6C38A9-C4CB-4351-AE06-6424A33D0F6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F357A-1FEE-4E9A-87E8-6395DB4C4E35}" type="datetimeFigureOut">
              <a:rPr lang="en-US" smtClean="0"/>
              <a:t>4/18/2018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6C38A9-C4CB-4351-AE06-6424A33D0F6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F357A-1FEE-4E9A-87E8-6395DB4C4E35}" type="datetimeFigureOut">
              <a:rPr lang="en-US" smtClean="0"/>
              <a:t>4/18/2018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6C38A9-C4CB-4351-AE06-6424A33D0F6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F357A-1FEE-4E9A-87E8-6395DB4C4E35}" type="datetimeFigureOut">
              <a:rPr lang="en-US" smtClean="0"/>
              <a:t>4/18/2018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6C38A9-C4CB-4351-AE06-6424A33D0F6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F357A-1FEE-4E9A-87E8-6395DB4C4E35}" type="datetimeFigureOut">
              <a:rPr lang="en-US" smtClean="0"/>
              <a:t>4/18/2018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C38A9-C4CB-4351-AE06-6424A33D0F6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D3 Training and development</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the job</a:t>
            </a:r>
            <a:endParaRPr lang="en-GB" dirty="0"/>
          </a:p>
        </p:txBody>
      </p:sp>
      <p:sp>
        <p:nvSpPr>
          <p:cNvPr id="3" name="Content Placeholder 2"/>
          <p:cNvSpPr>
            <a:spLocks noGrp="1"/>
          </p:cNvSpPr>
          <p:nvPr>
            <p:ph idx="1"/>
          </p:nvPr>
        </p:nvSpPr>
        <p:spPr/>
        <p:txBody>
          <a:bodyPr>
            <a:normAutofit/>
          </a:bodyPr>
          <a:lstStyle/>
          <a:p>
            <a:r>
              <a:rPr lang="en-GB" dirty="0"/>
              <a:t>The advantages and disadvantages of this form of training can be summarised as follows:</a:t>
            </a:r>
          </a:p>
          <a:p>
            <a:pPr fontAlgn="t"/>
            <a:r>
              <a:rPr lang="en-GB" b="1" u="sng" dirty="0" smtClean="0"/>
              <a:t>Advantages</a:t>
            </a:r>
            <a:endParaRPr lang="en-GB" b="0" u="sng" dirty="0" smtClean="0"/>
          </a:p>
          <a:p>
            <a:pPr fontAlgn="t"/>
            <a:r>
              <a:rPr lang="en-GB" b="0" dirty="0" smtClean="0"/>
              <a:t>Generally most cost-effective</a:t>
            </a:r>
          </a:p>
          <a:p>
            <a:pPr fontAlgn="t"/>
            <a:r>
              <a:rPr lang="en-GB" b="0" dirty="0" smtClean="0"/>
              <a:t>Employees are actually productive</a:t>
            </a:r>
          </a:p>
          <a:p>
            <a:pPr fontAlgn="t"/>
            <a:r>
              <a:rPr lang="en-GB" b="0" dirty="0" smtClean="0"/>
              <a:t>Opportunity to learn whilst doing</a:t>
            </a:r>
          </a:p>
          <a:p>
            <a:pPr fontAlgn="t"/>
            <a:r>
              <a:rPr lang="en-GB" b="0" dirty="0" smtClean="0"/>
              <a:t>Training alongside real colleague</a:t>
            </a:r>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the job</a:t>
            </a:r>
            <a:endParaRPr lang="en-GB" dirty="0"/>
          </a:p>
        </p:txBody>
      </p:sp>
      <p:sp>
        <p:nvSpPr>
          <p:cNvPr id="3" name="Content Placeholder 2"/>
          <p:cNvSpPr>
            <a:spLocks noGrp="1"/>
          </p:cNvSpPr>
          <p:nvPr>
            <p:ph idx="1"/>
          </p:nvPr>
        </p:nvSpPr>
        <p:spPr/>
        <p:txBody>
          <a:bodyPr>
            <a:normAutofit/>
          </a:bodyPr>
          <a:lstStyle/>
          <a:p>
            <a:pPr fontAlgn="t"/>
            <a:r>
              <a:rPr lang="en-GB" b="1" u="sng" dirty="0" smtClean="0"/>
              <a:t>Disadvantages</a:t>
            </a:r>
            <a:endParaRPr lang="en-GB" b="0" u="sng" dirty="0" smtClean="0"/>
          </a:p>
          <a:p>
            <a:r>
              <a:rPr lang="en-GB" dirty="0"/>
              <a:t>Quality depends on ability of trainer and time available</a:t>
            </a:r>
          </a:p>
          <a:p>
            <a:r>
              <a:rPr lang="en-GB" dirty="0"/>
              <a:t>Bad habits might be passed on</a:t>
            </a:r>
          </a:p>
          <a:p>
            <a:r>
              <a:rPr lang="en-GB" dirty="0"/>
              <a:t>Learning environment may not be conducive</a:t>
            </a:r>
          </a:p>
          <a:p>
            <a:r>
              <a:rPr lang="en-GB" dirty="0"/>
              <a:t>Potential disruption to production</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 the job</a:t>
            </a:r>
            <a:endParaRPr lang="en-GB" dirty="0"/>
          </a:p>
        </p:txBody>
      </p:sp>
      <p:sp>
        <p:nvSpPr>
          <p:cNvPr id="3" name="Content Placeholder 2"/>
          <p:cNvSpPr>
            <a:spLocks noGrp="1"/>
          </p:cNvSpPr>
          <p:nvPr>
            <p:ph idx="1"/>
          </p:nvPr>
        </p:nvSpPr>
        <p:spPr/>
        <p:txBody>
          <a:bodyPr>
            <a:normAutofit fontScale="70000" lnSpcReduction="20000"/>
          </a:bodyPr>
          <a:lstStyle/>
          <a:p>
            <a:r>
              <a:rPr lang="en-GB" dirty="0"/>
              <a:t>Off-the-job training occurs when employees are </a:t>
            </a:r>
            <a:r>
              <a:rPr lang="en-GB" b="1" dirty="0"/>
              <a:t>taken away from their place of work</a:t>
            </a:r>
            <a:r>
              <a:rPr lang="en-GB" dirty="0"/>
              <a:t> to be trained.</a:t>
            </a:r>
          </a:p>
          <a:p>
            <a:r>
              <a:rPr lang="en-GB" dirty="0"/>
              <a:t>Common methods of off-the-job training include:</a:t>
            </a:r>
          </a:p>
          <a:p>
            <a:r>
              <a:rPr lang="en-GB" dirty="0"/>
              <a:t>Day release (employee takes time off work to attend a local college or training centre)</a:t>
            </a:r>
          </a:p>
          <a:p>
            <a:r>
              <a:rPr lang="en-GB" dirty="0"/>
              <a:t>Distance learning / evening classes</a:t>
            </a:r>
          </a:p>
          <a:p>
            <a:r>
              <a:rPr lang="en-GB" dirty="0"/>
              <a:t>Block release courses - which may involve several weeks at a local college</a:t>
            </a:r>
          </a:p>
          <a:p>
            <a:r>
              <a:rPr lang="en-GB" dirty="0"/>
              <a:t>Sandwich courses - where the employee spends a longer period of time at college (e.g. six months) before returning to work</a:t>
            </a:r>
          </a:p>
          <a:p>
            <a:r>
              <a:rPr lang="en-GB" dirty="0"/>
              <a:t>Sponsored courses in higher education</a:t>
            </a:r>
          </a:p>
          <a:p>
            <a:r>
              <a:rPr lang="en-GB" dirty="0"/>
              <a:t>Self-study, computer-based training</a:t>
            </a: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 the job</a:t>
            </a:r>
            <a:endParaRPr lang="en-GB" dirty="0"/>
          </a:p>
        </p:txBody>
      </p:sp>
      <p:sp>
        <p:nvSpPr>
          <p:cNvPr id="3" name="Content Placeholder 2"/>
          <p:cNvSpPr>
            <a:spLocks noGrp="1"/>
          </p:cNvSpPr>
          <p:nvPr>
            <p:ph idx="1"/>
          </p:nvPr>
        </p:nvSpPr>
        <p:spPr/>
        <p:txBody>
          <a:bodyPr>
            <a:normAutofit lnSpcReduction="10000"/>
          </a:bodyPr>
          <a:lstStyle/>
          <a:p>
            <a:r>
              <a:rPr lang="en-GB" dirty="0"/>
              <a:t>The main advantages and disadvantages of this form of training can be summarised as follows:</a:t>
            </a:r>
          </a:p>
          <a:p>
            <a:pPr fontAlgn="t"/>
            <a:r>
              <a:rPr lang="en-GB" b="1" u="sng" dirty="0" smtClean="0"/>
              <a:t>Advantages</a:t>
            </a:r>
            <a:endParaRPr lang="en-GB" b="0" u="sng" dirty="0" smtClean="0"/>
          </a:p>
          <a:p>
            <a:pPr fontAlgn="t"/>
            <a:r>
              <a:rPr lang="en-GB" b="0" dirty="0" smtClean="0"/>
              <a:t>A wider range of skills or qualifications can be obtained</a:t>
            </a:r>
          </a:p>
          <a:p>
            <a:pPr fontAlgn="t"/>
            <a:r>
              <a:rPr lang="en-GB" b="0" dirty="0" smtClean="0"/>
              <a:t>Can learn from outside specialists or experts</a:t>
            </a:r>
          </a:p>
          <a:p>
            <a:pPr fontAlgn="t"/>
            <a:r>
              <a:rPr lang="en-GB" b="0" dirty="0" smtClean="0"/>
              <a:t>Employees can be more confident when starting job</a:t>
            </a:r>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 the job</a:t>
            </a:r>
            <a:endParaRPr lang="en-GB" dirty="0"/>
          </a:p>
        </p:txBody>
      </p:sp>
      <p:sp>
        <p:nvSpPr>
          <p:cNvPr id="3" name="Content Placeholder 2"/>
          <p:cNvSpPr>
            <a:spLocks noGrp="1"/>
          </p:cNvSpPr>
          <p:nvPr>
            <p:ph idx="1"/>
          </p:nvPr>
        </p:nvSpPr>
        <p:spPr/>
        <p:txBody>
          <a:bodyPr>
            <a:normAutofit lnSpcReduction="10000"/>
          </a:bodyPr>
          <a:lstStyle/>
          <a:p>
            <a:r>
              <a:rPr lang="en-GB" b="1" u="sng" dirty="0" smtClean="0"/>
              <a:t>Disadvantages</a:t>
            </a:r>
          </a:p>
          <a:p>
            <a:r>
              <a:rPr lang="en-GB" dirty="0"/>
              <a:t>More expensive – e.g. transport and accommodation</a:t>
            </a:r>
          </a:p>
          <a:p>
            <a:r>
              <a:rPr lang="en-GB" dirty="0"/>
              <a:t>Lost working time and potential output from employee</a:t>
            </a:r>
          </a:p>
          <a:p>
            <a:r>
              <a:rPr lang="en-GB" dirty="0"/>
              <a:t>New employees may still need some induction training</a:t>
            </a:r>
          </a:p>
          <a:p>
            <a:r>
              <a:rPr lang="en-GB" dirty="0"/>
              <a:t>Employees now have new skills/qualifications and may leave for better jobs</a:t>
            </a:r>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Mentoring</a:t>
            </a:r>
            <a:endParaRPr lang="en-GB" dirty="0"/>
          </a:p>
        </p:txBody>
      </p:sp>
      <p:sp>
        <p:nvSpPr>
          <p:cNvPr id="3" name="Content Placeholder 2"/>
          <p:cNvSpPr>
            <a:spLocks noGrp="1"/>
          </p:cNvSpPr>
          <p:nvPr>
            <p:ph idx="1"/>
          </p:nvPr>
        </p:nvSpPr>
        <p:spPr/>
        <p:txBody>
          <a:bodyPr/>
          <a:lstStyle/>
          <a:p>
            <a:r>
              <a:rPr lang="en-GB" dirty="0"/>
              <a:t>Mentorship is a relationship in which a more experienced or more knowledgeable person helps to guide a less experienced or less knowledgeable person.</a:t>
            </a:r>
            <a:endParaRPr lang="en-GB" dirty="0" smtClean="0"/>
          </a:p>
          <a:p>
            <a:endParaRPr lang="en-GB" dirty="0"/>
          </a:p>
          <a:p>
            <a:r>
              <a:rPr lang="en-GB" dirty="0" smtClean="0"/>
              <a:t>Mentor </a:t>
            </a:r>
            <a:r>
              <a:rPr lang="en-GB" dirty="0"/>
              <a:t>sharing their experience with learner</a:t>
            </a:r>
          </a:p>
          <a:p>
            <a:r>
              <a:rPr lang="en-GB" dirty="0"/>
              <a:t>Longer term development focus</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Coaching</a:t>
            </a:r>
            <a:endParaRPr lang="en-GB" dirty="0"/>
          </a:p>
        </p:txBody>
      </p:sp>
      <p:sp>
        <p:nvSpPr>
          <p:cNvPr id="3" name="Content Placeholder 2"/>
          <p:cNvSpPr>
            <a:spLocks noGrp="1"/>
          </p:cNvSpPr>
          <p:nvPr>
            <p:ph idx="1"/>
          </p:nvPr>
        </p:nvSpPr>
        <p:spPr/>
        <p:txBody>
          <a:bodyPr>
            <a:normAutofit fontScale="85000" lnSpcReduction="20000"/>
          </a:bodyPr>
          <a:lstStyle/>
          <a:p>
            <a:r>
              <a:rPr lang="en-GB" dirty="0"/>
              <a:t>Coaching is a form of development in which a person called a coach supports a learner or client in achieving a specific personal or professional goal by providing training and guidance. The learner is sometimes called a </a:t>
            </a:r>
            <a:r>
              <a:rPr lang="en-GB" dirty="0" err="1"/>
              <a:t>coachee</a:t>
            </a:r>
            <a:r>
              <a:rPr lang="en-GB" dirty="0"/>
              <a:t>.</a:t>
            </a:r>
            <a:endParaRPr lang="en-GB" dirty="0" smtClean="0"/>
          </a:p>
          <a:p>
            <a:endParaRPr lang="en-GB" dirty="0"/>
          </a:p>
          <a:p>
            <a:r>
              <a:rPr lang="en-GB" dirty="0" smtClean="0"/>
              <a:t>Develops </a:t>
            </a:r>
            <a:r>
              <a:rPr lang="en-GB" dirty="0"/>
              <a:t>existing skills</a:t>
            </a:r>
          </a:p>
          <a:p>
            <a:r>
              <a:rPr lang="en-GB" dirty="0" smtClean="0"/>
              <a:t>Develops </a:t>
            </a:r>
            <a:r>
              <a:rPr lang="en-GB" dirty="0"/>
              <a:t>confidence</a:t>
            </a:r>
          </a:p>
          <a:p>
            <a:r>
              <a:rPr lang="en-GB" dirty="0"/>
              <a:t>Longer term focus and input</a:t>
            </a:r>
          </a:p>
          <a:p>
            <a:r>
              <a:rPr lang="en-GB" dirty="0"/>
              <a:t>Considers ‘how’ to achieve something</a:t>
            </a:r>
          </a:p>
          <a:p>
            <a:r>
              <a:rPr lang="en-GB" dirty="0"/>
              <a:t>Developing person not skill</a:t>
            </a:r>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Coaching/mentoring</a:t>
            </a:r>
            <a:endParaRPr lang="en-GB" dirty="0"/>
          </a:p>
        </p:txBody>
      </p:sp>
      <p:sp>
        <p:nvSpPr>
          <p:cNvPr id="3" name="Content Placeholder 2"/>
          <p:cNvSpPr>
            <a:spLocks noGrp="1"/>
          </p:cNvSpPr>
          <p:nvPr>
            <p:ph idx="1"/>
          </p:nvPr>
        </p:nvSpPr>
        <p:spPr/>
        <p:txBody>
          <a:bodyPr/>
          <a:lstStyle/>
          <a:p>
            <a:r>
              <a:rPr lang="en-GB" dirty="0" smtClean="0"/>
              <a:t>Coaching and mentoring use the same skills and approach but coaching is short term task-based and mentoring is a longer term relationship.</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8482" t="26568" r="31249" b="9146"/>
          <a:stretch>
            <a:fillRect/>
          </a:stretch>
        </p:blipFill>
        <p:spPr bwMode="auto">
          <a:xfrm>
            <a:off x="214282" y="357166"/>
            <a:ext cx="8786874" cy="585791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Effectiveness of training</a:t>
            </a:r>
            <a:endParaRPr lang="en-GB" dirty="0"/>
          </a:p>
        </p:txBody>
      </p:sp>
      <p:pic>
        <p:nvPicPr>
          <p:cNvPr id="8193" name="Picture 1"/>
          <p:cNvPicPr>
            <a:picLocks noChangeAspect="1" noChangeArrowheads="1"/>
          </p:cNvPicPr>
          <p:nvPr/>
        </p:nvPicPr>
        <p:blipFill>
          <a:blip r:embed="rId2"/>
          <a:srcRect l="50000" t="29286" r="5803" b="40000"/>
          <a:stretch>
            <a:fillRect/>
          </a:stretch>
        </p:blipFill>
        <p:spPr bwMode="auto">
          <a:xfrm>
            <a:off x="214281" y="1357298"/>
            <a:ext cx="8717097" cy="378621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Needs Analysis (TNA)</a:t>
            </a:r>
            <a:endParaRPr lang="en-GB" dirty="0"/>
          </a:p>
        </p:txBody>
      </p:sp>
      <p:sp>
        <p:nvSpPr>
          <p:cNvPr id="3" name="Content Placeholder 2"/>
          <p:cNvSpPr>
            <a:spLocks noGrp="1"/>
          </p:cNvSpPr>
          <p:nvPr>
            <p:ph idx="1"/>
          </p:nvPr>
        </p:nvSpPr>
        <p:spPr/>
        <p:txBody>
          <a:bodyPr>
            <a:normAutofit fontScale="92500"/>
          </a:bodyPr>
          <a:lstStyle/>
          <a:p>
            <a:r>
              <a:rPr lang="en-GB" b="1" dirty="0"/>
              <a:t>Training Needs Analysis Purpose</a:t>
            </a:r>
          </a:p>
          <a:p>
            <a:r>
              <a:rPr lang="en-GB" dirty="0"/>
              <a:t>A </a:t>
            </a:r>
            <a:r>
              <a:rPr lang="en-GB" i="1" dirty="0"/>
              <a:t>Training Needs Analysis</a:t>
            </a:r>
            <a:r>
              <a:rPr lang="en-GB" dirty="0"/>
              <a:t> (TNA) is used to assess an </a:t>
            </a:r>
            <a:r>
              <a:rPr lang="en-GB" dirty="0" smtClean="0"/>
              <a:t>organisation's </a:t>
            </a:r>
            <a:r>
              <a:rPr lang="en-GB" dirty="0"/>
              <a:t>training needs. The root of the TNA is the gap analysis. This is an assessment of the gap between the knowledge, skills and attitudes that the people in the organization currently possess and the knowledge, skills and attitudes that they require to meet the </a:t>
            </a:r>
            <a:r>
              <a:rPr lang="en-GB" dirty="0" smtClean="0"/>
              <a:t>organisation's </a:t>
            </a:r>
            <a:r>
              <a:rPr lang="en-GB" dirty="0"/>
              <a:t>objectives.</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TNA</a:t>
            </a:r>
            <a:endParaRPr lang="en-GB" dirty="0"/>
          </a:p>
        </p:txBody>
      </p:sp>
      <p:sp>
        <p:nvSpPr>
          <p:cNvPr id="3" name="Content Placeholder 2"/>
          <p:cNvSpPr>
            <a:spLocks noGrp="1"/>
          </p:cNvSpPr>
          <p:nvPr>
            <p:ph idx="1"/>
          </p:nvPr>
        </p:nvSpPr>
        <p:spPr/>
        <p:txBody>
          <a:bodyPr>
            <a:normAutofit fontScale="77500" lnSpcReduction="20000"/>
          </a:bodyPr>
          <a:lstStyle/>
          <a:p>
            <a:r>
              <a:rPr lang="en-GB" dirty="0"/>
              <a:t>The training needs assessment is best conducted up front, before training solutions are budgeted, designed and delivered. The output of the needs analysis will be a document that specifies why, what, who, when, where and how. More specifically, the document will need to answer these questions:</a:t>
            </a:r>
          </a:p>
          <a:p>
            <a:r>
              <a:rPr lang="en-GB" dirty="0"/>
              <a:t>why do people need the training?</a:t>
            </a:r>
          </a:p>
          <a:p>
            <a:r>
              <a:rPr lang="en-GB" dirty="0"/>
              <a:t>what skills need imparting?</a:t>
            </a:r>
          </a:p>
          <a:p>
            <a:r>
              <a:rPr lang="en-GB" dirty="0"/>
              <a:t>who needs the training?</a:t>
            </a:r>
          </a:p>
          <a:p>
            <a:r>
              <a:rPr lang="en-GB" dirty="0"/>
              <a:t>when will they need the new skills?</a:t>
            </a:r>
          </a:p>
          <a:p>
            <a:r>
              <a:rPr lang="en-GB" dirty="0"/>
              <a:t>where may the training be conducted? and</a:t>
            </a:r>
          </a:p>
          <a:p>
            <a:r>
              <a:rPr lang="en-GB" dirty="0"/>
              <a:t>how may the new skills be imparted?</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TNA</a:t>
            </a:r>
            <a:endParaRPr lang="en-GB" dirty="0"/>
          </a:p>
        </p:txBody>
      </p:sp>
      <p:sp>
        <p:nvSpPr>
          <p:cNvPr id="3" name="Content Placeholder 2"/>
          <p:cNvSpPr>
            <a:spLocks noGrp="1"/>
          </p:cNvSpPr>
          <p:nvPr>
            <p:ph idx="1"/>
          </p:nvPr>
        </p:nvSpPr>
        <p:spPr/>
        <p:txBody>
          <a:bodyPr>
            <a:normAutofit fontScale="85000" lnSpcReduction="10000"/>
          </a:bodyPr>
          <a:lstStyle/>
          <a:p>
            <a:r>
              <a:rPr lang="en-GB" dirty="0"/>
              <a:t>There are so many ways for conducting a </a:t>
            </a:r>
            <a:r>
              <a:rPr lang="en-GB" i="1" dirty="0"/>
              <a:t>Training Needs Analysis</a:t>
            </a:r>
            <a:r>
              <a:rPr lang="en-GB" dirty="0"/>
              <a:t>, depending on your situation. One size does not fit all. Is the purpose of the needs assessment to:</a:t>
            </a:r>
          </a:p>
          <a:p>
            <a:r>
              <a:rPr lang="en-GB" b="1" dirty="0"/>
              <a:t>lead in to a design of a specific purpose improvement initiative (e.g., customer complaint reduction)</a:t>
            </a:r>
          </a:p>
          <a:p>
            <a:r>
              <a:rPr lang="en-GB" b="1" dirty="0"/>
              <a:t>enable the design of the </a:t>
            </a:r>
            <a:r>
              <a:rPr lang="en-GB" b="1" dirty="0" smtClean="0"/>
              <a:t>organisation's </a:t>
            </a:r>
            <a:r>
              <a:rPr lang="en-GB" b="1" dirty="0"/>
              <a:t>training calendar</a:t>
            </a:r>
          </a:p>
          <a:p>
            <a:r>
              <a:rPr lang="en-GB" b="1" dirty="0"/>
              <a:t>identify training and development needs of individual staff during the performance appraisal cycle</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TNA</a:t>
            </a:r>
            <a:endParaRPr lang="en-GB" dirty="0"/>
          </a:p>
        </p:txBody>
      </p:sp>
      <p:sp>
        <p:nvSpPr>
          <p:cNvPr id="3" name="Content Placeholder 2"/>
          <p:cNvSpPr>
            <a:spLocks noGrp="1"/>
          </p:cNvSpPr>
          <p:nvPr>
            <p:ph idx="1"/>
          </p:nvPr>
        </p:nvSpPr>
        <p:spPr/>
        <p:txBody>
          <a:bodyPr>
            <a:normAutofit fontScale="92500" lnSpcReduction="20000"/>
          </a:bodyPr>
          <a:lstStyle/>
          <a:p>
            <a:r>
              <a:rPr lang="en-GB" dirty="0"/>
              <a:t>In clarifying the purpose of the TNA, consider the scope of the TNA. Is it to determine training needs:</a:t>
            </a:r>
          </a:p>
          <a:p>
            <a:r>
              <a:rPr lang="en-GB" dirty="0"/>
              <a:t>at the </a:t>
            </a:r>
            <a:r>
              <a:rPr lang="en-GB" dirty="0" smtClean="0"/>
              <a:t>organisation </a:t>
            </a:r>
            <a:r>
              <a:rPr lang="en-GB" dirty="0"/>
              <a:t>level?</a:t>
            </a:r>
          </a:p>
          <a:p>
            <a:r>
              <a:rPr lang="en-GB" dirty="0"/>
              <a:t>at the project level for a specific project? or</a:t>
            </a:r>
          </a:p>
          <a:p>
            <a:r>
              <a:rPr lang="en-GB" dirty="0"/>
              <a:t>at the department level for specific employees?</a:t>
            </a:r>
          </a:p>
          <a:p>
            <a:r>
              <a:rPr lang="en-GB" dirty="0"/>
              <a:t>Your answer to these questions will dictate:</a:t>
            </a:r>
          </a:p>
          <a:p>
            <a:r>
              <a:rPr lang="en-GB" dirty="0"/>
              <a:t>who will conduct the TNA</a:t>
            </a:r>
          </a:p>
          <a:p>
            <a:r>
              <a:rPr lang="en-GB" dirty="0"/>
              <a:t>how the TNA will be conducted, and</a:t>
            </a:r>
          </a:p>
          <a:p>
            <a:r>
              <a:rPr lang="en-GB" dirty="0"/>
              <a:t>what data sources will be used</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training</a:t>
            </a:r>
            <a:endParaRPr lang="en-GB" dirty="0"/>
          </a:p>
        </p:txBody>
      </p:sp>
      <p:sp>
        <p:nvSpPr>
          <p:cNvPr id="3" name="Content Placeholder 2"/>
          <p:cNvSpPr>
            <a:spLocks noGrp="1"/>
          </p:cNvSpPr>
          <p:nvPr>
            <p:ph idx="1"/>
          </p:nvPr>
        </p:nvSpPr>
        <p:spPr/>
        <p:txBody>
          <a:bodyPr/>
          <a:lstStyle/>
          <a:p>
            <a:r>
              <a:rPr lang="en-GB" dirty="0"/>
              <a:t>o internal/external</a:t>
            </a:r>
          </a:p>
          <a:p>
            <a:r>
              <a:rPr lang="en-GB" dirty="0"/>
              <a:t>o on-the-job/off-the-job</a:t>
            </a:r>
          </a:p>
          <a:p>
            <a:r>
              <a:rPr lang="en-GB" dirty="0"/>
              <a:t>o mentoring</a:t>
            </a:r>
          </a:p>
          <a:p>
            <a:r>
              <a:rPr lang="en-GB" dirty="0"/>
              <a:t>o coaching.</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Internal/external training</a:t>
            </a:r>
            <a:endParaRPr lang="en-GB" dirty="0"/>
          </a:p>
        </p:txBody>
      </p:sp>
      <p:sp>
        <p:nvSpPr>
          <p:cNvPr id="3" name="Content Placeholder 2"/>
          <p:cNvSpPr>
            <a:spLocks noGrp="1"/>
          </p:cNvSpPr>
          <p:nvPr>
            <p:ph idx="1"/>
          </p:nvPr>
        </p:nvSpPr>
        <p:spPr/>
        <p:txBody>
          <a:bodyPr/>
          <a:lstStyle/>
          <a:p>
            <a:r>
              <a:rPr lang="en-GB" dirty="0" smtClean="0"/>
              <a:t>Internal training – training given by the organisation; good if it is job specific.</a:t>
            </a:r>
          </a:p>
          <a:p>
            <a:r>
              <a:rPr lang="en-GB" dirty="0" smtClean="0"/>
              <a:t>External training – employees go to another organisation for training, such as a college course.</a:t>
            </a:r>
          </a:p>
          <a:p>
            <a:endParaRPr lang="en-GB" dirty="0" smtClean="0"/>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Internal/external training</a:t>
            </a:r>
            <a:endParaRPr lang="en-GB" dirty="0"/>
          </a:p>
        </p:txBody>
      </p:sp>
      <p:pic>
        <p:nvPicPr>
          <p:cNvPr id="6145" name="Picture 1"/>
          <p:cNvPicPr>
            <a:picLocks noChangeAspect="1" noChangeArrowheads="1"/>
          </p:cNvPicPr>
          <p:nvPr/>
        </p:nvPicPr>
        <p:blipFill>
          <a:blip r:embed="rId2"/>
          <a:srcRect l="24554" t="49286" r="31696" b="18571"/>
          <a:stretch>
            <a:fillRect/>
          </a:stretch>
        </p:blipFill>
        <p:spPr bwMode="auto">
          <a:xfrm>
            <a:off x="285719" y="1714488"/>
            <a:ext cx="8556685" cy="392909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the job</a:t>
            </a:r>
            <a:endParaRPr lang="en-GB" dirty="0"/>
          </a:p>
        </p:txBody>
      </p:sp>
      <p:sp>
        <p:nvSpPr>
          <p:cNvPr id="3" name="Content Placeholder 2"/>
          <p:cNvSpPr>
            <a:spLocks noGrp="1"/>
          </p:cNvSpPr>
          <p:nvPr>
            <p:ph idx="1"/>
          </p:nvPr>
        </p:nvSpPr>
        <p:spPr/>
        <p:txBody>
          <a:bodyPr>
            <a:normAutofit fontScale="62500" lnSpcReduction="20000"/>
          </a:bodyPr>
          <a:lstStyle/>
          <a:p>
            <a:r>
              <a:rPr lang="en-GB" dirty="0"/>
              <a:t>With on the job training, employees receive training whilst remaining in the workplace.</a:t>
            </a:r>
          </a:p>
          <a:p>
            <a:r>
              <a:rPr lang="en-GB" dirty="0"/>
              <a:t>The main methods of one-the-job training include:</a:t>
            </a:r>
          </a:p>
          <a:p>
            <a:r>
              <a:rPr lang="en-GB" b="1" dirty="0"/>
              <a:t>Demonstration / instruction</a:t>
            </a:r>
            <a:r>
              <a:rPr lang="en-GB" dirty="0"/>
              <a:t> - showing the trainee how to do the job</a:t>
            </a:r>
          </a:p>
          <a:p>
            <a:r>
              <a:rPr lang="en-GB" b="1" dirty="0"/>
              <a:t>Coaching</a:t>
            </a:r>
            <a:r>
              <a:rPr lang="en-GB" dirty="0"/>
              <a:t> - a more intensive method of training that involves a close working relationship between an experienced employee and the trainee</a:t>
            </a:r>
          </a:p>
          <a:p>
            <a:r>
              <a:rPr lang="en-GB" b="1" dirty="0"/>
              <a:t>Job rotation</a:t>
            </a:r>
            <a:r>
              <a:rPr lang="en-GB" dirty="0"/>
              <a:t> - where the trainee is given several jobs in succession, to gain experience of a wide range of activities (e.g. a graduate management trainee might spend periods in several different departments)</a:t>
            </a:r>
          </a:p>
          <a:p>
            <a:r>
              <a:rPr lang="en-GB" b="1" dirty="0"/>
              <a:t>Projects</a:t>
            </a:r>
            <a:r>
              <a:rPr lang="en-GB" dirty="0"/>
              <a:t> - employees join a project team - which gives them exposure to other parts of the business and allow them to take part in new activities. Most successful project teams are "multi-disciplinary</a:t>
            </a:r>
            <a:r>
              <a:rPr lang="en-GB" dirty="0" smtClean="0"/>
              <a:t>"</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532</Words>
  <Application>Microsoft Office PowerPoint</Application>
  <PresentationFormat>On-screen Show (4:3)</PresentationFormat>
  <Paragraphs>92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D3 Training and development</vt:lpstr>
      <vt:lpstr>Training Needs Analysis (TNA)</vt:lpstr>
      <vt:lpstr>TNA</vt:lpstr>
      <vt:lpstr>TNA</vt:lpstr>
      <vt:lpstr>TNA</vt:lpstr>
      <vt:lpstr>Types of training</vt:lpstr>
      <vt:lpstr>Internal/external training</vt:lpstr>
      <vt:lpstr>Internal/external training</vt:lpstr>
      <vt:lpstr>On the job</vt:lpstr>
      <vt:lpstr>On the job</vt:lpstr>
      <vt:lpstr>On the job</vt:lpstr>
      <vt:lpstr>Off the job</vt:lpstr>
      <vt:lpstr>Off the job</vt:lpstr>
      <vt:lpstr>Off the job</vt:lpstr>
      <vt:lpstr>Mentoring</vt:lpstr>
      <vt:lpstr>Coaching</vt:lpstr>
      <vt:lpstr>Coaching/mentoring</vt:lpstr>
      <vt:lpstr>Slide 18</vt:lpstr>
      <vt:lpstr>Effectiveness of training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D3 Training and development</dc:title>
  <dc:creator>user</dc:creator>
  <cp:lastModifiedBy>user</cp:lastModifiedBy>
  <cp:revision>7</cp:revision>
  <dcterms:created xsi:type="dcterms:W3CDTF">2018-04-18T18:36:46Z</dcterms:created>
  <dcterms:modified xsi:type="dcterms:W3CDTF">2018-04-18T19:11:47Z</dcterms:modified>
</cp:coreProperties>
</file>