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5" r:id="rId1"/>
    <p:sldMasterId id="2147484148" r:id="rId2"/>
  </p:sldMasterIdLst>
  <p:notesMasterIdLst>
    <p:notesMasterId r:id="rId19"/>
  </p:notesMasterIdLst>
  <p:sldIdLst>
    <p:sldId id="257" r:id="rId3"/>
    <p:sldId id="267" r:id="rId4"/>
    <p:sldId id="269" r:id="rId5"/>
    <p:sldId id="258" r:id="rId6"/>
    <p:sldId id="263" r:id="rId7"/>
    <p:sldId id="259" r:id="rId8"/>
    <p:sldId id="260" r:id="rId9"/>
    <p:sldId id="261" r:id="rId10"/>
    <p:sldId id="264" r:id="rId11"/>
    <p:sldId id="265" r:id="rId12"/>
    <p:sldId id="262" r:id="rId13"/>
    <p:sldId id="266" r:id="rId14"/>
    <p:sldId id="268" r:id="rId15"/>
    <p:sldId id="271" r:id="rId16"/>
    <p:sldId id="272" r:id="rId17"/>
    <p:sldId id="270" r:id="rId1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60882"/>
    <a:srgbClr val="0072BB"/>
    <a:srgbClr val="5057A7"/>
    <a:srgbClr val="364395"/>
    <a:srgbClr val="FBF5EA"/>
    <a:srgbClr val="F8F8F8"/>
    <a:srgbClr val="EAEAEA"/>
    <a:srgbClr val="CC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2619" autoAdjust="0"/>
  </p:normalViewPr>
  <p:slideViewPr>
    <p:cSldViewPr>
      <p:cViewPr varScale="1">
        <p:scale>
          <a:sx n="92" d="100"/>
          <a:sy n="92" d="100"/>
        </p:scale>
        <p:origin x="-154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544" y="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A4C45C35-5081-44A4-B1F0-C4F263D68D8B}" type="slidenum">
              <a:rPr lang="en-GB" altLang="en-US"/>
              <a:pPr>
                <a:defRPr/>
              </a:pPr>
              <a:t>‹#›</a:t>
            </a:fld>
            <a:endParaRPr lang="en-GB" altLang="en-US"/>
          </a:p>
        </p:txBody>
      </p:sp>
    </p:spTree>
    <p:extLst>
      <p:ext uri="{BB962C8B-B14F-4D97-AF65-F5344CB8AC3E}">
        <p14:creationId xmlns:p14="http://schemas.microsoft.com/office/powerpoint/2010/main" xmlns="" val="37447229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4641352-DDEF-4921-9D37-CE1F1AFC9162}" type="slidenum">
              <a:rPr lang="en-GB" altLang="en-US" smtClean="0"/>
              <a:pPr/>
              <a:t>1</a:t>
            </a:fld>
            <a:endParaRPr lang="en-GB"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Explain to learners that performance appraisal is very important for</a:t>
            </a:r>
            <a:r>
              <a:rPr lang="en-GB" baseline="0" dirty="0"/>
              <a:t> their futures and that they are likely to have team and individual targets set for them throughout their working lives.</a:t>
            </a:r>
            <a:endParaRPr lang="en-US" altLang="en-US" dirty="0">
              <a:latin typeface="Arial" panose="020B0604020202020204" pitchFamily="34" charset="0"/>
            </a:endParaRPr>
          </a:p>
        </p:txBody>
      </p:sp>
    </p:spTree>
    <p:extLst>
      <p:ext uri="{BB962C8B-B14F-4D97-AF65-F5344CB8AC3E}">
        <p14:creationId xmlns:p14="http://schemas.microsoft.com/office/powerpoint/2010/main" xmlns="" val="3337815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Font typeface="Wingdings" panose="05000000000000000000" pitchFamily="2" charset="2"/>
              <a:buNone/>
            </a:pPr>
            <a:r>
              <a:rPr lang="en-GB" altLang="en-US" baseline="0" dirty="0">
                <a:latin typeface="Arial" panose="020B0604020202020204" pitchFamily="34" charset="0"/>
              </a:rPr>
              <a:t>360 degree appraisal is one that takes feedback from many different angles – above the employee through the line manager, at the same level and from the direct line reports.</a:t>
            </a:r>
          </a:p>
          <a:p>
            <a:pPr marL="0" indent="0">
              <a:buFont typeface="Wingdings" panose="05000000000000000000" pitchFamily="2" charset="2"/>
              <a:buNone/>
            </a:pPr>
            <a:r>
              <a:rPr lang="en-GB" altLang="en-US" baseline="0" dirty="0">
                <a:latin typeface="Arial" panose="020B0604020202020204" pitchFamily="34" charset="0"/>
              </a:rPr>
              <a:t>So this type of appraisal gives a complete view of performance.</a:t>
            </a:r>
          </a:p>
          <a:p>
            <a:pPr marL="0" indent="0">
              <a:buFont typeface="Wingdings" panose="05000000000000000000" pitchFamily="2" charset="2"/>
              <a:buNone/>
            </a:pPr>
            <a:r>
              <a:rPr lang="en-GB" altLang="en-US" baseline="0" dirty="0">
                <a:latin typeface="Arial" panose="020B0604020202020204" pitchFamily="34" charset="0"/>
              </a:rPr>
              <a:t>As a tool the employee gets a view of what it is like to be managed by the person and also from their line manager.</a:t>
            </a:r>
          </a:p>
          <a:p>
            <a:pPr marL="0" indent="0">
              <a:buFont typeface="Wingdings" panose="05000000000000000000" pitchFamily="2" charset="2"/>
              <a:buNone/>
            </a:pPr>
            <a:r>
              <a:rPr lang="en-GB" altLang="en-US" baseline="0" dirty="0">
                <a:latin typeface="Arial" panose="020B0604020202020204" pitchFamily="34" charset="0"/>
              </a:rPr>
              <a:t>Completing a 360 degree appraisal can be challenging, particularly if comments are made anonymously, and may include feedback that the employee does not like.</a:t>
            </a:r>
          </a:p>
          <a:p>
            <a:pPr marL="0" indent="0">
              <a:buFont typeface="Wingdings" panose="05000000000000000000" pitchFamily="2" charset="2"/>
              <a:buNone/>
            </a:pPr>
            <a:r>
              <a:rPr lang="en-GB" altLang="en-US" baseline="0" dirty="0">
                <a:latin typeface="Arial" panose="020B0604020202020204" pitchFamily="34" charset="0"/>
              </a:rPr>
              <a:t>However, if used well this type of appraisal can be very powerful.</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64EF47-8142-4FD0-8D25-CD98AB6D8F4B}" type="slidenum">
              <a:rPr lang="en-GB" altLang="en-US" smtClean="0"/>
              <a:pPr/>
              <a:t>11</a:t>
            </a:fld>
            <a:endParaRPr lang="en-GB" altLang="en-US"/>
          </a:p>
        </p:txBody>
      </p:sp>
    </p:spTree>
    <p:extLst>
      <p:ext uri="{BB962C8B-B14F-4D97-AF65-F5344CB8AC3E}">
        <p14:creationId xmlns:p14="http://schemas.microsoft.com/office/powerpoint/2010/main" xmlns="" val="2314311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Font typeface="Wingdings" panose="05000000000000000000" pitchFamily="2" charset="2"/>
              <a:buNone/>
            </a:pPr>
            <a:r>
              <a:rPr lang="en-GB" altLang="en-US" baseline="0" dirty="0">
                <a:latin typeface="Arial" panose="020B0604020202020204" pitchFamily="34" charset="0"/>
              </a:rPr>
              <a:t>360 degree appraisal is one that takes feedback from many different angles – above the employee through the line manager, at the same level and from the direct line reports.</a:t>
            </a:r>
          </a:p>
          <a:p>
            <a:pPr marL="0" indent="0">
              <a:buFont typeface="Wingdings" panose="05000000000000000000" pitchFamily="2" charset="2"/>
              <a:buNone/>
            </a:pPr>
            <a:r>
              <a:rPr lang="en-GB" altLang="en-US" baseline="0" dirty="0">
                <a:latin typeface="Arial" panose="020B0604020202020204" pitchFamily="34" charset="0"/>
              </a:rPr>
              <a:t>So this type of appraisal gives a complete view of performance.</a:t>
            </a:r>
          </a:p>
          <a:p>
            <a:pPr marL="0" indent="0">
              <a:buFont typeface="Wingdings" panose="05000000000000000000" pitchFamily="2" charset="2"/>
              <a:buNone/>
            </a:pPr>
            <a:r>
              <a:rPr lang="en-GB" altLang="en-US" baseline="0" dirty="0">
                <a:latin typeface="Arial" panose="020B0604020202020204" pitchFamily="34" charset="0"/>
              </a:rPr>
              <a:t>As a tool the employee gets a view of what it is like to be managed by the person and also from their line manager.</a:t>
            </a:r>
          </a:p>
          <a:p>
            <a:pPr marL="0" indent="0">
              <a:buFont typeface="Wingdings" panose="05000000000000000000" pitchFamily="2" charset="2"/>
              <a:buNone/>
            </a:pPr>
            <a:r>
              <a:rPr lang="en-GB" altLang="en-US" baseline="0" dirty="0">
                <a:latin typeface="Arial" panose="020B0604020202020204" pitchFamily="34" charset="0"/>
              </a:rPr>
              <a:t>Completing a 360 degree appraisal can be challenging, particularly if comments are made anonymously, and may include feedback that the employee does not like.</a:t>
            </a:r>
          </a:p>
          <a:p>
            <a:pPr marL="0" indent="0">
              <a:buFont typeface="Wingdings" panose="05000000000000000000" pitchFamily="2" charset="2"/>
              <a:buNone/>
            </a:pPr>
            <a:r>
              <a:rPr lang="en-GB" altLang="en-US" baseline="0" dirty="0">
                <a:latin typeface="Arial" panose="020B0604020202020204" pitchFamily="34" charset="0"/>
              </a:rPr>
              <a:t>However, if used well this type of appraisal can be very powerful.</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64EF47-8142-4FD0-8D25-CD98AB6D8F4B}" type="slidenum">
              <a:rPr lang="en-GB" altLang="en-US" smtClean="0"/>
              <a:pPr/>
              <a:t>12</a:t>
            </a:fld>
            <a:endParaRPr lang="en-GB" altLang="en-US"/>
          </a:p>
        </p:txBody>
      </p:sp>
    </p:spTree>
    <p:extLst>
      <p:ext uri="{BB962C8B-B14F-4D97-AF65-F5344CB8AC3E}">
        <p14:creationId xmlns:p14="http://schemas.microsoft.com/office/powerpoint/2010/main" xmlns="" val="231431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Font typeface="Wingdings" panose="05000000000000000000" pitchFamily="2" charset="2"/>
              <a:buNone/>
            </a:pPr>
            <a:r>
              <a:rPr lang="en-GB" altLang="en-US" baseline="0" dirty="0">
                <a:latin typeface="Arial" panose="020B0604020202020204" pitchFamily="34" charset="0"/>
              </a:rPr>
              <a:t>360 degree appraisal is one that takes feedback from many different angles – above the employee through the line manager, at the same level and from the direct line reports.</a:t>
            </a:r>
          </a:p>
          <a:p>
            <a:pPr marL="0" indent="0">
              <a:buFont typeface="Wingdings" panose="05000000000000000000" pitchFamily="2" charset="2"/>
              <a:buNone/>
            </a:pPr>
            <a:r>
              <a:rPr lang="en-GB" altLang="en-US" baseline="0" dirty="0">
                <a:latin typeface="Arial" panose="020B0604020202020204" pitchFamily="34" charset="0"/>
              </a:rPr>
              <a:t>So this type of appraisal gives a complete view of performance.</a:t>
            </a:r>
          </a:p>
          <a:p>
            <a:pPr marL="0" indent="0">
              <a:buFont typeface="Wingdings" panose="05000000000000000000" pitchFamily="2" charset="2"/>
              <a:buNone/>
            </a:pPr>
            <a:r>
              <a:rPr lang="en-GB" altLang="en-US" baseline="0" dirty="0">
                <a:latin typeface="Arial" panose="020B0604020202020204" pitchFamily="34" charset="0"/>
              </a:rPr>
              <a:t>As a tool the employee gets a view of what it is like to be managed by the person and also from their line manager.</a:t>
            </a:r>
          </a:p>
          <a:p>
            <a:pPr marL="0" indent="0">
              <a:buFont typeface="Wingdings" panose="05000000000000000000" pitchFamily="2" charset="2"/>
              <a:buNone/>
            </a:pPr>
            <a:r>
              <a:rPr lang="en-GB" altLang="en-US" baseline="0" dirty="0">
                <a:latin typeface="Arial" panose="020B0604020202020204" pitchFamily="34" charset="0"/>
              </a:rPr>
              <a:t>Completing a 360 degree appraisal can be challenging, particularly if comments are made anonymously, and may include feedback that the employee does not like.</a:t>
            </a:r>
          </a:p>
          <a:p>
            <a:pPr marL="0" indent="0">
              <a:buFont typeface="Wingdings" panose="05000000000000000000" pitchFamily="2" charset="2"/>
              <a:buNone/>
            </a:pPr>
            <a:r>
              <a:rPr lang="en-GB" altLang="en-US" baseline="0" dirty="0">
                <a:latin typeface="Arial" panose="020B0604020202020204" pitchFamily="34" charset="0"/>
              </a:rPr>
              <a:t>However, if used well this type of appraisal can be very powerful.</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64EF47-8142-4FD0-8D25-CD98AB6D8F4B}" type="slidenum">
              <a:rPr lang="en-GB" altLang="en-US" smtClean="0"/>
              <a:pPr/>
              <a:t>13</a:t>
            </a:fld>
            <a:endParaRPr lang="en-GB" altLang="en-US"/>
          </a:p>
        </p:txBody>
      </p:sp>
    </p:spTree>
    <p:extLst>
      <p:ext uri="{BB962C8B-B14F-4D97-AF65-F5344CB8AC3E}">
        <p14:creationId xmlns:p14="http://schemas.microsoft.com/office/powerpoint/2010/main" xmlns="" val="2314311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Font typeface="Wingdings" panose="05000000000000000000" pitchFamily="2" charset="2"/>
              <a:buNone/>
            </a:pPr>
            <a:r>
              <a:rPr lang="en-GB" altLang="en-US" baseline="0" dirty="0">
                <a:latin typeface="Arial" panose="020B0604020202020204" pitchFamily="34" charset="0"/>
              </a:rPr>
              <a:t>360 degree appraisal is one that takes feedback from many different angles – above the employee through the line manager, at the same level and from the direct line reports.</a:t>
            </a:r>
          </a:p>
          <a:p>
            <a:pPr marL="0" indent="0">
              <a:buFont typeface="Wingdings" panose="05000000000000000000" pitchFamily="2" charset="2"/>
              <a:buNone/>
            </a:pPr>
            <a:r>
              <a:rPr lang="en-GB" altLang="en-US" baseline="0" dirty="0">
                <a:latin typeface="Arial" panose="020B0604020202020204" pitchFamily="34" charset="0"/>
              </a:rPr>
              <a:t>So this type of appraisal gives a complete view of performance.</a:t>
            </a:r>
          </a:p>
          <a:p>
            <a:pPr marL="0" indent="0">
              <a:buFont typeface="Wingdings" panose="05000000000000000000" pitchFamily="2" charset="2"/>
              <a:buNone/>
            </a:pPr>
            <a:r>
              <a:rPr lang="en-GB" altLang="en-US" baseline="0" dirty="0">
                <a:latin typeface="Arial" panose="020B0604020202020204" pitchFamily="34" charset="0"/>
              </a:rPr>
              <a:t>As a tool the employee gets a view of what it is like to be managed by the person and also from their line manager.</a:t>
            </a:r>
          </a:p>
          <a:p>
            <a:pPr marL="0" indent="0">
              <a:buFont typeface="Wingdings" panose="05000000000000000000" pitchFamily="2" charset="2"/>
              <a:buNone/>
            </a:pPr>
            <a:r>
              <a:rPr lang="en-GB" altLang="en-US" baseline="0" dirty="0">
                <a:latin typeface="Arial" panose="020B0604020202020204" pitchFamily="34" charset="0"/>
              </a:rPr>
              <a:t>Completing a 360 degree appraisal can be challenging, particularly if comments are made anonymously, and may include feedback that the employee does not like.</a:t>
            </a:r>
          </a:p>
          <a:p>
            <a:pPr marL="0" indent="0">
              <a:buFont typeface="Wingdings" panose="05000000000000000000" pitchFamily="2" charset="2"/>
              <a:buNone/>
            </a:pPr>
            <a:r>
              <a:rPr lang="en-GB" altLang="en-US" baseline="0" dirty="0">
                <a:latin typeface="Arial" panose="020B0604020202020204" pitchFamily="34" charset="0"/>
              </a:rPr>
              <a:t>However, if used well this type of appraisal can be very powerful.</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64EF47-8142-4FD0-8D25-CD98AB6D8F4B}" type="slidenum">
              <a:rPr lang="en-GB" altLang="en-US" smtClean="0"/>
              <a:pPr/>
              <a:t>14</a:t>
            </a:fld>
            <a:endParaRPr lang="en-GB" altLang="en-US"/>
          </a:p>
        </p:txBody>
      </p:sp>
    </p:spTree>
    <p:extLst>
      <p:ext uri="{BB962C8B-B14F-4D97-AF65-F5344CB8AC3E}">
        <p14:creationId xmlns:p14="http://schemas.microsoft.com/office/powerpoint/2010/main" xmlns="" val="2314311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Font typeface="Wingdings" panose="05000000000000000000" pitchFamily="2" charset="2"/>
              <a:buNone/>
            </a:pPr>
            <a:r>
              <a:rPr lang="en-GB" altLang="en-US" baseline="0" dirty="0">
                <a:latin typeface="Arial" panose="020B0604020202020204" pitchFamily="34" charset="0"/>
              </a:rPr>
              <a:t>360 degree appraisal is one that takes feedback from many different angles – above the employee through the line manager, at the same level and from the direct line reports.</a:t>
            </a:r>
          </a:p>
          <a:p>
            <a:pPr marL="0" indent="0">
              <a:buFont typeface="Wingdings" panose="05000000000000000000" pitchFamily="2" charset="2"/>
              <a:buNone/>
            </a:pPr>
            <a:r>
              <a:rPr lang="en-GB" altLang="en-US" baseline="0" dirty="0">
                <a:latin typeface="Arial" panose="020B0604020202020204" pitchFamily="34" charset="0"/>
              </a:rPr>
              <a:t>So this type of appraisal gives a complete view of performance.</a:t>
            </a:r>
          </a:p>
          <a:p>
            <a:pPr marL="0" indent="0">
              <a:buFont typeface="Wingdings" panose="05000000000000000000" pitchFamily="2" charset="2"/>
              <a:buNone/>
            </a:pPr>
            <a:r>
              <a:rPr lang="en-GB" altLang="en-US" baseline="0" dirty="0">
                <a:latin typeface="Arial" panose="020B0604020202020204" pitchFamily="34" charset="0"/>
              </a:rPr>
              <a:t>As a tool the employee gets a view of what it is like to be managed by the person and also from their line manager.</a:t>
            </a:r>
          </a:p>
          <a:p>
            <a:pPr marL="0" indent="0">
              <a:buFont typeface="Wingdings" panose="05000000000000000000" pitchFamily="2" charset="2"/>
              <a:buNone/>
            </a:pPr>
            <a:r>
              <a:rPr lang="en-GB" altLang="en-US" baseline="0" dirty="0">
                <a:latin typeface="Arial" panose="020B0604020202020204" pitchFamily="34" charset="0"/>
              </a:rPr>
              <a:t>Completing a 360 degree appraisal can be challenging, particularly if comments are made anonymously, and may include feedback that the employee does not like.</a:t>
            </a:r>
          </a:p>
          <a:p>
            <a:pPr marL="0" indent="0">
              <a:buFont typeface="Wingdings" panose="05000000000000000000" pitchFamily="2" charset="2"/>
              <a:buNone/>
            </a:pPr>
            <a:r>
              <a:rPr lang="en-GB" altLang="en-US" baseline="0" dirty="0">
                <a:latin typeface="Arial" panose="020B0604020202020204" pitchFamily="34" charset="0"/>
              </a:rPr>
              <a:t>However, if used well this type of appraisal can be very powerful.</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64EF47-8142-4FD0-8D25-CD98AB6D8F4B}" type="slidenum">
              <a:rPr lang="en-GB" altLang="en-US" smtClean="0"/>
              <a:pPr/>
              <a:t>15</a:t>
            </a:fld>
            <a:endParaRPr lang="en-GB" altLang="en-US"/>
          </a:p>
        </p:txBody>
      </p:sp>
    </p:spTree>
    <p:extLst>
      <p:ext uri="{BB962C8B-B14F-4D97-AF65-F5344CB8AC3E}">
        <p14:creationId xmlns:p14="http://schemas.microsoft.com/office/powerpoint/2010/main" xmlns="" val="2314311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Font typeface="Wingdings" panose="05000000000000000000" pitchFamily="2" charset="2"/>
              <a:buNone/>
            </a:pPr>
            <a:r>
              <a:rPr lang="en-GB" altLang="en-US" baseline="0" dirty="0">
                <a:latin typeface="Arial" panose="020B0604020202020204" pitchFamily="34" charset="0"/>
              </a:rPr>
              <a:t>360 degree appraisal is one that takes feedback from many different angles – above the employee through the line manager, at the same level and from the direct line reports.</a:t>
            </a:r>
          </a:p>
          <a:p>
            <a:pPr marL="0" indent="0">
              <a:buFont typeface="Wingdings" panose="05000000000000000000" pitchFamily="2" charset="2"/>
              <a:buNone/>
            </a:pPr>
            <a:r>
              <a:rPr lang="en-GB" altLang="en-US" baseline="0" dirty="0">
                <a:latin typeface="Arial" panose="020B0604020202020204" pitchFamily="34" charset="0"/>
              </a:rPr>
              <a:t>So this type of appraisal gives a complete view of performance.</a:t>
            </a:r>
          </a:p>
          <a:p>
            <a:pPr marL="0" indent="0">
              <a:buFont typeface="Wingdings" panose="05000000000000000000" pitchFamily="2" charset="2"/>
              <a:buNone/>
            </a:pPr>
            <a:r>
              <a:rPr lang="en-GB" altLang="en-US" baseline="0" dirty="0">
                <a:latin typeface="Arial" panose="020B0604020202020204" pitchFamily="34" charset="0"/>
              </a:rPr>
              <a:t>As a tool the employee gets a view of what it is like to be managed by the person and also from their line manager.</a:t>
            </a:r>
          </a:p>
          <a:p>
            <a:pPr marL="0" indent="0">
              <a:buFont typeface="Wingdings" panose="05000000000000000000" pitchFamily="2" charset="2"/>
              <a:buNone/>
            </a:pPr>
            <a:r>
              <a:rPr lang="en-GB" altLang="en-US" baseline="0" dirty="0">
                <a:latin typeface="Arial" panose="020B0604020202020204" pitchFamily="34" charset="0"/>
              </a:rPr>
              <a:t>Completing a 360 degree appraisal can be challenging, particularly if comments are made anonymously, and may include feedback that the employee does not like.</a:t>
            </a:r>
          </a:p>
          <a:p>
            <a:pPr marL="0" indent="0">
              <a:buFont typeface="Wingdings" panose="05000000000000000000" pitchFamily="2" charset="2"/>
              <a:buNone/>
            </a:pPr>
            <a:r>
              <a:rPr lang="en-GB" altLang="en-US" baseline="0" dirty="0">
                <a:latin typeface="Arial" panose="020B0604020202020204" pitchFamily="34" charset="0"/>
              </a:rPr>
              <a:t>However, if used well this type of appraisal can be very powerful.</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64EF47-8142-4FD0-8D25-CD98AB6D8F4B}" type="slidenum">
              <a:rPr lang="en-GB" altLang="en-US" smtClean="0"/>
              <a:pPr/>
              <a:t>16</a:t>
            </a:fld>
            <a:endParaRPr lang="en-GB" altLang="en-US"/>
          </a:p>
        </p:txBody>
      </p:sp>
    </p:spTree>
    <p:extLst>
      <p:ext uri="{BB962C8B-B14F-4D97-AF65-F5344CB8AC3E}">
        <p14:creationId xmlns:p14="http://schemas.microsoft.com/office/powerpoint/2010/main" xmlns="" val="2314311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4641352-DDEF-4921-9D37-CE1F1AFC9162}" type="slidenum">
              <a:rPr lang="en-GB" altLang="en-US" smtClean="0"/>
              <a:pPr/>
              <a:t>2</a:t>
            </a:fld>
            <a:endParaRPr lang="en-GB"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Explain to learners that performance appraisal is very important for</a:t>
            </a:r>
            <a:r>
              <a:rPr lang="en-GB" baseline="0" dirty="0"/>
              <a:t> their futures and that they are likely to have team and individual targets set for them throughout their working lives.</a:t>
            </a:r>
            <a:endParaRPr lang="en-US" altLang="en-US" dirty="0">
              <a:latin typeface="Arial" panose="020B0604020202020204" pitchFamily="34" charset="0"/>
            </a:endParaRPr>
          </a:p>
        </p:txBody>
      </p:sp>
    </p:spTree>
    <p:extLst>
      <p:ext uri="{BB962C8B-B14F-4D97-AF65-F5344CB8AC3E}">
        <p14:creationId xmlns:p14="http://schemas.microsoft.com/office/powerpoint/2010/main" xmlns="" val="3337815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a:t>
            </a:r>
            <a:r>
              <a:rPr lang="en-GB" baseline="0" dirty="0"/>
              <a:t> performance appraisal changes from one organisation to another in terms of how often an appraisal takes place and whether or not employees get a pay award as a result or not, there are often key common elements within it. </a:t>
            </a:r>
          </a:p>
          <a:p>
            <a:r>
              <a:rPr lang="en-GB" baseline="0" dirty="0"/>
              <a:t>These include an employee reviewing their own performance (self-assessment), ratings or measurements against a particular performance on a regular basis and finally by receiving feedback from others.</a:t>
            </a:r>
            <a:endParaRPr lang="en-GB" dirty="0"/>
          </a:p>
        </p:txBody>
      </p:sp>
      <p:sp>
        <p:nvSpPr>
          <p:cNvPr id="4" name="Slide Number Placeholder 3"/>
          <p:cNvSpPr>
            <a:spLocks noGrp="1"/>
          </p:cNvSpPr>
          <p:nvPr>
            <p:ph type="sldNum" sz="quarter" idx="10"/>
          </p:nvPr>
        </p:nvSpPr>
        <p:spPr/>
        <p:txBody>
          <a:bodyPr/>
          <a:lstStyle/>
          <a:p>
            <a:pPr>
              <a:defRPr/>
            </a:pPr>
            <a:fld id="{A4C45C35-5081-44A4-B1F0-C4F263D68D8B}" type="slidenum">
              <a:rPr lang="en-GB" altLang="en-US" smtClean="0"/>
              <a:pPr>
                <a:defRPr/>
              </a:pPr>
              <a:t>4</a:t>
            </a:fld>
            <a:endParaRPr lang="en-GB" altLang="en-US"/>
          </a:p>
        </p:txBody>
      </p:sp>
    </p:spTree>
    <p:extLst>
      <p:ext uri="{BB962C8B-B14F-4D97-AF65-F5344CB8AC3E}">
        <p14:creationId xmlns:p14="http://schemas.microsoft.com/office/powerpoint/2010/main" xmlns="" val="2070241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a:t>
            </a:r>
            <a:r>
              <a:rPr lang="en-GB" baseline="0" dirty="0"/>
              <a:t> performance appraisal changes from one organisation to another in terms of how often an appraisal takes place and whether or not employees get a pay award as a result or not, there are often key common elements within it. </a:t>
            </a:r>
          </a:p>
          <a:p>
            <a:r>
              <a:rPr lang="en-GB" baseline="0" dirty="0"/>
              <a:t>These include an employee reviewing their own performance (self-assessment), ratings or measurements against a particular performance on a regular basis and finally by receiving feedback from others.</a:t>
            </a:r>
            <a:endParaRPr lang="en-GB" dirty="0"/>
          </a:p>
        </p:txBody>
      </p:sp>
      <p:sp>
        <p:nvSpPr>
          <p:cNvPr id="4" name="Slide Number Placeholder 3"/>
          <p:cNvSpPr>
            <a:spLocks noGrp="1"/>
          </p:cNvSpPr>
          <p:nvPr>
            <p:ph type="sldNum" sz="quarter" idx="10"/>
          </p:nvPr>
        </p:nvSpPr>
        <p:spPr/>
        <p:txBody>
          <a:bodyPr/>
          <a:lstStyle/>
          <a:p>
            <a:pPr>
              <a:defRPr/>
            </a:pPr>
            <a:fld id="{A4C45C35-5081-44A4-B1F0-C4F263D68D8B}" type="slidenum">
              <a:rPr lang="en-GB" altLang="en-US" smtClean="0"/>
              <a:pPr>
                <a:defRPr/>
              </a:pPr>
              <a:t>5</a:t>
            </a:fld>
            <a:endParaRPr lang="en-GB" altLang="en-US"/>
          </a:p>
        </p:txBody>
      </p:sp>
    </p:spTree>
    <p:extLst>
      <p:ext uri="{BB962C8B-B14F-4D97-AF65-F5344CB8AC3E}">
        <p14:creationId xmlns:p14="http://schemas.microsoft.com/office/powerpoint/2010/main" xmlns="" val="2070241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Font typeface="Wingdings" panose="05000000000000000000" pitchFamily="2" charset="2"/>
              <a:buNone/>
            </a:pPr>
            <a:r>
              <a:rPr lang="en-GB" altLang="en-US" dirty="0">
                <a:latin typeface="Arial" panose="020B0604020202020204" pitchFamily="34" charset="0"/>
              </a:rPr>
              <a:t>Using self-assessment can be useful as part of performance appraisal. Employees</a:t>
            </a:r>
            <a:r>
              <a:rPr lang="en-GB" altLang="en-US" baseline="0" dirty="0">
                <a:latin typeface="Arial" panose="020B0604020202020204" pitchFamily="34" charset="0"/>
              </a:rPr>
              <a:t> commenting on their own performance can help managers and employees to have useful conversations about what has worked well and less well for the year.</a:t>
            </a:r>
            <a:endParaRPr lang="en-GB" altLang="en-US" dirty="0">
              <a:latin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64EF47-8142-4FD0-8D25-CD98AB6D8F4B}" type="slidenum">
              <a:rPr lang="en-GB" altLang="en-US" smtClean="0"/>
              <a:pPr/>
              <a:t>6</a:t>
            </a:fld>
            <a:endParaRPr lang="en-GB" altLang="en-US"/>
          </a:p>
        </p:txBody>
      </p:sp>
    </p:spTree>
    <p:extLst>
      <p:ext uri="{BB962C8B-B14F-4D97-AF65-F5344CB8AC3E}">
        <p14:creationId xmlns:p14="http://schemas.microsoft.com/office/powerpoint/2010/main" xmlns="" val="789724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Font typeface="Wingdings" panose="05000000000000000000" pitchFamily="2" charset="2"/>
              <a:buNone/>
            </a:pPr>
            <a:r>
              <a:rPr lang="en-GB" altLang="en-US" baseline="0" dirty="0">
                <a:latin typeface="Arial" panose="020B0604020202020204" pitchFamily="34" charset="0"/>
              </a:rPr>
              <a:t>Objectives or targets are commonly used to measure the performance of employees. </a:t>
            </a:r>
          </a:p>
          <a:p>
            <a:pPr marL="0" indent="0">
              <a:buFont typeface="Wingdings" panose="05000000000000000000" pitchFamily="2" charset="2"/>
              <a:buNone/>
            </a:pPr>
            <a:r>
              <a:rPr lang="en-GB" altLang="en-US" baseline="0" dirty="0">
                <a:latin typeface="Arial" panose="020B0604020202020204" pitchFamily="34" charset="0"/>
              </a:rPr>
              <a:t>Managers can use objectives set to ask employees to perform certain tasks.</a:t>
            </a:r>
          </a:p>
          <a:p>
            <a:pPr marL="0" indent="0">
              <a:buFont typeface="Wingdings" panose="05000000000000000000" pitchFamily="2" charset="2"/>
              <a:buNone/>
            </a:pPr>
            <a:r>
              <a:rPr lang="en-GB" altLang="en-US" baseline="0" dirty="0">
                <a:latin typeface="Arial" panose="020B0604020202020204" pitchFamily="34" charset="0"/>
              </a:rPr>
              <a:t>SMART targets: specific, measurable, achievable, realistic or time constrained targets may be used to ensure employees are completing the necessary training or tasks required for them to do a good job.</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64EF47-8142-4FD0-8D25-CD98AB6D8F4B}" type="slidenum">
              <a:rPr lang="en-GB" altLang="en-US" smtClean="0"/>
              <a:pPr/>
              <a:t>7</a:t>
            </a:fld>
            <a:endParaRPr lang="en-GB" altLang="en-US"/>
          </a:p>
        </p:txBody>
      </p:sp>
    </p:spTree>
    <p:extLst>
      <p:ext uri="{BB962C8B-B14F-4D97-AF65-F5344CB8AC3E}">
        <p14:creationId xmlns:p14="http://schemas.microsoft.com/office/powerpoint/2010/main" xmlns="" val="529979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Font typeface="Wingdings" panose="05000000000000000000" pitchFamily="2" charset="2"/>
              <a:buNone/>
            </a:pPr>
            <a:r>
              <a:rPr lang="en-GB" altLang="en-US" baseline="0" dirty="0">
                <a:latin typeface="Arial" panose="020B0604020202020204" pitchFamily="34" charset="0"/>
              </a:rPr>
              <a:t>Ratings may be used as part of performance appraisal by employees and managers.</a:t>
            </a:r>
          </a:p>
          <a:p>
            <a:pPr marL="0" indent="0">
              <a:buFont typeface="Wingdings" panose="05000000000000000000" pitchFamily="2" charset="2"/>
              <a:buNone/>
            </a:pPr>
            <a:r>
              <a:rPr lang="en-GB" altLang="en-US" baseline="0" dirty="0">
                <a:latin typeface="Arial" panose="020B0604020202020204" pitchFamily="34" charset="0"/>
              </a:rPr>
              <a:t>Having a rating scale means that there is something to judge the employee by compared to previous performance and against other employees.</a:t>
            </a:r>
          </a:p>
          <a:p>
            <a:pPr marL="0" indent="0">
              <a:buFont typeface="Wingdings" panose="05000000000000000000" pitchFamily="2" charset="2"/>
              <a:buNone/>
            </a:pPr>
            <a:r>
              <a:rPr lang="en-GB" altLang="en-US" baseline="0" dirty="0">
                <a:latin typeface="Arial" panose="020B0604020202020204" pitchFamily="34" charset="0"/>
              </a:rPr>
              <a:t>Measurement on a scale may also be used to decide if someone needs to have a pay award or not.</a:t>
            </a:r>
          </a:p>
          <a:p>
            <a:pPr marL="0" indent="0">
              <a:buFont typeface="Wingdings" panose="05000000000000000000" pitchFamily="2" charset="2"/>
              <a:buNone/>
            </a:pPr>
            <a:r>
              <a:rPr lang="en-GB" altLang="en-US" baseline="0" dirty="0">
                <a:latin typeface="Arial" panose="020B0604020202020204" pitchFamily="34" charset="0"/>
              </a:rPr>
              <a:t>Using a scale can seem like it is a more objective measure but if the scaling is linked to pay then this can mean that managers are under pressure to award higher scores, particularly if a person will not get paid the higher amount if they do not achieve a certain ranking.</a:t>
            </a:r>
          </a:p>
          <a:p>
            <a:pPr marL="0" indent="0">
              <a:buFont typeface="Wingdings" panose="05000000000000000000" pitchFamily="2" charset="2"/>
              <a:buNone/>
            </a:pPr>
            <a:r>
              <a:rPr lang="en-GB" altLang="en-US" baseline="0" dirty="0">
                <a:latin typeface="Arial" panose="020B0604020202020204" pitchFamily="34" charset="0"/>
              </a:rPr>
              <a:t>Having scales may also make employees more competitive as they compare themselves to each other.</a:t>
            </a:r>
          </a:p>
          <a:p>
            <a:pPr marL="0" indent="0">
              <a:buFont typeface="Wingdings" panose="05000000000000000000" pitchFamily="2" charset="2"/>
              <a:buNone/>
            </a:pPr>
            <a:r>
              <a:rPr lang="en-GB" altLang="en-US" baseline="0" dirty="0">
                <a:latin typeface="Arial" panose="020B0604020202020204" pitchFamily="34" charset="0"/>
              </a:rPr>
              <a:t>Sometimes employees may have an unrealistic view of their performance compared to the manager and having a scale may make this more difficult to challenge unless detailed examples are given with the appraisal.</a:t>
            </a:r>
          </a:p>
          <a:p>
            <a:pPr marL="0" indent="0">
              <a:buFont typeface="Wingdings" panose="05000000000000000000" pitchFamily="2" charset="2"/>
              <a:buNone/>
            </a:pPr>
            <a:endParaRPr lang="en-GB" altLang="en-US" baseline="0" dirty="0">
              <a:latin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64EF47-8142-4FD0-8D25-CD98AB6D8F4B}" type="slidenum">
              <a:rPr lang="en-GB" altLang="en-US" smtClean="0"/>
              <a:pPr/>
              <a:t>8</a:t>
            </a:fld>
            <a:endParaRPr lang="en-GB" altLang="en-US"/>
          </a:p>
        </p:txBody>
      </p:sp>
    </p:spTree>
    <p:extLst>
      <p:ext uri="{BB962C8B-B14F-4D97-AF65-F5344CB8AC3E}">
        <p14:creationId xmlns:p14="http://schemas.microsoft.com/office/powerpoint/2010/main" xmlns="" val="3506400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Font typeface="Wingdings" panose="05000000000000000000" pitchFamily="2" charset="2"/>
              <a:buNone/>
            </a:pPr>
            <a:r>
              <a:rPr lang="en-GB" altLang="en-US" baseline="0" dirty="0">
                <a:latin typeface="Arial" panose="020B0604020202020204" pitchFamily="34" charset="0"/>
              </a:rPr>
              <a:t>Ratings may be used as part of performance appraisal by employees and managers.</a:t>
            </a:r>
          </a:p>
          <a:p>
            <a:pPr marL="0" indent="0">
              <a:buFont typeface="Wingdings" panose="05000000000000000000" pitchFamily="2" charset="2"/>
              <a:buNone/>
            </a:pPr>
            <a:r>
              <a:rPr lang="en-GB" altLang="en-US" baseline="0" dirty="0">
                <a:latin typeface="Arial" panose="020B0604020202020204" pitchFamily="34" charset="0"/>
              </a:rPr>
              <a:t>Having a rating scale means that there is something to judge the employee by compared to previous performance and against other employees.</a:t>
            </a:r>
          </a:p>
          <a:p>
            <a:pPr marL="0" indent="0">
              <a:buFont typeface="Wingdings" panose="05000000000000000000" pitchFamily="2" charset="2"/>
              <a:buNone/>
            </a:pPr>
            <a:r>
              <a:rPr lang="en-GB" altLang="en-US" baseline="0" dirty="0">
                <a:latin typeface="Arial" panose="020B0604020202020204" pitchFamily="34" charset="0"/>
              </a:rPr>
              <a:t>Measurement on a scale may also be used to decide if someone needs to have a pay award or not.</a:t>
            </a:r>
          </a:p>
          <a:p>
            <a:pPr marL="0" indent="0">
              <a:buFont typeface="Wingdings" panose="05000000000000000000" pitchFamily="2" charset="2"/>
              <a:buNone/>
            </a:pPr>
            <a:r>
              <a:rPr lang="en-GB" altLang="en-US" baseline="0" dirty="0">
                <a:latin typeface="Arial" panose="020B0604020202020204" pitchFamily="34" charset="0"/>
              </a:rPr>
              <a:t>Using a scale can seem like it is a more objective measure but if the scaling is linked to pay then this can mean that managers are under pressure to award higher scores, particularly if a person will not get paid the higher amount if they do not achieve a certain ranking.</a:t>
            </a:r>
          </a:p>
          <a:p>
            <a:pPr marL="0" indent="0">
              <a:buFont typeface="Wingdings" panose="05000000000000000000" pitchFamily="2" charset="2"/>
              <a:buNone/>
            </a:pPr>
            <a:r>
              <a:rPr lang="en-GB" altLang="en-US" baseline="0" dirty="0">
                <a:latin typeface="Arial" panose="020B0604020202020204" pitchFamily="34" charset="0"/>
              </a:rPr>
              <a:t>Having scales may also make employees more competitive as they compare themselves to each other.</a:t>
            </a:r>
          </a:p>
          <a:p>
            <a:pPr marL="0" indent="0">
              <a:buFont typeface="Wingdings" panose="05000000000000000000" pitchFamily="2" charset="2"/>
              <a:buNone/>
            </a:pPr>
            <a:r>
              <a:rPr lang="en-GB" altLang="en-US" baseline="0" dirty="0">
                <a:latin typeface="Arial" panose="020B0604020202020204" pitchFamily="34" charset="0"/>
              </a:rPr>
              <a:t>Sometimes employees may have an unrealistic view of their performance compared to the manager and having a scale may make this more difficult to challenge unless detailed examples are given with the appraisal.</a:t>
            </a:r>
          </a:p>
          <a:p>
            <a:pPr marL="0" indent="0">
              <a:buFont typeface="Wingdings" panose="05000000000000000000" pitchFamily="2" charset="2"/>
              <a:buNone/>
            </a:pPr>
            <a:endParaRPr lang="en-GB" altLang="en-US" baseline="0" dirty="0">
              <a:latin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64EF47-8142-4FD0-8D25-CD98AB6D8F4B}" type="slidenum">
              <a:rPr lang="en-GB" altLang="en-US" smtClean="0"/>
              <a:pPr/>
              <a:t>9</a:t>
            </a:fld>
            <a:endParaRPr lang="en-GB" altLang="en-US"/>
          </a:p>
        </p:txBody>
      </p:sp>
    </p:spTree>
    <p:extLst>
      <p:ext uri="{BB962C8B-B14F-4D97-AF65-F5344CB8AC3E}">
        <p14:creationId xmlns:p14="http://schemas.microsoft.com/office/powerpoint/2010/main" xmlns="" val="3506400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Font typeface="Wingdings" panose="05000000000000000000" pitchFamily="2" charset="2"/>
              <a:buNone/>
            </a:pPr>
            <a:r>
              <a:rPr lang="en-GB" altLang="en-US" baseline="0" dirty="0">
                <a:latin typeface="Arial" panose="020B0604020202020204" pitchFamily="34" charset="0"/>
              </a:rPr>
              <a:t>Ratings may be used as part of performance appraisal by employees and managers.</a:t>
            </a:r>
          </a:p>
          <a:p>
            <a:pPr marL="0" indent="0">
              <a:buFont typeface="Wingdings" panose="05000000000000000000" pitchFamily="2" charset="2"/>
              <a:buNone/>
            </a:pPr>
            <a:r>
              <a:rPr lang="en-GB" altLang="en-US" baseline="0" dirty="0">
                <a:latin typeface="Arial" panose="020B0604020202020204" pitchFamily="34" charset="0"/>
              </a:rPr>
              <a:t>Having a rating scale means that there is something to judge the employee by compared to previous performance and against other employees.</a:t>
            </a:r>
          </a:p>
          <a:p>
            <a:pPr marL="0" indent="0">
              <a:buFont typeface="Wingdings" panose="05000000000000000000" pitchFamily="2" charset="2"/>
              <a:buNone/>
            </a:pPr>
            <a:r>
              <a:rPr lang="en-GB" altLang="en-US" baseline="0" dirty="0">
                <a:latin typeface="Arial" panose="020B0604020202020204" pitchFamily="34" charset="0"/>
              </a:rPr>
              <a:t>Measurement on a scale may also be used to decide if someone needs to have a pay award or not.</a:t>
            </a:r>
          </a:p>
          <a:p>
            <a:pPr marL="0" indent="0">
              <a:buFont typeface="Wingdings" panose="05000000000000000000" pitchFamily="2" charset="2"/>
              <a:buNone/>
            </a:pPr>
            <a:r>
              <a:rPr lang="en-GB" altLang="en-US" baseline="0" dirty="0">
                <a:latin typeface="Arial" panose="020B0604020202020204" pitchFamily="34" charset="0"/>
              </a:rPr>
              <a:t>Using a scale can seem like it is a more objective measure but if the scaling is linked to pay then this can mean that managers are under pressure to award higher scores, particularly if a person will not get paid the higher amount if they do not achieve a certain ranking.</a:t>
            </a:r>
          </a:p>
          <a:p>
            <a:pPr marL="0" indent="0">
              <a:buFont typeface="Wingdings" panose="05000000000000000000" pitchFamily="2" charset="2"/>
              <a:buNone/>
            </a:pPr>
            <a:r>
              <a:rPr lang="en-GB" altLang="en-US" baseline="0" dirty="0">
                <a:latin typeface="Arial" panose="020B0604020202020204" pitchFamily="34" charset="0"/>
              </a:rPr>
              <a:t>Having scales may also make employees more competitive as they compare themselves to each other.</a:t>
            </a:r>
          </a:p>
          <a:p>
            <a:pPr marL="0" indent="0">
              <a:buFont typeface="Wingdings" panose="05000000000000000000" pitchFamily="2" charset="2"/>
              <a:buNone/>
            </a:pPr>
            <a:r>
              <a:rPr lang="en-GB" altLang="en-US" baseline="0" dirty="0">
                <a:latin typeface="Arial" panose="020B0604020202020204" pitchFamily="34" charset="0"/>
              </a:rPr>
              <a:t>Sometimes employees may have an unrealistic view of their performance compared to the manager and having a scale may make this more difficult to challenge unless detailed examples are given with the appraisal.</a:t>
            </a:r>
          </a:p>
          <a:p>
            <a:pPr marL="0" indent="0">
              <a:buFont typeface="Wingdings" panose="05000000000000000000" pitchFamily="2" charset="2"/>
              <a:buNone/>
            </a:pPr>
            <a:endParaRPr lang="en-GB" altLang="en-US" baseline="0" dirty="0">
              <a:latin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64EF47-8142-4FD0-8D25-CD98AB6D8F4B}" type="slidenum">
              <a:rPr lang="en-GB" altLang="en-US" smtClean="0"/>
              <a:pPr/>
              <a:t>10</a:t>
            </a:fld>
            <a:endParaRPr lang="en-GB" altLang="en-US"/>
          </a:p>
        </p:txBody>
      </p:sp>
    </p:spTree>
    <p:extLst>
      <p:ext uri="{BB962C8B-B14F-4D97-AF65-F5344CB8AC3E}">
        <p14:creationId xmlns:p14="http://schemas.microsoft.com/office/powerpoint/2010/main" xmlns="" val="35064008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xmlns="" val="1780394424"/>
      </p:ext>
    </p:extLst>
  </p:cSld>
  <p:clrMapOvr>
    <a:masterClrMapping/>
  </p:clrMapOvr>
  <p:transition>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319017300"/>
      </p:ext>
    </p:extLst>
  </p:cSld>
  <p:clrMapOvr>
    <a:masterClrMapping/>
  </p:clrMapOvr>
  <p:transition>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882295048"/>
      </p:ext>
    </p:extLst>
  </p:cSld>
  <p:clrMapOvr>
    <a:masterClrMapping/>
  </p:clrMapOvr>
  <p:transition>
    <p:sndAc>
      <p:stSnd>
        <p:snd r:embed="rId1" name="click.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Tree>
    <p:extLst>
      <p:ext uri="{BB962C8B-B14F-4D97-AF65-F5344CB8AC3E}">
        <p14:creationId xmlns:p14="http://schemas.microsoft.com/office/powerpoint/2010/main" xmlns="" val="1823452572"/>
      </p:ext>
    </p:extLst>
  </p:cSld>
  <p:clrMapOvr>
    <a:masterClrMapping/>
  </p:clrMapOvr>
  <p:transition>
    <p:sndAc>
      <p:stSnd>
        <p:snd r:embed="rId1" name="click.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Footer Placeholder 3"/>
          <p:cNvSpPr>
            <a:spLocks noGrp="1"/>
          </p:cNvSpPr>
          <p:nvPr>
            <p:ph type="ftr" sz="quarter" idx="10"/>
          </p:nvPr>
        </p:nvSpPr>
        <p:spPr/>
        <p:txBody>
          <a:bodyPr/>
          <a:lstStyle>
            <a:lvl1pPr>
              <a:defRPr/>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1175398286"/>
      </p:ext>
    </p:extLst>
  </p:cSld>
  <p:clrMapOvr>
    <a:masterClrMapping/>
  </p:clrMapOvr>
  <p:transition>
    <p:sndAc>
      <p:stSnd>
        <p:snd r:embed="rId1" name="click.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3055303576"/>
      </p:ext>
    </p:extLst>
  </p:cSld>
  <p:clrMapOvr>
    <a:masterClrMapping/>
  </p:clrMapOvr>
  <p:transition>
    <p:sndAc>
      <p:stSnd>
        <p:snd r:embed="rId1" name="click.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3517600063"/>
      </p:ext>
    </p:extLst>
  </p:cSld>
  <p:clrMapOvr>
    <a:masterClrMapping/>
  </p:clrMapOvr>
  <p:transition>
    <p:sndAc>
      <p:stSnd>
        <p:snd r:embed="rId1" name="click.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1461678638"/>
      </p:ext>
    </p:extLst>
  </p:cSld>
  <p:clrMapOvr>
    <a:masterClrMapping/>
  </p:clrMapOvr>
  <p:transition>
    <p:sndAc>
      <p:stSnd>
        <p:snd r:embed="rId1" name="click.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6"/>
          <p:cNvSpPr>
            <a:spLocks noGrp="1"/>
          </p:cNvSpPr>
          <p:nvPr>
            <p:ph type="ftr" sz="quarter" idx="10"/>
          </p:nvPr>
        </p:nvSpPr>
        <p:spPr/>
        <p:txBody>
          <a:bodyPr/>
          <a:lstStyle>
            <a:lvl1pPr>
              <a:defRPr/>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4077818203"/>
      </p:ext>
    </p:extLst>
  </p:cSld>
  <p:clrMapOvr>
    <a:masterClrMapping/>
  </p:clrMapOvr>
  <p:transition>
    <p:sndAc>
      <p:stSnd>
        <p:snd r:embed="rId1" name="click.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Footer Placeholder 2"/>
          <p:cNvSpPr>
            <a:spLocks noGrp="1"/>
          </p:cNvSpPr>
          <p:nvPr>
            <p:ph type="ftr" sz="quarter" idx="10"/>
          </p:nvPr>
        </p:nvSpPr>
        <p:spPr/>
        <p:txBody>
          <a:bodyPr/>
          <a:lstStyle>
            <a:lvl1pPr>
              <a:defRPr/>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1547233988"/>
      </p:ext>
    </p:extLst>
  </p:cSld>
  <p:clrMapOvr>
    <a:masterClrMapping/>
  </p:clrMapOvr>
  <p:transition>
    <p:sndAc>
      <p:stSnd>
        <p:snd r:embed="rId1" name="click.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2040966199"/>
      </p:ext>
    </p:extLst>
  </p:cSld>
  <p:clrMapOvr>
    <a:masterClrMapping/>
  </p:clrMapOvr>
  <p:transition>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497061838"/>
      </p:ext>
    </p:extLst>
  </p:cSld>
  <p:clrMapOvr>
    <a:masterClrMapping/>
  </p:clrMapOvr>
  <p:transition>
    <p:sndAc>
      <p:stSnd>
        <p:snd r:embed="rId1" name="click.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4033413959"/>
      </p:ext>
    </p:extLst>
  </p:cSld>
  <p:clrMapOvr>
    <a:masterClrMapping/>
  </p:clrMapOvr>
  <p:transition>
    <p:sndAc>
      <p:stSnd>
        <p:snd r:embed="rId1" name="click.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3717203728"/>
      </p:ext>
    </p:extLst>
  </p:cSld>
  <p:clrMapOvr>
    <a:masterClrMapping/>
  </p:clrMapOvr>
  <p:transition>
    <p:sndAc>
      <p:stSnd>
        <p:snd r:embed="rId1" name="click.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3272069294"/>
      </p:ext>
    </p:extLst>
  </p:cSld>
  <p:clrMapOvr>
    <a:masterClrMapping/>
  </p:clrMapOvr>
  <p:transition>
    <p:sndAc>
      <p:stSnd>
        <p:snd r:embed="rId1" name="click.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2408861066"/>
      </p:ext>
    </p:extLst>
  </p:cSld>
  <p:clrMapOvr>
    <a:masterClrMapping/>
  </p:clrMapOvr>
  <p:transition>
    <p:sndAc>
      <p:stSnd>
        <p:snd r:embed="rId1" name="click.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
        <p:nvSpPr>
          <p:cNvPr id="4" name="Footer Placeholder 3"/>
          <p:cNvSpPr>
            <a:spLocks noGrp="1"/>
          </p:cNvSpPr>
          <p:nvPr>
            <p:ph type="ftr" sz="quarter" idx="10"/>
          </p:nvPr>
        </p:nvSpPr>
        <p:spPr/>
        <p:txBody>
          <a:bodyPr/>
          <a:lstStyle>
            <a:lvl1pPr>
              <a:defRPr/>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3591312555"/>
      </p:ext>
    </p:extLst>
  </p:cSld>
  <p:clrMapOvr>
    <a:masterClrMapping/>
  </p:clrMapOvr>
  <p:transition>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xmlns="" val="3536821485"/>
      </p:ext>
    </p:extLst>
  </p:cSld>
  <p:clrMapOvr>
    <a:masterClrMapping/>
  </p:clrMapOvr>
  <p:transition>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210655762"/>
      </p:ext>
    </p:extLst>
  </p:cSld>
  <p:clrMapOvr>
    <a:masterClrMapping/>
  </p:clrMapOvr>
  <p:transition>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904081335"/>
      </p:ext>
    </p:extLst>
  </p:cSld>
  <p:clrMapOvr>
    <a:masterClrMapping/>
  </p:clrMapOvr>
  <p:transition>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Tree>
    <p:extLst>
      <p:ext uri="{BB962C8B-B14F-4D97-AF65-F5344CB8AC3E}">
        <p14:creationId xmlns:p14="http://schemas.microsoft.com/office/powerpoint/2010/main" xmlns="" val="934129352"/>
      </p:ext>
    </p:extLst>
  </p:cSld>
  <p:clrMapOvr>
    <a:masterClrMapping/>
  </p:clrMapOvr>
  <p:transition>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31944766"/>
      </p:ext>
    </p:extLst>
  </p:cSld>
  <p:clrMapOvr>
    <a:masterClrMapping/>
  </p:clrMapOvr>
  <p:transition>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415814549"/>
      </p:ext>
    </p:extLst>
  </p:cSld>
  <p:clrMapOvr>
    <a:masterClrMapping/>
  </p:clrMapOvr>
  <p:transition>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xmlns="" val="992914277"/>
      </p:ext>
    </p:extLst>
  </p:cSld>
  <p:clrMapOvr>
    <a:masterClrMapping/>
  </p:clrMapOvr>
  <p:transition>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BTEC Nationals &#10;Business"/>
          <p:cNvPicPr>
            <a:picLocks noChangeAspect="1"/>
          </p:cNvPicPr>
          <p:nvPr userDrawn="1"/>
        </p:nvPicPr>
        <p:blipFill>
          <a:blip r:embed="rId15">
            <a:extLst>
              <a:ext uri="{28A0092B-C50C-407E-A947-70E740481C1C}">
                <a14:useLocalDpi xmlns:a14="http://schemas.microsoft.com/office/drawing/2010/main" xmlns="" val="0"/>
              </a:ext>
            </a:extLst>
          </a:blip>
          <a:srcRect/>
          <a:stretch>
            <a:fillRect/>
          </a:stretch>
        </p:blipFill>
        <p:spPr bwMode="auto">
          <a:xfrm>
            <a:off x="0" y="0"/>
            <a:ext cx="91440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1" name="TextBox 4"/>
          <p:cNvSpPr txBox="1">
            <a:spLocks noChangeArrowheads="1"/>
          </p:cNvSpPr>
          <p:nvPr userDrawn="1"/>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6: Principles of Management </a:t>
            </a:r>
          </a:p>
        </p:txBody>
      </p:sp>
      <p:sp>
        <p:nvSpPr>
          <p:cNvPr id="1028"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userDrawn="1"/>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pic>
        <p:nvPicPr>
          <p:cNvPr id="3" name="Picture 10" descr="Pearson"/>
          <p:cNvPicPr>
            <a:picLocks noChangeAspect="1" noChangeArrowheads="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7615238" y="6364288"/>
            <a:ext cx="1528762"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Footer Placeholder 3"/>
          <p:cNvSpPr>
            <a:spLocks noGrp="1"/>
          </p:cNvSpPr>
          <p:nvPr>
            <p:ph type="ftr" sz="quarter" idx="3"/>
          </p:nvPr>
        </p:nvSpPr>
        <p:spPr bwMode="auto">
          <a:xfrm>
            <a:off x="468313" y="6453188"/>
            <a:ext cx="6911975"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100">
                <a:solidFill>
                  <a:schemeClr val="bg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defRPr/>
            </a:pPr>
            <a:r>
              <a:rPr lang="en-GB" altLang="en-US"/>
              <a:t>© Pearson Education Ltd 2017. Copying permitted for purchasing institution only.</a:t>
            </a:r>
            <a:r>
              <a:rPr lang="en-GB" altLang="en-US">
                <a:solidFill>
                  <a:schemeClr val="tx1"/>
                </a:solidFill>
                <a:latin typeface="Arial" panose="020B0604020202020204" pitchFamily="34" charset="0"/>
              </a:rPr>
              <a:t> </a:t>
            </a:r>
          </a:p>
        </p:txBody>
      </p:sp>
    </p:spTree>
  </p:cSld>
  <p:clrMap bg1="lt1" tx1="dk1" bg2="lt2" tx2="dk2" accent1="accent1" accent2="accent2" accent3="accent3" accent4="accent4" accent5="accent5" accent6="accent6" hlink="hlink" folHlink="folHlink"/>
  <p:sldLayoutIdLst>
    <p:sldLayoutId id="2147485673" r:id="rId1"/>
    <p:sldLayoutId id="2147485674" r:id="rId2"/>
    <p:sldLayoutId id="2147485675" r:id="rId3"/>
    <p:sldLayoutId id="2147485676" r:id="rId4"/>
    <p:sldLayoutId id="2147485677" r:id="rId5"/>
    <p:sldLayoutId id="2147485678" r:id="rId6"/>
    <p:sldLayoutId id="2147485679" r:id="rId7"/>
    <p:sldLayoutId id="2147485680" r:id="rId8"/>
    <p:sldLayoutId id="2147485681" r:id="rId9"/>
    <p:sldLayoutId id="2147485682" r:id="rId10"/>
    <p:sldLayoutId id="2147485683" r:id="rId11"/>
    <p:sldLayoutId id="2147485684" r:id="rId12"/>
  </p:sldLayoutIdLst>
  <p:transition>
    <p:sndAc>
      <p:stSnd>
        <p:snd r:embed="rId14" name="click.wav"/>
      </p:stSnd>
    </p:sndAc>
  </p:transition>
  <p:hf sldNum="0" hdr="0" dt="0"/>
  <p:txStyles>
    <p:titleStyle>
      <a:lvl1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0" descr="BTEC Nationals &#10;Business"/>
          <p:cNvPicPr>
            <a:picLocks noChangeAspect="1"/>
          </p:cNvPicPr>
          <p:nvPr userDrawn="1"/>
        </p:nvPicPr>
        <p:blipFill>
          <a:blip r:embed="rId15">
            <a:extLst>
              <a:ext uri="{28A0092B-C50C-407E-A947-70E740481C1C}">
                <a14:useLocalDpi xmlns:a14="http://schemas.microsoft.com/office/drawing/2010/main" xmlns="" val="0"/>
              </a:ext>
            </a:extLst>
          </a:blip>
          <a:srcRect/>
          <a:stretch>
            <a:fillRect/>
          </a:stretch>
        </p:blipFill>
        <p:spPr bwMode="auto">
          <a:xfrm>
            <a:off x="0" y="0"/>
            <a:ext cx="91440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6" name="TextBox 4"/>
          <p:cNvSpPr txBox="1">
            <a:spLocks noChangeArrowheads="1"/>
          </p:cNvSpPr>
          <p:nvPr userDrawn="1"/>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6: Principles of Management </a:t>
            </a:r>
          </a:p>
        </p:txBody>
      </p:sp>
      <p:sp>
        <p:nvSpPr>
          <p:cNvPr id="2052"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userDrawn="1"/>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sp>
        <p:nvSpPr>
          <p:cNvPr id="10" name="Footer Placeholder 3"/>
          <p:cNvSpPr>
            <a:spLocks noGrp="1"/>
          </p:cNvSpPr>
          <p:nvPr>
            <p:ph type="ftr" sz="quarter" idx="3"/>
          </p:nvPr>
        </p:nvSpPr>
        <p:spPr>
          <a:xfrm>
            <a:off x="468313" y="6453188"/>
            <a:ext cx="6911975" cy="287337"/>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latin typeface="Verdana" panose="020B0604030504040204" pitchFamily="34" charset="0"/>
                <a:cs typeface="Arial" panose="020B0604020202020204" pitchFamily="34" charset="0"/>
              </a:defRPr>
            </a:lvl1pPr>
          </a:lstStyle>
          <a:p>
            <a:pPr>
              <a:defRPr/>
            </a:pPr>
            <a:r>
              <a:rPr lang="en-GB" altLang="en-US"/>
              <a:t>© Pearson Education Ltd 2015. Copying permitted for purchasing institution only. </a:t>
            </a:r>
          </a:p>
        </p:txBody>
      </p:sp>
      <p:pic>
        <p:nvPicPr>
          <p:cNvPr id="3" name="Picture 10" descr="Pearson"/>
          <p:cNvPicPr>
            <a:picLocks noChangeAspect="1" noChangeArrowheads="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7615238" y="6364288"/>
            <a:ext cx="1528762"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685" r:id="rId1"/>
    <p:sldLayoutId id="2147485686" r:id="rId2"/>
    <p:sldLayoutId id="2147485687" r:id="rId3"/>
    <p:sldLayoutId id="2147485688" r:id="rId4"/>
    <p:sldLayoutId id="2147485689" r:id="rId5"/>
    <p:sldLayoutId id="2147485690" r:id="rId6"/>
    <p:sldLayoutId id="2147485691" r:id="rId7"/>
    <p:sldLayoutId id="2147485692" r:id="rId8"/>
    <p:sldLayoutId id="2147485693" r:id="rId9"/>
    <p:sldLayoutId id="2147485694" r:id="rId10"/>
    <p:sldLayoutId id="2147485695" r:id="rId11"/>
    <p:sldLayoutId id="2147485696" r:id="rId12"/>
  </p:sldLayoutIdLst>
  <p:transition>
    <p:sndAc>
      <p:stSnd>
        <p:snd r:embed="rId14" name="click.wav"/>
      </p:stSnd>
    </p:sndAc>
  </p:transition>
  <p:hf sldNum="0" hdr="0" dt="0"/>
  <p:txStyles>
    <p:titleStyle>
      <a:lvl1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lstStyle/>
          <a:p>
            <a:r>
              <a:rPr lang="en-GB" altLang="en-US" dirty="0"/>
              <a:t>Unit 6</a:t>
            </a:r>
            <a:br>
              <a:rPr lang="en-GB" altLang="en-US" dirty="0"/>
            </a:br>
            <a:r>
              <a:rPr lang="en-GB" altLang="en-US" dirty="0"/>
              <a:t>Performance appraisal</a:t>
            </a:r>
          </a:p>
        </p:txBody>
      </p:sp>
      <p:sp>
        <p:nvSpPr>
          <p:cNvPr id="28675" name="Subtitle 1"/>
          <p:cNvSpPr>
            <a:spLocks noGrp="1"/>
          </p:cNvSpPr>
          <p:nvPr>
            <p:ph type="subTitle" idx="1"/>
          </p:nvPr>
        </p:nvSpPr>
        <p:spPr>
          <a:xfrm>
            <a:off x="1371600" y="3886200"/>
            <a:ext cx="6400800" cy="2206625"/>
          </a:xfrm>
        </p:spPr>
        <p:txBody>
          <a:bodyPr/>
          <a:lstStyle/>
          <a:p>
            <a:r>
              <a:rPr lang="en-GB" altLang="en-US" b="1" dirty="0"/>
              <a:t>The process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Content Placeholder 3"/>
          <p:cNvSpPr>
            <a:spLocks noGrp="1"/>
          </p:cNvSpPr>
          <p:nvPr>
            <p:ph sz="half" idx="2"/>
          </p:nvPr>
        </p:nvSpPr>
        <p:spPr>
          <a:xfrm>
            <a:off x="214282" y="1142984"/>
            <a:ext cx="8786874" cy="4656425"/>
          </a:xfrm>
        </p:spPr>
        <p:txBody>
          <a:bodyPr/>
          <a:lstStyle/>
          <a:p>
            <a:pPr marL="0" indent="0"/>
            <a:r>
              <a:rPr lang="en-GB" altLang="en-US" dirty="0" smtClean="0"/>
              <a:t>Using </a:t>
            </a:r>
            <a:r>
              <a:rPr lang="en-GB" altLang="en-US" dirty="0" smtClean="0"/>
              <a:t>a scale can seem like it is a more objective measure but if the scaling is linked to pay then this can mean that managers are under pressure to award higher scores, particularly if a person will not get paid the higher amount if they do not achieve a certain ranking</a:t>
            </a:r>
            <a:r>
              <a:rPr lang="en-GB" altLang="en-US" dirty="0" smtClean="0"/>
              <a:t>.</a:t>
            </a:r>
          </a:p>
          <a:p>
            <a:pPr marL="0" indent="0"/>
            <a:endParaRPr lang="en-GB" altLang="en-US" dirty="0" smtClean="0"/>
          </a:p>
          <a:p>
            <a:pPr marL="0" indent="0"/>
            <a:r>
              <a:rPr lang="en-GB" altLang="en-US" dirty="0" smtClean="0"/>
              <a:t>Having scales may also make employees more competitive as they compare themselves to each other</a:t>
            </a:r>
            <a:r>
              <a:rPr lang="en-GB" altLang="en-US" dirty="0" smtClean="0"/>
              <a:t>.</a:t>
            </a:r>
          </a:p>
          <a:p>
            <a:pPr marL="0" indent="0"/>
            <a:endParaRPr lang="en-GB" altLang="en-US" dirty="0" smtClean="0"/>
          </a:p>
          <a:p>
            <a:pPr marL="0" indent="0"/>
            <a:r>
              <a:rPr lang="en-GB" altLang="en-US" dirty="0" smtClean="0"/>
              <a:t>Sometimes employees may have an unrealistic view of their performance compared to the manager and having a scale may make this more difficult to challenge unless detailed examples are given with the appraisal.</a:t>
            </a:r>
          </a:p>
          <a:p>
            <a:endParaRPr lang="en-GB" altLang="en-US" dirty="0"/>
          </a:p>
        </p:txBody>
      </p:sp>
    </p:spTree>
    <p:extLst>
      <p:ext uri="{BB962C8B-B14F-4D97-AF65-F5344CB8AC3E}">
        <p14:creationId xmlns:p14="http://schemas.microsoft.com/office/powerpoint/2010/main" xmlns="" val="3219546623"/>
      </p:ext>
    </p:extLst>
  </p:cSld>
  <p:clrMapOvr>
    <a:masterClrMapping/>
  </p:clrMapOvr>
  <p:transition>
    <p:sndAc>
      <p:stSnd>
        <p:snd r:embed="rId3"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95536" y="1154413"/>
            <a:ext cx="8229600" cy="863600"/>
          </a:xfrm>
        </p:spPr>
        <p:txBody>
          <a:bodyPr/>
          <a:lstStyle/>
          <a:p>
            <a:r>
              <a:rPr lang="en-GB" altLang="en-US" sz="4000" dirty="0"/>
              <a:t>4. 360 degree appraisal</a:t>
            </a:r>
          </a:p>
        </p:txBody>
      </p:sp>
      <p:sp>
        <p:nvSpPr>
          <p:cNvPr id="31748" name="Content Placeholder 3"/>
          <p:cNvSpPr>
            <a:spLocks noGrp="1"/>
          </p:cNvSpPr>
          <p:nvPr>
            <p:ph sz="half" idx="2"/>
          </p:nvPr>
        </p:nvSpPr>
        <p:spPr>
          <a:xfrm>
            <a:off x="611560" y="2060848"/>
            <a:ext cx="7344816" cy="4024313"/>
          </a:xfrm>
        </p:spPr>
        <p:txBody>
          <a:bodyPr/>
          <a:lstStyle/>
          <a:p>
            <a:r>
              <a:rPr lang="en-GB" altLang="en-US" dirty="0"/>
              <a:t>Feedback from peers</a:t>
            </a:r>
          </a:p>
          <a:p>
            <a:r>
              <a:rPr lang="en-GB" altLang="en-US" dirty="0"/>
              <a:t>Feedback from line manager</a:t>
            </a:r>
          </a:p>
          <a:p>
            <a:r>
              <a:rPr lang="en-GB" altLang="en-US" dirty="0"/>
              <a:t>Feedback from direct line reports</a:t>
            </a:r>
          </a:p>
          <a:p>
            <a:r>
              <a:rPr lang="en-GB" altLang="en-US" dirty="0"/>
              <a:t>Feedback from all areas around the employee</a:t>
            </a:r>
          </a:p>
        </p:txBody>
      </p:sp>
    </p:spTree>
    <p:extLst>
      <p:ext uri="{BB962C8B-B14F-4D97-AF65-F5344CB8AC3E}">
        <p14:creationId xmlns:p14="http://schemas.microsoft.com/office/powerpoint/2010/main" xmlns="" val="3256295451"/>
      </p:ext>
    </p:extLst>
  </p:cSld>
  <p:clrMapOvr>
    <a:masterClrMapping/>
  </p:clrMapOvr>
  <p:transition>
    <p:sndAc>
      <p:stSnd>
        <p:snd r:embed="rId3"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Content Placeholder 3"/>
          <p:cNvSpPr>
            <a:spLocks noGrp="1"/>
          </p:cNvSpPr>
          <p:nvPr>
            <p:ph sz="half" idx="2"/>
          </p:nvPr>
        </p:nvSpPr>
        <p:spPr>
          <a:xfrm>
            <a:off x="285720" y="1285860"/>
            <a:ext cx="8572560" cy="4799301"/>
          </a:xfrm>
        </p:spPr>
        <p:txBody>
          <a:bodyPr/>
          <a:lstStyle/>
          <a:p>
            <a:pPr marL="0" indent="0"/>
            <a:r>
              <a:rPr lang="en-GB" altLang="en-US" dirty="0" smtClean="0"/>
              <a:t>360 degree appraisal is one that takes feedback from many different angles – above the employee through the line manager, at the same level and from the direct line reports.</a:t>
            </a:r>
          </a:p>
          <a:p>
            <a:pPr marL="0" indent="0"/>
            <a:r>
              <a:rPr lang="en-GB" altLang="en-US" dirty="0" smtClean="0"/>
              <a:t>So this type of appraisal gives a complete view of performance.</a:t>
            </a:r>
          </a:p>
          <a:p>
            <a:pPr marL="0" indent="0"/>
            <a:r>
              <a:rPr lang="en-GB" altLang="en-US" dirty="0" smtClean="0"/>
              <a:t>As a tool the employee gets a view of what it is like to be managed by the person and also from their line manager.</a:t>
            </a:r>
          </a:p>
          <a:p>
            <a:pPr marL="0" indent="0"/>
            <a:r>
              <a:rPr lang="en-GB" altLang="en-US" dirty="0" smtClean="0"/>
              <a:t>Completing a 360 degree appraisal can be challenging, particularly if comments are made anonymously, and may include feedback that the employee does not like.</a:t>
            </a:r>
          </a:p>
          <a:p>
            <a:pPr marL="0" indent="0"/>
            <a:r>
              <a:rPr lang="en-GB" altLang="en-US" dirty="0" smtClean="0"/>
              <a:t>However, if used well this type of appraisal can be very powerful.</a:t>
            </a:r>
            <a:endParaRPr lang="en-GB" altLang="en-US" dirty="0"/>
          </a:p>
        </p:txBody>
      </p:sp>
    </p:spTree>
    <p:extLst>
      <p:ext uri="{BB962C8B-B14F-4D97-AF65-F5344CB8AC3E}">
        <p14:creationId xmlns:p14="http://schemas.microsoft.com/office/powerpoint/2010/main" xmlns="" val="3256295451"/>
      </p:ext>
    </p:extLst>
  </p:cSld>
  <p:clrMapOvr>
    <a:masterClrMapping/>
  </p:clrMapOvr>
  <p:transition>
    <p:sndAc>
      <p:stSnd>
        <p:snd r:embed="rId3" name="click.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Content Placeholder 3"/>
          <p:cNvSpPr>
            <a:spLocks noGrp="1"/>
          </p:cNvSpPr>
          <p:nvPr>
            <p:ph sz="half" idx="2"/>
          </p:nvPr>
        </p:nvSpPr>
        <p:spPr>
          <a:xfrm>
            <a:off x="285720" y="1285860"/>
            <a:ext cx="8572560" cy="4799301"/>
          </a:xfrm>
        </p:spPr>
        <p:txBody>
          <a:bodyPr/>
          <a:lstStyle/>
          <a:p>
            <a:r>
              <a:rPr lang="en-GB" b="1" u="sng" dirty="0" smtClean="0"/>
              <a:t>Criticisms:</a:t>
            </a:r>
          </a:p>
          <a:p>
            <a:r>
              <a:rPr lang="en-GB" dirty="0" smtClean="0"/>
              <a:t>An </a:t>
            </a:r>
            <a:r>
              <a:rPr lang="en-GB" dirty="0" smtClean="0"/>
              <a:t>issue with performance appraisals is that differentiating individual and </a:t>
            </a:r>
            <a:r>
              <a:rPr lang="en-GB" dirty="0" smtClean="0"/>
              <a:t>organisational </a:t>
            </a:r>
            <a:r>
              <a:rPr lang="en-GB" dirty="0" smtClean="0"/>
              <a:t>performance can be difficult. </a:t>
            </a:r>
            <a:endParaRPr lang="en-GB" dirty="0" smtClean="0"/>
          </a:p>
          <a:p>
            <a:r>
              <a:rPr lang="en-GB" dirty="0" smtClean="0"/>
              <a:t>And </a:t>
            </a:r>
            <a:r>
              <a:rPr lang="en-GB" dirty="0" smtClean="0"/>
              <a:t>if the evaluation's construction doesn't reflect the </a:t>
            </a:r>
            <a:r>
              <a:rPr lang="en-GB" dirty="0" smtClean="0"/>
              <a:t>culture </a:t>
            </a:r>
            <a:r>
              <a:rPr lang="en-GB" dirty="0" smtClean="0"/>
              <a:t>of a company or </a:t>
            </a:r>
            <a:r>
              <a:rPr lang="en-GB" dirty="0" smtClean="0"/>
              <a:t>organisation</a:t>
            </a:r>
            <a:r>
              <a:rPr lang="en-GB" dirty="0" smtClean="0"/>
              <a:t>, it can be detrimental</a:t>
            </a:r>
            <a:r>
              <a:rPr lang="en-GB" dirty="0" smtClean="0"/>
              <a:t>.</a:t>
            </a:r>
          </a:p>
          <a:p>
            <a:r>
              <a:rPr lang="en-GB" dirty="0" smtClean="0"/>
              <a:t> </a:t>
            </a:r>
            <a:r>
              <a:rPr lang="en-GB" dirty="0" smtClean="0"/>
              <a:t>Employees report general dissatisfaction with their performance appraisal processes. Other potential issues include:</a:t>
            </a:r>
            <a:r>
              <a:rPr lang="en-GB" b="1" u="sng" dirty="0" smtClean="0"/>
              <a:t/>
            </a:r>
            <a:br>
              <a:rPr lang="en-GB" b="1" u="sng" dirty="0" smtClean="0"/>
            </a:br>
            <a:endParaRPr lang="en-GB" dirty="0"/>
          </a:p>
        </p:txBody>
      </p:sp>
    </p:spTree>
    <p:extLst>
      <p:ext uri="{BB962C8B-B14F-4D97-AF65-F5344CB8AC3E}">
        <p14:creationId xmlns:p14="http://schemas.microsoft.com/office/powerpoint/2010/main" xmlns="" val="3256295451"/>
      </p:ext>
    </p:extLst>
  </p:cSld>
  <p:clrMapOvr>
    <a:masterClrMapping/>
  </p:clrMapOvr>
  <p:transition>
    <p:sndAc>
      <p:stSnd>
        <p:snd r:embed="rId3" name="click.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Content Placeholder 3"/>
          <p:cNvSpPr>
            <a:spLocks noGrp="1"/>
          </p:cNvSpPr>
          <p:nvPr>
            <p:ph sz="half" idx="2"/>
          </p:nvPr>
        </p:nvSpPr>
        <p:spPr>
          <a:xfrm>
            <a:off x="285720" y="1285860"/>
            <a:ext cx="8572560" cy="4799301"/>
          </a:xfrm>
        </p:spPr>
        <p:txBody>
          <a:bodyPr/>
          <a:lstStyle/>
          <a:p>
            <a:r>
              <a:rPr lang="en-GB" dirty="0" smtClean="0"/>
              <a:t>Distrust of the appraisal can lead to issues between subordinates and supervisors or a situation in which employees merely tailor their input to please their </a:t>
            </a:r>
            <a:r>
              <a:rPr lang="en-GB" dirty="0" smtClean="0"/>
              <a:t>employer. </a:t>
            </a:r>
          </a:p>
          <a:p>
            <a:endParaRPr lang="en-GB" dirty="0" smtClean="0"/>
          </a:p>
          <a:p>
            <a:r>
              <a:rPr lang="en-GB" dirty="0" smtClean="0"/>
              <a:t>Performance </a:t>
            </a:r>
            <a:r>
              <a:rPr lang="en-GB" dirty="0" smtClean="0"/>
              <a:t>appraisals can lead to the adoption of unreasonable goals that demoralize workers or incentivize them to engage in unethical practices</a:t>
            </a:r>
            <a:r>
              <a:rPr lang="en-GB" dirty="0" smtClean="0"/>
              <a:t>. </a:t>
            </a:r>
          </a:p>
          <a:p>
            <a:endParaRPr lang="en-GB" dirty="0" smtClean="0"/>
          </a:p>
          <a:p>
            <a:r>
              <a:rPr lang="en-GB" dirty="0" smtClean="0"/>
              <a:t>Some labour </a:t>
            </a:r>
            <a:r>
              <a:rPr lang="en-GB" dirty="0" smtClean="0"/>
              <a:t>experts believe that use of performance appraisals has led to lower use of merit- and performance-based compensation</a:t>
            </a:r>
            <a:r>
              <a:rPr lang="en-GB" dirty="0" smtClean="0"/>
              <a:t>. </a:t>
            </a:r>
          </a:p>
        </p:txBody>
      </p:sp>
    </p:spTree>
    <p:extLst>
      <p:ext uri="{BB962C8B-B14F-4D97-AF65-F5344CB8AC3E}">
        <p14:creationId xmlns:p14="http://schemas.microsoft.com/office/powerpoint/2010/main" xmlns="" val="3256295451"/>
      </p:ext>
    </p:extLst>
  </p:cSld>
  <p:clrMapOvr>
    <a:masterClrMapping/>
  </p:clrMapOvr>
  <p:transition>
    <p:sndAc>
      <p:stSnd>
        <p:snd r:embed="rId3" name="click.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Content Placeholder 3"/>
          <p:cNvSpPr>
            <a:spLocks noGrp="1"/>
          </p:cNvSpPr>
          <p:nvPr>
            <p:ph sz="half" idx="2"/>
          </p:nvPr>
        </p:nvSpPr>
        <p:spPr>
          <a:xfrm>
            <a:off x="285720" y="1285860"/>
            <a:ext cx="8572560" cy="4799301"/>
          </a:xfrm>
        </p:spPr>
        <p:txBody>
          <a:bodyPr/>
          <a:lstStyle/>
          <a:p>
            <a:r>
              <a:rPr lang="en-GB" dirty="0" smtClean="0"/>
              <a:t>Performance </a:t>
            </a:r>
            <a:r>
              <a:rPr lang="en-GB" dirty="0" smtClean="0"/>
              <a:t>appraisals may lead to unfair evaluations in which employees are judged not by their accomplishments but by their likeability. They can also lead to managers giving underperforming staff a good evaluation to avoid souring their relationship</a:t>
            </a:r>
            <a:r>
              <a:rPr lang="en-GB" dirty="0" smtClean="0"/>
              <a:t>.</a:t>
            </a:r>
          </a:p>
          <a:p>
            <a:endParaRPr lang="en-GB" dirty="0" smtClean="0"/>
          </a:p>
          <a:p>
            <a:r>
              <a:rPr lang="en-GB" dirty="0" smtClean="0"/>
              <a:t>Unreliable </a:t>
            </a:r>
            <a:r>
              <a:rPr lang="en-GB" dirty="0" err="1" smtClean="0"/>
              <a:t>raters</a:t>
            </a:r>
            <a:r>
              <a:rPr lang="en-GB" dirty="0" smtClean="0"/>
              <a:t> can introduce a number of biases that skew appraisal results toward preferred characteristics or ones that reflect the </a:t>
            </a:r>
            <a:r>
              <a:rPr lang="en-GB" dirty="0" err="1" smtClean="0"/>
              <a:t>rater's</a:t>
            </a:r>
            <a:r>
              <a:rPr lang="en-GB" dirty="0" smtClean="0"/>
              <a:t> preferences</a:t>
            </a:r>
            <a:r>
              <a:rPr lang="en-GB" dirty="0" smtClean="0"/>
              <a:t>.</a:t>
            </a:r>
          </a:p>
          <a:p>
            <a:endParaRPr lang="en-GB" dirty="0" smtClean="0"/>
          </a:p>
          <a:p>
            <a:r>
              <a:rPr lang="en-GB" dirty="0" smtClean="0"/>
              <a:t>Performance </a:t>
            </a:r>
            <a:r>
              <a:rPr lang="en-GB" dirty="0" smtClean="0"/>
              <a:t>appraisals that work well in one culture or job function may not be useful in another.</a:t>
            </a:r>
            <a:r>
              <a:rPr lang="en-GB" b="1" u="sng" dirty="0" smtClean="0"/>
              <a:t/>
            </a:r>
            <a:br>
              <a:rPr lang="en-GB" b="1" u="sng" dirty="0" smtClean="0"/>
            </a:br>
            <a:endParaRPr lang="en-GB" dirty="0"/>
          </a:p>
        </p:txBody>
      </p:sp>
    </p:spTree>
    <p:extLst>
      <p:ext uri="{BB962C8B-B14F-4D97-AF65-F5344CB8AC3E}">
        <p14:creationId xmlns:p14="http://schemas.microsoft.com/office/powerpoint/2010/main" xmlns="" val="3256295451"/>
      </p:ext>
    </p:extLst>
  </p:cSld>
  <p:clrMapOvr>
    <a:masterClrMapping/>
  </p:clrMapOvr>
  <p:transition>
    <p:sndAc>
      <p:stSnd>
        <p:snd r:embed="rId3" name="click.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Content Placeholder 3"/>
          <p:cNvSpPr>
            <a:spLocks noGrp="1"/>
          </p:cNvSpPr>
          <p:nvPr>
            <p:ph sz="half" idx="2"/>
          </p:nvPr>
        </p:nvSpPr>
        <p:spPr>
          <a:xfrm>
            <a:off x="285720" y="1285860"/>
            <a:ext cx="8572560" cy="4799301"/>
          </a:xfrm>
        </p:spPr>
        <p:txBody>
          <a:bodyPr/>
          <a:lstStyle/>
          <a:p>
            <a:r>
              <a:rPr lang="en-GB" b="1" u="sng" dirty="0" smtClean="0"/>
              <a:t>Impact </a:t>
            </a:r>
            <a:r>
              <a:rPr lang="en-GB" b="1" u="sng" dirty="0" smtClean="0"/>
              <a:t>of performance appraisal:</a:t>
            </a:r>
          </a:p>
          <a:p>
            <a:r>
              <a:rPr lang="en-GB" dirty="0" smtClean="0"/>
              <a:t>on </a:t>
            </a:r>
            <a:r>
              <a:rPr lang="en-GB" dirty="0" smtClean="0"/>
              <a:t>the </a:t>
            </a:r>
            <a:r>
              <a:rPr lang="en-GB" dirty="0" smtClean="0"/>
              <a:t>individual</a:t>
            </a:r>
          </a:p>
          <a:p>
            <a:pPr lvl="1"/>
            <a:r>
              <a:rPr lang="en-GB" dirty="0" smtClean="0"/>
              <a:t>Motivation</a:t>
            </a:r>
          </a:p>
          <a:p>
            <a:pPr lvl="1"/>
            <a:r>
              <a:rPr lang="en-GB" dirty="0" smtClean="0"/>
              <a:t>Clarity</a:t>
            </a:r>
          </a:p>
          <a:p>
            <a:pPr lvl="1"/>
            <a:r>
              <a:rPr lang="en-GB" dirty="0" smtClean="0"/>
              <a:t>Taking responsibility</a:t>
            </a:r>
          </a:p>
          <a:p>
            <a:pPr lvl="1"/>
            <a:r>
              <a:rPr lang="en-GB" dirty="0" smtClean="0"/>
              <a:t>Teamwork</a:t>
            </a:r>
            <a:endParaRPr lang="en-GB" dirty="0" smtClean="0"/>
          </a:p>
          <a:p>
            <a:r>
              <a:rPr lang="en-GB" dirty="0" smtClean="0"/>
              <a:t>on </a:t>
            </a:r>
            <a:r>
              <a:rPr lang="en-GB" dirty="0" smtClean="0"/>
              <a:t>the </a:t>
            </a:r>
            <a:r>
              <a:rPr lang="en-GB" dirty="0" smtClean="0"/>
              <a:t>business</a:t>
            </a:r>
          </a:p>
          <a:p>
            <a:pPr lvl="1"/>
            <a:r>
              <a:rPr lang="en-GB" dirty="0" smtClean="0"/>
              <a:t>Identifying strengths and weaknesses</a:t>
            </a:r>
          </a:p>
          <a:p>
            <a:pPr lvl="1"/>
            <a:r>
              <a:rPr lang="en-GB" dirty="0" smtClean="0"/>
              <a:t>Clarify expectations</a:t>
            </a:r>
          </a:p>
          <a:p>
            <a:pPr lvl="1"/>
            <a:r>
              <a:rPr lang="en-GB" dirty="0" smtClean="0"/>
              <a:t>Increase rapport, satisfaction and loyalty</a:t>
            </a:r>
            <a:endParaRPr lang="en-GB" dirty="0"/>
          </a:p>
        </p:txBody>
      </p:sp>
    </p:spTree>
    <p:extLst>
      <p:ext uri="{BB962C8B-B14F-4D97-AF65-F5344CB8AC3E}">
        <p14:creationId xmlns:p14="http://schemas.microsoft.com/office/powerpoint/2010/main" xmlns="" val="3256295451"/>
      </p:ext>
    </p:extLst>
  </p:cSld>
  <p:clrMapOvr>
    <a:masterClrMapping/>
  </p:clrMapOvr>
  <p:transition>
    <p:sndAc>
      <p:stSnd>
        <p:snd r:embed="rId3"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ubtitle 1"/>
          <p:cNvSpPr>
            <a:spLocks noGrp="1"/>
          </p:cNvSpPr>
          <p:nvPr>
            <p:ph type="subTitle" idx="1"/>
          </p:nvPr>
        </p:nvSpPr>
        <p:spPr>
          <a:xfrm>
            <a:off x="214282" y="1500174"/>
            <a:ext cx="8715436" cy="4592651"/>
          </a:xfrm>
        </p:spPr>
        <p:txBody>
          <a:bodyPr/>
          <a:lstStyle/>
          <a:p>
            <a:pPr lvl="0" algn="l" eaLnBrk="1" hangingPunct="1">
              <a:spcBef>
                <a:spcPct val="30000"/>
              </a:spcBef>
              <a:defRPr/>
            </a:pPr>
            <a:r>
              <a:rPr lang="en-GB" sz="2200" dirty="0" smtClean="0"/>
              <a:t>Performance </a:t>
            </a:r>
            <a:r>
              <a:rPr lang="en-GB" sz="2200" dirty="0" smtClean="0"/>
              <a:t>appraisal is very important for </a:t>
            </a:r>
            <a:r>
              <a:rPr lang="en-GB" sz="2200" dirty="0" smtClean="0"/>
              <a:t>your </a:t>
            </a:r>
            <a:r>
              <a:rPr lang="en-GB" sz="2200" dirty="0" smtClean="0"/>
              <a:t>futures and that </a:t>
            </a:r>
            <a:r>
              <a:rPr lang="en-GB" sz="2200" dirty="0" smtClean="0"/>
              <a:t>you </a:t>
            </a:r>
            <a:r>
              <a:rPr lang="en-GB" sz="2200" dirty="0" smtClean="0"/>
              <a:t>are likely to have team and individual targets set for </a:t>
            </a:r>
            <a:r>
              <a:rPr lang="en-GB" sz="2200" dirty="0" smtClean="0"/>
              <a:t>you </a:t>
            </a:r>
            <a:r>
              <a:rPr lang="en-GB" sz="2200" dirty="0" smtClean="0"/>
              <a:t>throughout </a:t>
            </a:r>
            <a:r>
              <a:rPr lang="en-GB" sz="2200" dirty="0" smtClean="0"/>
              <a:t>your </a:t>
            </a:r>
            <a:r>
              <a:rPr lang="en-GB" sz="2200" dirty="0" smtClean="0"/>
              <a:t>working lives</a:t>
            </a:r>
            <a:r>
              <a:rPr lang="en-GB" sz="2200" dirty="0" smtClean="0"/>
              <a:t>.</a:t>
            </a:r>
          </a:p>
          <a:p>
            <a:pPr lvl="0" algn="l" eaLnBrk="1" hangingPunct="1">
              <a:spcBef>
                <a:spcPct val="30000"/>
              </a:spcBef>
              <a:defRPr/>
            </a:pPr>
            <a:endParaRPr lang="en-GB" altLang="en-US" sz="2200" dirty="0" smtClean="0"/>
          </a:p>
          <a:p>
            <a:pPr algn="l"/>
            <a:r>
              <a:rPr lang="en-GB" sz="2200" dirty="0" smtClean="0"/>
              <a:t>• </a:t>
            </a:r>
            <a:r>
              <a:rPr lang="en-GB" sz="2200" b="1" u="sng" dirty="0" smtClean="0"/>
              <a:t>Purpose of performance appraisal:</a:t>
            </a:r>
          </a:p>
          <a:p>
            <a:pPr algn="l"/>
            <a:r>
              <a:rPr lang="en-GB" sz="2200" dirty="0" smtClean="0"/>
              <a:t>o to set individual and group targets</a:t>
            </a:r>
          </a:p>
          <a:p>
            <a:pPr algn="l"/>
            <a:r>
              <a:rPr lang="en-GB" sz="2200" dirty="0" smtClean="0"/>
              <a:t>o to assess individual and group performance</a:t>
            </a:r>
          </a:p>
          <a:p>
            <a:pPr algn="l"/>
            <a:r>
              <a:rPr lang="en-GB" sz="2200" dirty="0" smtClean="0"/>
              <a:t>o to provide employee feedback</a:t>
            </a:r>
          </a:p>
          <a:p>
            <a:pPr algn="l"/>
            <a:r>
              <a:rPr lang="en-GB" sz="2200" dirty="0" smtClean="0"/>
              <a:t>o to identify training needs</a:t>
            </a:r>
            <a:r>
              <a:rPr lang="en-GB" sz="2200" dirty="0" smtClean="0"/>
              <a:t>.</a:t>
            </a:r>
          </a:p>
          <a:p>
            <a:pPr algn="l"/>
            <a:endParaRPr lang="en-GB" sz="2200" dirty="0" smtClean="0"/>
          </a:p>
          <a:p>
            <a:pPr algn="l"/>
            <a:r>
              <a:rPr lang="en-GB" sz="2200" dirty="0" smtClean="0"/>
              <a:t>Why do you think the above are so important? How does it link to our prior learning?</a:t>
            </a:r>
            <a:endParaRPr lang="en-GB" sz="2200" dirty="0" smtClean="0"/>
          </a:p>
          <a:p>
            <a:pPr lvl="0" algn="l" eaLnBrk="1" hangingPunct="1">
              <a:spcBef>
                <a:spcPct val="30000"/>
              </a:spcBef>
              <a:defRPr/>
            </a:pPr>
            <a:endParaRPr lang="en-US" alt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A performance appraisal is a formal </a:t>
            </a:r>
            <a:r>
              <a:rPr lang="en-GB" b="1" dirty="0" smtClean="0"/>
              <a:t>process</a:t>
            </a:r>
            <a:r>
              <a:rPr lang="en-GB" dirty="0" smtClean="0"/>
              <a:t> used to assess an employee's effectiveness and productivity and serves both administrative and developmental purposes. Administratively, it helps guide decision-</a:t>
            </a:r>
            <a:r>
              <a:rPr lang="en-GB" b="1" dirty="0" smtClean="0"/>
              <a:t>making</a:t>
            </a:r>
            <a:r>
              <a:rPr lang="en-GB" dirty="0" smtClean="0"/>
              <a:t> regarding </a:t>
            </a:r>
            <a:r>
              <a:rPr lang="en-GB" b="1" dirty="0" smtClean="0"/>
              <a:t>employment actions</a:t>
            </a:r>
            <a:r>
              <a:rPr lang="en-GB" dirty="0" smtClean="0"/>
              <a:t>, personnel planning and training and development.</a:t>
            </a:r>
            <a:endParaRPr lang="en-GB" dirty="0"/>
          </a:p>
        </p:txBody>
      </p:sp>
    </p:spTree>
  </p:cSld>
  <p:clrMapOvr>
    <a:masterClrMapping/>
  </p:clrMapOvr>
  <p:transition>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86172" y="1377317"/>
            <a:ext cx="8229600" cy="863600"/>
          </a:xfrm>
        </p:spPr>
        <p:txBody>
          <a:bodyPr/>
          <a:lstStyle/>
          <a:p>
            <a:r>
              <a:rPr lang="en-GB" altLang="en-US" sz="4000" dirty="0"/>
              <a:t>Types of performance appraisal</a:t>
            </a:r>
          </a:p>
        </p:txBody>
      </p:sp>
      <p:sp>
        <p:nvSpPr>
          <p:cNvPr id="30723" name="Content Placeholder 2"/>
          <p:cNvSpPr>
            <a:spLocks noGrp="1"/>
          </p:cNvSpPr>
          <p:nvPr>
            <p:ph idx="1"/>
          </p:nvPr>
        </p:nvSpPr>
        <p:spPr>
          <a:xfrm>
            <a:off x="479425" y="2636912"/>
            <a:ext cx="8207375" cy="3024286"/>
          </a:xfrm>
        </p:spPr>
        <p:txBody>
          <a:bodyPr/>
          <a:lstStyle/>
          <a:p>
            <a:r>
              <a:rPr lang="en-GB" altLang="en-US" sz="3600" dirty="0"/>
              <a:t>Self-assessment</a:t>
            </a:r>
          </a:p>
          <a:p>
            <a:r>
              <a:rPr lang="en-GB" altLang="en-US" sz="3600" dirty="0"/>
              <a:t>Management by objectives/target</a:t>
            </a:r>
          </a:p>
          <a:p>
            <a:r>
              <a:rPr lang="en-GB" altLang="en-US" sz="3600" dirty="0"/>
              <a:t>Ratings</a:t>
            </a:r>
          </a:p>
          <a:p>
            <a:r>
              <a:rPr lang="en-GB" altLang="en-US" sz="3600" dirty="0"/>
              <a:t>360 degree appraisal</a:t>
            </a:r>
          </a:p>
        </p:txBody>
      </p:sp>
    </p:spTree>
  </p:cSld>
  <p:clrMapOvr>
    <a:masterClrMapping/>
  </p:clrMapOvr>
  <p:transition>
    <p:sndAc>
      <p:stSnd>
        <p:snd r:embed="rId3"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479425" y="1571612"/>
            <a:ext cx="8207375" cy="4089586"/>
          </a:xfrm>
        </p:spPr>
        <p:txBody>
          <a:bodyPr/>
          <a:lstStyle/>
          <a:p>
            <a:r>
              <a:rPr lang="en-GB" dirty="0" smtClean="0"/>
              <a:t>Although performance appraisal changes from one organisation to another in terms of how often an appraisal takes place and whether or not employees get a pay award as a result or not, there are often key common elements within it. </a:t>
            </a:r>
          </a:p>
          <a:p>
            <a:r>
              <a:rPr lang="en-GB" dirty="0" smtClean="0"/>
              <a:t>These include an employee reviewing their own performance (self-assessment), ratings or measurements against a particular performance on a regular basis and finally by receiving feedback from others.</a:t>
            </a:r>
            <a:endParaRPr lang="en-GB" dirty="0"/>
          </a:p>
        </p:txBody>
      </p:sp>
    </p:spTree>
  </p:cSld>
  <p:clrMapOvr>
    <a:masterClrMapping/>
  </p:clrMapOvr>
  <p:transition>
    <p:sndAc>
      <p:stSnd>
        <p:snd r:embed="rId3"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95536" y="1154413"/>
            <a:ext cx="8229600" cy="863600"/>
          </a:xfrm>
        </p:spPr>
        <p:txBody>
          <a:bodyPr/>
          <a:lstStyle/>
          <a:p>
            <a:r>
              <a:rPr lang="en-GB" altLang="en-US" sz="4000" dirty="0"/>
              <a:t>1. Self-assessment</a:t>
            </a:r>
          </a:p>
        </p:txBody>
      </p:sp>
      <p:sp>
        <p:nvSpPr>
          <p:cNvPr id="31748" name="Content Placeholder 3"/>
          <p:cNvSpPr>
            <a:spLocks noGrp="1"/>
          </p:cNvSpPr>
          <p:nvPr>
            <p:ph sz="half" idx="2"/>
          </p:nvPr>
        </p:nvSpPr>
        <p:spPr>
          <a:xfrm>
            <a:off x="285720" y="2204864"/>
            <a:ext cx="8501122" cy="3240360"/>
          </a:xfrm>
        </p:spPr>
        <p:txBody>
          <a:bodyPr/>
          <a:lstStyle/>
          <a:p>
            <a:r>
              <a:rPr lang="en-GB" altLang="en-US" sz="2000" dirty="0"/>
              <a:t>A key element of performance appraisal is employees giving a judgement about themselves prior to meeting with their manager.</a:t>
            </a:r>
          </a:p>
          <a:p>
            <a:r>
              <a:rPr lang="en-GB" altLang="en-US" sz="2000" dirty="0"/>
              <a:t>Employees may be asked about their view of their own performance for the previous year.</a:t>
            </a:r>
          </a:p>
          <a:p>
            <a:r>
              <a:rPr lang="en-GB" altLang="en-US" sz="2000" dirty="0"/>
              <a:t>Employees may be asked about areas they wish to develop for the next year</a:t>
            </a:r>
            <a:r>
              <a:rPr lang="en-GB" altLang="en-US" sz="2000" dirty="0" smtClean="0"/>
              <a:t>.</a:t>
            </a:r>
          </a:p>
          <a:p>
            <a:endParaRPr lang="en-GB" altLang="en-US" sz="2000" dirty="0" smtClean="0"/>
          </a:p>
          <a:p>
            <a:r>
              <a:rPr lang="en-GB" altLang="en-US" sz="2000" dirty="0" smtClean="0"/>
              <a:t>Using self-assessment can be useful as part of performance appraisal. Employees commenting on their own performance can help managers and employees to have useful conversations about what has worked well and less well for the year</a:t>
            </a:r>
            <a:r>
              <a:rPr lang="en-GB" altLang="en-US" sz="2000" dirty="0" smtClean="0"/>
              <a:t>.</a:t>
            </a:r>
            <a:endParaRPr lang="en-GB" altLang="en-US" sz="2000" dirty="0" smtClean="0">
              <a:solidFill>
                <a:srgbClr val="FF0000"/>
              </a:solidFill>
            </a:endParaRPr>
          </a:p>
          <a:p>
            <a:r>
              <a:rPr lang="en-GB" altLang="en-US" sz="2000" dirty="0" smtClean="0">
                <a:solidFill>
                  <a:srgbClr val="FF0000"/>
                </a:solidFill>
              </a:rPr>
              <a:t>How can managers use this to motivate employees?</a:t>
            </a:r>
            <a:endParaRPr lang="en-GB" altLang="en-US" sz="2000" dirty="0" smtClean="0">
              <a:solidFill>
                <a:srgbClr val="FF0000"/>
              </a:solidFill>
            </a:endParaRPr>
          </a:p>
          <a:p>
            <a:endParaRPr lang="en-GB" altLang="en-US" dirty="0"/>
          </a:p>
        </p:txBody>
      </p:sp>
    </p:spTree>
  </p:cSld>
  <p:clrMapOvr>
    <a:masterClrMapping/>
  </p:clrMapOvr>
  <p:transition>
    <p:sndAc>
      <p:stSnd>
        <p:snd r:embed="rId3"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42789" y="1340768"/>
            <a:ext cx="8229600" cy="863600"/>
          </a:xfrm>
        </p:spPr>
        <p:txBody>
          <a:bodyPr/>
          <a:lstStyle/>
          <a:p>
            <a:r>
              <a:rPr lang="en-GB" altLang="en-US" sz="4000" dirty="0"/>
              <a:t>2. Management by objectives </a:t>
            </a:r>
            <a:br>
              <a:rPr lang="en-GB" altLang="en-US" sz="4000" dirty="0"/>
            </a:br>
            <a:r>
              <a:rPr lang="en-GB" altLang="en-US" sz="4000" dirty="0"/>
              <a:t>or targets</a:t>
            </a:r>
          </a:p>
        </p:txBody>
      </p:sp>
      <p:sp>
        <p:nvSpPr>
          <p:cNvPr id="31748" name="Content Placeholder 3"/>
          <p:cNvSpPr>
            <a:spLocks noGrp="1"/>
          </p:cNvSpPr>
          <p:nvPr>
            <p:ph sz="half" idx="2"/>
          </p:nvPr>
        </p:nvSpPr>
        <p:spPr>
          <a:xfrm>
            <a:off x="357158" y="2500306"/>
            <a:ext cx="8501122" cy="2224261"/>
          </a:xfrm>
        </p:spPr>
        <p:txBody>
          <a:bodyPr/>
          <a:lstStyle/>
          <a:p>
            <a:r>
              <a:rPr lang="en-GB" altLang="en-US" sz="1800" dirty="0"/>
              <a:t>In many types of performance employees are asked to complete objectives or targets.</a:t>
            </a:r>
          </a:p>
          <a:p>
            <a:r>
              <a:rPr lang="en-GB" altLang="en-US" sz="1800" dirty="0"/>
              <a:t>SMART targets are commonly used to measure progress</a:t>
            </a:r>
            <a:r>
              <a:rPr lang="en-GB" altLang="en-US" sz="1800" dirty="0" smtClean="0"/>
              <a:t>.</a:t>
            </a:r>
          </a:p>
          <a:p>
            <a:endParaRPr lang="en-GB" altLang="en-US" sz="1800" dirty="0" smtClean="0"/>
          </a:p>
          <a:p>
            <a:pPr marL="0" indent="0"/>
            <a:r>
              <a:rPr lang="en-GB" altLang="en-US" sz="1800" dirty="0" smtClean="0"/>
              <a:t>Objectives or targets are commonly used to measure the performance of employees. </a:t>
            </a:r>
            <a:endParaRPr lang="en-GB" altLang="en-US" sz="1800" dirty="0" smtClean="0"/>
          </a:p>
          <a:p>
            <a:pPr marL="0" indent="0"/>
            <a:endParaRPr lang="en-GB" altLang="en-US" sz="1800" dirty="0" smtClean="0"/>
          </a:p>
          <a:p>
            <a:pPr marL="0" indent="0"/>
            <a:r>
              <a:rPr lang="en-GB" altLang="en-US" sz="1800" dirty="0" smtClean="0"/>
              <a:t>Managers can use objectives set to ask employees to perform certain tasks</a:t>
            </a:r>
            <a:r>
              <a:rPr lang="en-GB" altLang="en-US" sz="1800" dirty="0" smtClean="0"/>
              <a:t>.</a:t>
            </a:r>
          </a:p>
          <a:p>
            <a:pPr marL="0" indent="0"/>
            <a:endParaRPr lang="en-GB" altLang="en-US" sz="1800" dirty="0" smtClean="0"/>
          </a:p>
          <a:p>
            <a:pPr marL="0" indent="0"/>
            <a:r>
              <a:rPr lang="en-GB" altLang="en-US" sz="1800" dirty="0" smtClean="0"/>
              <a:t>SMART targets: specific, measurable, achievable, realistic or time constrained targets may be used to ensure employees are completing the necessary training or tasks required for them to do a good job.</a:t>
            </a:r>
          </a:p>
          <a:p>
            <a:endParaRPr lang="en-GB" altLang="en-US" dirty="0"/>
          </a:p>
          <a:p>
            <a:endParaRPr lang="en-GB" altLang="en-US" dirty="0"/>
          </a:p>
        </p:txBody>
      </p:sp>
    </p:spTree>
    <p:extLst>
      <p:ext uri="{BB962C8B-B14F-4D97-AF65-F5344CB8AC3E}">
        <p14:creationId xmlns:p14="http://schemas.microsoft.com/office/powerpoint/2010/main" xmlns="" val="2664428894"/>
      </p:ext>
    </p:extLst>
  </p:cSld>
  <p:clrMapOvr>
    <a:masterClrMapping/>
  </p:clrMapOvr>
  <p:transition>
    <p:sndAc>
      <p:stSnd>
        <p:snd r:embed="rId3"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95536" y="1154413"/>
            <a:ext cx="8229600" cy="863600"/>
          </a:xfrm>
        </p:spPr>
        <p:txBody>
          <a:bodyPr/>
          <a:lstStyle/>
          <a:p>
            <a:r>
              <a:rPr lang="en-GB" altLang="en-US" sz="4000" dirty="0"/>
              <a:t>3. Ratings</a:t>
            </a:r>
          </a:p>
        </p:txBody>
      </p:sp>
      <p:sp>
        <p:nvSpPr>
          <p:cNvPr id="31748" name="Content Placeholder 3"/>
          <p:cNvSpPr>
            <a:spLocks noGrp="1"/>
          </p:cNvSpPr>
          <p:nvPr>
            <p:ph sz="half" idx="2"/>
          </p:nvPr>
        </p:nvSpPr>
        <p:spPr>
          <a:xfrm>
            <a:off x="611560" y="2060848"/>
            <a:ext cx="7344816" cy="4024313"/>
          </a:xfrm>
        </p:spPr>
        <p:txBody>
          <a:bodyPr/>
          <a:lstStyle/>
          <a:p>
            <a:r>
              <a:rPr lang="en-GB" altLang="en-US" dirty="0"/>
              <a:t>Ratings may be used by employees as part of self-assessment or by managers to rate employees</a:t>
            </a:r>
            <a:r>
              <a:rPr lang="en-GB" altLang="en-US" dirty="0" smtClean="0"/>
              <a:t>.</a:t>
            </a:r>
          </a:p>
          <a:p>
            <a:endParaRPr lang="en-GB" altLang="en-US" dirty="0"/>
          </a:p>
          <a:p>
            <a:pPr lvl="1"/>
            <a:r>
              <a:rPr lang="en-GB" altLang="en-US" dirty="0"/>
              <a:t>Scale: 1–5 </a:t>
            </a:r>
          </a:p>
          <a:p>
            <a:pPr lvl="1"/>
            <a:r>
              <a:rPr lang="en-GB" altLang="en-US" dirty="0"/>
              <a:t>Scale: Very poor–outstanding</a:t>
            </a:r>
          </a:p>
          <a:p>
            <a:pPr lvl="1"/>
            <a:r>
              <a:rPr lang="en-GB" altLang="en-US" dirty="0"/>
              <a:t>Scale: Below expectations, meets expectations, exceeds expectations</a:t>
            </a:r>
          </a:p>
          <a:p>
            <a:endParaRPr lang="en-GB" altLang="en-US" dirty="0"/>
          </a:p>
        </p:txBody>
      </p:sp>
    </p:spTree>
    <p:extLst>
      <p:ext uri="{BB962C8B-B14F-4D97-AF65-F5344CB8AC3E}">
        <p14:creationId xmlns:p14="http://schemas.microsoft.com/office/powerpoint/2010/main" xmlns="" val="3219546623"/>
      </p:ext>
    </p:extLst>
  </p:cSld>
  <p:clrMapOvr>
    <a:masterClrMapping/>
  </p:clrMapOvr>
  <p:transition>
    <p:sndAc>
      <p:stSnd>
        <p:snd r:embed="rId3" name="click.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Content Placeholder 3"/>
          <p:cNvSpPr>
            <a:spLocks noGrp="1"/>
          </p:cNvSpPr>
          <p:nvPr>
            <p:ph sz="half" idx="2"/>
          </p:nvPr>
        </p:nvSpPr>
        <p:spPr>
          <a:xfrm>
            <a:off x="357158" y="1428736"/>
            <a:ext cx="8501122" cy="4656425"/>
          </a:xfrm>
        </p:spPr>
        <p:txBody>
          <a:bodyPr/>
          <a:lstStyle/>
          <a:p>
            <a:pPr marL="0" indent="0"/>
            <a:r>
              <a:rPr lang="en-GB" altLang="en-US" sz="2800" dirty="0" smtClean="0"/>
              <a:t>Ratings may be used as part of performance appraisal by employees and managers</a:t>
            </a:r>
            <a:r>
              <a:rPr lang="en-GB" altLang="en-US" sz="2800" dirty="0" smtClean="0"/>
              <a:t>.</a:t>
            </a:r>
          </a:p>
          <a:p>
            <a:pPr marL="0" indent="0"/>
            <a:endParaRPr lang="en-GB" altLang="en-US" sz="2800" dirty="0" smtClean="0"/>
          </a:p>
          <a:p>
            <a:pPr marL="0" indent="0"/>
            <a:r>
              <a:rPr lang="en-GB" altLang="en-US" sz="2800" dirty="0" smtClean="0"/>
              <a:t>Having a rating scale means that there is something to judge the employee by compared to previous performance and against other employees</a:t>
            </a:r>
            <a:r>
              <a:rPr lang="en-GB" altLang="en-US" sz="2800" dirty="0" smtClean="0"/>
              <a:t>.</a:t>
            </a:r>
          </a:p>
          <a:p>
            <a:pPr marL="0" indent="0"/>
            <a:endParaRPr lang="en-GB" altLang="en-US" sz="2800" dirty="0" smtClean="0"/>
          </a:p>
          <a:p>
            <a:pPr marL="0" indent="0"/>
            <a:r>
              <a:rPr lang="en-GB" altLang="en-US" sz="2800" dirty="0" smtClean="0"/>
              <a:t>Measurement on a scale may also be used to decide if someone needs to have a pay award or not.</a:t>
            </a:r>
          </a:p>
          <a:p>
            <a:endParaRPr lang="en-GB" altLang="en-US" dirty="0"/>
          </a:p>
        </p:txBody>
      </p:sp>
    </p:spTree>
    <p:extLst>
      <p:ext uri="{BB962C8B-B14F-4D97-AF65-F5344CB8AC3E}">
        <p14:creationId xmlns:p14="http://schemas.microsoft.com/office/powerpoint/2010/main" xmlns="" val="3219546623"/>
      </p:ext>
    </p:extLst>
  </p:cSld>
  <p:clrMapOvr>
    <a:masterClrMapping/>
  </p:clrMapOvr>
  <p:transition>
    <p:sndAc>
      <p:stSnd>
        <p:snd r:embed="rId3" name="click.wav"/>
      </p:stSnd>
    </p:sndAc>
  </p:transition>
</p:sld>
</file>

<file path=ppt/theme/theme1.xml><?xml version="1.0" encoding="utf-8"?>
<a:theme xmlns:a="http://schemas.openxmlformats.org/drawingml/2006/main" name="1_TitleSlide">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2877</TotalTime>
  <Words>2377</Words>
  <Application>Microsoft Office PowerPoint</Application>
  <PresentationFormat>On-screen Show (4:3)</PresentationFormat>
  <Paragraphs>158</Paragraphs>
  <Slides>16</Slides>
  <Notes>15</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1_TitleSlide</vt:lpstr>
      <vt:lpstr>2_Default Design</vt:lpstr>
      <vt:lpstr>Unit 6 Performance appraisal</vt:lpstr>
      <vt:lpstr>Slide 2</vt:lpstr>
      <vt:lpstr>Slide 3</vt:lpstr>
      <vt:lpstr>Types of performance appraisal</vt:lpstr>
      <vt:lpstr>Slide 5</vt:lpstr>
      <vt:lpstr>1. Self-assessment</vt:lpstr>
      <vt:lpstr>2. Management by objectives  or targets</vt:lpstr>
      <vt:lpstr>3. Ratings</vt:lpstr>
      <vt:lpstr>Slide 9</vt:lpstr>
      <vt:lpstr>Slide 10</vt:lpstr>
      <vt:lpstr>4. 360 degree appraisal</vt:lpstr>
      <vt:lpstr>Slide 12</vt:lpstr>
      <vt:lpstr>Slide 13</vt:lpstr>
      <vt:lpstr>Slide 14</vt:lpstr>
      <vt:lpstr>Slide 15</vt:lpstr>
      <vt:lpstr>Slide 16</vt:lpstr>
    </vt:vector>
  </TitlesOfParts>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2016</dc:title>
  <dc:creator>Pearson Education</dc:creator>
  <cp:lastModifiedBy>user</cp:lastModifiedBy>
  <cp:revision>211</cp:revision>
  <dcterms:created xsi:type="dcterms:W3CDTF">2010-12-13T13:21:58Z</dcterms:created>
  <dcterms:modified xsi:type="dcterms:W3CDTF">2018-05-13T16:24:13Z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