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441799-CD1A-3D4F-8DE0-F5C621FC1679}" type="doc">
      <dgm:prSet loTypeId="urn:microsoft.com/office/officeart/2005/8/layout/radial4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45C109-3481-3341-847E-667DCFEE12DA}">
      <dgm:prSet phldrT="[Text]"/>
      <dgm:spPr/>
      <dgm:t>
        <a:bodyPr/>
        <a:lstStyle/>
        <a:p>
          <a:r>
            <a:rPr lang="en-US" dirty="0" smtClean="0"/>
            <a:t>PESTLE</a:t>
          </a:r>
          <a:endParaRPr lang="en-US" dirty="0"/>
        </a:p>
      </dgm:t>
    </dgm:pt>
    <dgm:pt modelId="{AD23A6CF-D982-6340-AA18-2F051C14A2DE}" type="parTrans" cxnId="{BE2B1598-2B50-AE47-871E-DD19E3835A73}">
      <dgm:prSet/>
      <dgm:spPr/>
      <dgm:t>
        <a:bodyPr/>
        <a:lstStyle/>
        <a:p>
          <a:endParaRPr lang="en-US"/>
        </a:p>
      </dgm:t>
    </dgm:pt>
    <dgm:pt modelId="{0522A4B2-0D28-1446-ACA2-76113C3DFD7C}" type="sibTrans" cxnId="{BE2B1598-2B50-AE47-871E-DD19E3835A73}">
      <dgm:prSet/>
      <dgm:spPr/>
      <dgm:t>
        <a:bodyPr/>
        <a:lstStyle/>
        <a:p>
          <a:endParaRPr lang="en-US"/>
        </a:p>
      </dgm:t>
    </dgm:pt>
    <dgm:pt modelId="{8FB6E61D-FE7E-A048-89B2-D72507AAF5A0}">
      <dgm:prSet phldrT="[Text]"/>
      <dgm:spPr/>
      <dgm:t>
        <a:bodyPr/>
        <a:lstStyle/>
        <a:p>
          <a:r>
            <a:rPr lang="en-US" dirty="0" smtClean="0"/>
            <a:t>Environmental</a:t>
          </a:r>
          <a:endParaRPr lang="en-US" dirty="0"/>
        </a:p>
      </dgm:t>
    </dgm:pt>
    <dgm:pt modelId="{B172D4B2-81E3-7E4D-AC64-D3A6E7EBB85E}" type="parTrans" cxnId="{7BD9B54B-07D1-0C46-942B-5C4481D00C77}">
      <dgm:prSet/>
      <dgm:spPr/>
      <dgm:t>
        <a:bodyPr/>
        <a:lstStyle/>
        <a:p>
          <a:endParaRPr lang="en-US"/>
        </a:p>
      </dgm:t>
    </dgm:pt>
    <dgm:pt modelId="{E7118B4D-FD9C-334A-AB46-C772FB436A50}" type="sibTrans" cxnId="{7BD9B54B-07D1-0C46-942B-5C4481D00C77}">
      <dgm:prSet/>
      <dgm:spPr/>
      <dgm:t>
        <a:bodyPr/>
        <a:lstStyle/>
        <a:p>
          <a:endParaRPr lang="en-US"/>
        </a:p>
      </dgm:t>
    </dgm:pt>
    <dgm:pt modelId="{7D082A4F-E623-334B-BAA1-C0FAF7D41433}">
      <dgm:prSet phldrT="[Text]"/>
      <dgm:spPr/>
      <dgm:t>
        <a:bodyPr/>
        <a:lstStyle/>
        <a:p>
          <a:r>
            <a:rPr lang="en-US" dirty="0" smtClean="0"/>
            <a:t>Economic</a:t>
          </a:r>
          <a:endParaRPr lang="en-US" dirty="0"/>
        </a:p>
      </dgm:t>
    </dgm:pt>
    <dgm:pt modelId="{E40FEA1F-4120-6943-9597-C7FF5A9DEB3C}" type="parTrans" cxnId="{D7242F97-EE6E-7646-942C-95F3B0FFE06B}">
      <dgm:prSet/>
      <dgm:spPr/>
      <dgm:t>
        <a:bodyPr/>
        <a:lstStyle/>
        <a:p>
          <a:endParaRPr lang="en-US"/>
        </a:p>
      </dgm:t>
    </dgm:pt>
    <dgm:pt modelId="{91363C19-AA4B-6C40-B06F-D0CEB493E798}" type="sibTrans" cxnId="{D7242F97-EE6E-7646-942C-95F3B0FFE06B}">
      <dgm:prSet/>
      <dgm:spPr/>
      <dgm:t>
        <a:bodyPr/>
        <a:lstStyle/>
        <a:p>
          <a:endParaRPr lang="en-US"/>
        </a:p>
      </dgm:t>
    </dgm:pt>
    <dgm:pt modelId="{9DFED6BA-1EB7-064D-9D59-DECE7D8C67F3}">
      <dgm:prSet phldrT="[Text]"/>
      <dgm:spPr/>
      <dgm:t>
        <a:bodyPr/>
        <a:lstStyle/>
        <a:p>
          <a:r>
            <a:rPr lang="en-US" b="1" dirty="0" smtClean="0"/>
            <a:t>P</a:t>
          </a:r>
          <a:r>
            <a:rPr lang="en-US" b="0" dirty="0" smtClean="0"/>
            <a:t>olitical</a:t>
          </a:r>
          <a:endParaRPr lang="en-US" dirty="0"/>
        </a:p>
      </dgm:t>
    </dgm:pt>
    <dgm:pt modelId="{7D95ACB3-EE19-F74A-B723-878EE0597C05}" type="parTrans" cxnId="{C39EBF76-140B-594B-AD27-C5A005B19C3B}">
      <dgm:prSet/>
      <dgm:spPr/>
      <dgm:t>
        <a:bodyPr/>
        <a:lstStyle/>
        <a:p>
          <a:endParaRPr lang="en-US"/>
        </a:p>
      </dgm:t>
    </dgm:pt>
    <dgm:pt modelId="{A70B9EF7-6192-B84A-BE01-C49249139C75}" type="sibTrans" cxnId="{C39EBF76-140B-594B-AD27-C5A005B19C3B}">
      <dgm:prSet/>
      <dgm:spPr/>
      <dgm:t>
        <a:bodyPr/>
        <a:lstStyle/>
        <a:p>
          <a:endParaRPr lang="en-US"/>
        </a:p>
      </dgm:t>
    </dgm:pt>
    <dgm:pt modelId="{F355DF3D-8332-C24C-BEF5-CEDCBE3DD5E6}">
      <dgm:prSet/>
      <dgm:spPr/>
      <dgm:t>
        <a:bodyPr/>
        <a:lstStyle/>
        <a:p>
          <a:r>
            <a:rPr lang="en-US" dirty="0" smtClean="0"/>
            <a:t>Technological</a:t>
          </a:r>
          <a:endParaRPr lang="en-US" dirty="0"/>
        </a:p>
      </dgm:t>
    </dgm:pt>
    <dgm:pt modelId="{5BDD6531-785A-894E-9089-CEEC6912A971}" type="parTrans" cxnId="{400E6B29-F8BC-CA46-B4BD-2B95D21C65EA}">
      <dgm:prSet/>
      <dgm:spPr/>
      <dgm:t>
        <a:bodyPr/>
        <a:lstStyle/>
        <a:p>
          <a:endParaRPr lang="en-US"/>
        </a:p>
      </dgm:t>
    </dgm:pt>
    <dgm:pt modelId="{9DC3DBCA-1308-0C4E-B558-19A29C3A61D2}" type="sibTrans" cxnId="{400E6B29-F8BC-CA46-B4BD-2B95D21C65EA}">
      <dgm:prSet/>
      <dgm:spPr/>
      <dgm:t>
        <a:bodyPr/>
        <a:lstStyle/>
        <a:p>
          <a:endParaRPr lang="en-US"/>
        </a:p>
      </dgm:t>
    </dgm:pt>
    <dgm:pt modelId="{90647BC6-A871-6E43-A646-5CD4B7B5C785}">
      <dgm:prSet/>
      <dgm:spPr/>
      <dgm:t>
        <a:bodyPr/>
        <a:lstStyle/>
        <a:p>
          <a:r>
            <a:rPr lang="en-US" dirty="0" smtClean="0"/>
            <a:t>Social</a:t>
          </a:r>
          <a:endParaRPr lang="en-US" dirty="0"/>
        </a:p>
      </dgm:t>
    </dgm:pt>
    <dgm:pt modelId="{913BE8AE-E86F-0245-82E9-63E2AF904D1A}" type="parTrans" cxnId="{D93C5FD7-D1CD-A343-BB10-807B0A582274}">
      <dgm:prSet/>
      <dgm:spPr/>
      <dgm:t>
        <a:bodyPr/>
        <a:lstStyle/>
        <a:p>
          <a:endParaRPr lang="en-US"/>
        </a:p>
      </dgm:t>
    </dgm:pt>
    <dgm:pt modelId="{2F552CEE-A496-7247-B004-05537134E824}" type="sibTrans" cxnId="{D93C5FD7-D1CD-A343-BB10-807B0A582274}">
      <dgm:prSet/>
      <dgm:spPr/>
      <dgm:t>
        <a:bodyPr/>
        <a:lstStyle/>
        <a:p>
          <a:endParaRPr lang="en-US"/>
        </a:p>
      </dgm:t>
    </dgm:pt>
    <dgm:pt modelId="{377E108E-89BD-4241-9F9B-A76CC37178C5}">
      <dgm:prSet/>
      <dgm:spPr/>
      <dgm:t>
        <a:bodyPr/>
        <a:lstStyle/>
        <a:p>
          <a:r>
            <a:rPr lang="en-US" dirty="0" smtClean="0"/>
            <a:t>Legal</a:t>
          </a:r>
          <a:endParaRPr lang="en-US" dirty="0"/>
        </a:p>
      </dgm:t>
    </dgm:pt>
    <dgm:pt modelId="{515D4DFA-D590-0F4E-AA15-E72442F99DA2}" type="parTrans" cxnId="{FE60B1FE-0696-E446-BA22-3EE35A167BC2}">
      <dgm:prSet/>
      <dgm:spPr/>
      <dgm:t>
        <a:bodyPr/>
        <a:lstStyle/>
        <a:p>
          <a:endParaRPr lang="en-US"/>
        </a:p>
      </dgm:t>
    </dgm:pt>
    <dgm:pt modelId="{141FDA79-89EC-2C47-A16F-23EE6E616454}" type="sibTrans" cxnId="{FE60B1FE-0696-E446-BA22-3EE35A167BC2}">
      <dgm:prSet/>
      <dgm:spPr/>
      <dgm:t>
        <a:bodyPr/>
        <a:lstStyle/>
        <a:p>
          <a:endParaRPr lang="en-US"/>
        </a:p>
      </dgm:t>
    </dgm:pt>
    <dgm:pt modelId="{0D60A524-B279-C248-9BAE-837A63599C89}" type="pres">
      <dgm:prSet presAssocID="{97441799-CD1A-3D4F-8DE0-F5C621FC1679}" presName="cycle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15E8CB-A97E-3E44-8F55-9F3F08E6ADB6}" type="pres">
      <dgm:prSet presAssocID="{8945C109-3481-3341-847E-667DCFEE12DA}" presName="centerShape" presStyleLbl="node0" presStyleIdx="0" presStyleCnt="1"/>
      <dgm:spPr/>
      <dgm:t>
        <a:bodyPr/>
        <a:lstStyle/>
        <a:p>
          <a:endParaRPr lang="en-US"/>
        </a:p>
      </dgm:t>
    </dgm:pt>
    <dgm:pt modelId="{2049FAF2-B8B6-0B45-AAFB-F8E0EF16A4FA}" type="pres">
      <dgm:prSet presAssocID="{B172D4B2-81E3-7E4D-AC64-D3A6E7EBB85E}" presName="parTrans" presStyleLbl="bgSibTrans2D1" presStyleIdx="0" presStyleCnt="6" custAng="10800000" custScaleX="63366" custLinFactNeighborX="-21104" custLinFactNeighborY="5826"/>
      <dgm:spPr/>
      <dgm:t>
        <a:bodyPr/>
        <a:lstStyle/>
        <a:p>
          <a:endParaRPr lang="en-US"/>
        </a:p>
      </dgm:t>
    </dgm:pt>
    <dgm:pt modelId="{E2D5EC73-343B-B948-A256-4F793BFBC3BA}" type="pres">
      <dgm:prSet presAssocID="{8FB6E61D-FE7E-A048-89B2-D72507AAF5A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B4B069-AC4E-1240-B70E-393450FE1609}" type="pres">
      <dgm:prSet presAssocID="{515D4DFA-D590-0F4E-AA15-E72442F99DA2}" presName="parTrans" presStyleLbl="bgSibTrans2D1" presStyleIdx="1" presStyleCnt="6" custAng="10980000" custScaleX="54183" custScaleY="99780" custLinFactNeighborX="-19764" custLinFactNeighborY="44435"/>
      <dgm:spPr/>
      <dgm:t>
        <a:bodyPr/>
        <a:lstStyle/>
        <a:p>
          <a:endParaRPr lang="en-US"/>
        </a:p>
      </dgm:t>
    </dgm:pt>
    <dgm:pt modelId="{C58281DE-EF58-8E4D-A9C9-CABC0AB8416B}" type="pres">
      <dgm:prSet presAssocID="{377E108E-89BD-4241-9F9B-A76CC37178C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BA777-C5B0-B945-A4F7-A60AA58509C8}" type="pres">
      <dgm:prSet presAssocID="{5BDD6531-785A-894E-9089-CEEC6912A971}" presName="parTrans" presStyleLbl="bgSibTrans2D1" presStyleIdx="2" presStyleCnt="6" custAng="11040000" custScaleX="63366" custLinFactNeighborX="-3120" custLinFactNeighborY="63387"/>
      <dgm:spPr/>
      <dgm:t>
        <a:bodyPr/>
        <a:lstStyle/>
        <a:p>
          <a:endParaRPr lang="en-US"/>
        </a:p>
      </dgm:t>
    </dgm:pt>
    <dgm:pt modelId="{CE75CA07-3168-6A46-B514-A69CF7A0F9CD}" type="pres">
      <dgm:prSet presAssocID="{F355DF3D-8332-C24C-BEF5-CEDCBE3DD5E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4BBD2C-C66A-4944-A9E2-E8F23D4E5769}" type="pres">
      <dgm:prSet presAssocID="{913BE8AE-E86F-0245-82E9-63E2AF904D1A}" presName="parTrans" presStyleLbl="bgSibTrans2D1" presStyleIdx="3" presStyleCnt="6" custAng="10740000" custScaleX="63366" custLinFactNeighborX="4723" custLinFactNeighborY="55088"/>
      <dgm:spPr/>
      <dgm:t>
        <a:bodyPr/>
        <a:lstStyle/>
        <a:p>
          <a:endParaRPr lang="en-US"/>
        </a:p>
      </dgm:t>
    </dgm:pt>
    <dgm:pt modelId="{39EC32E8-1C0E-6249-B28E-234E60459076}" type="pres">
      <dgm:prSet presAssocID="{90647BC6-A871-6E43-A646-5CD4B7B5C78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FAFDE-D459-BE4F-B464-7381287C10B2}" type="pres">
      <dgm:prSet presAssocID="{E40FEA1F-4120-6943-9597-C7FF5A9DEB3C}" presName="parTrans" presStyleLbl="bgSibTrans2D1" presStyleIdx="4" presStyleCnt="6" custAng="17396026" custFlipHor="1" custScaleX="51056" custScaleY="106405" custLinFactNeighborX="20867" custLinFactNeighborY="56191"/>
      <dgm:spPr/>
      <dgm:t>
        <a:bodyPr/>
        <a:lstStyle/>
        <a:p>
          <a:endParaRPr lang="en-US"/>
        </a:p>
      </dgm:t>
    </dgm:pt>
    <dgm:pt modelId="{A9BEF6F1-BB2C-2641-AF10-56E478971611}" type="pres">
      <dgm:prSet presAssocID="{7D082A4F-E623-334B-BAA1-C0FAF7D4143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DF3B9F-685E-CE46-9FC2-10B05B563013}" type="pres">
      <dgm:prSet presAssocID="{7D95ACB3-EE19-F74A-B723-878EE0597C05}" presName="parTrans" presStyleLbl="bgSibTrans2D1" presStyleIdx="5" presStyleCnt="6" custAng="10800000" custScaleX="63260" custLinFactNeighborX="20125" custLinFactNeighborY="5826"/>
      <dgm:spPr/>
      <dgm:t>
        <a:bodyPr/>
        <a:lstStyle/>
        <a:p>
          <a:endParaRPr lang="en-US"/>
        </a:p>
      </dgm:t>
    </dgm:pt>
    <dgm:pt modelId="{8DA6541A-6BA8-6848-AF25-6F1505F06724}" type="pres">
      <dgm:prSet presAssocID="{9DFED6BA-1EB7-064D-9D59-DECE7D8C67F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9A759F-3235-4128-8937-7E2FA582F991}" type="presOf" srcId="{E40FEA1F-4120-6943-9597-C7FF5A9DEB3C}" destId="{09CFAFDE-D459-BE4F-B464-7381287C10B2}" srcOrd="0" destOrd="0" presId="urn:microsoft.com/office/officeart/2005/8/layout/radial4"/>
    <dgm:cxn modelId="{400E6B29-F8BC-CA46-B4BD-2B95D21C65EA}" srcId="{8945C109-3481-3341-847E-667DCFEE12DA}" destId="{F355DF3D-8332-C24C-BEF5-CEDCBE3DD5E6}" srcOrd="2" destOrd="0" parTransId="{5BDD6531-785A-894E-9089-CEEC6912A971}" sibTransId="{9DC3DBCA-1308-0C4E-B558-19A29C3A61D2}"/>
    <dgm:cxn modelId="{7BD9B54B-07D1-0C46-942B-5C4481D00C77}" srcId="{8945C109-3481-3341-847E-667DCFEE12DA}" destId="{8FB6E61D-FE7E-A048-89B2-D72507AAF5A0}" srcOrd="0" destOrd="0" parTransId="{B172D4B2-81E3-7E4D-AC64-D3A6E7EBB85E}" sibTransId="{E7118B4D-FD9C-334A-AB46-C772FB436A50}"/>
    <dgm:cxn modelId="{E789A5C3-60E0-45DE-8CAC-86FEA902BEF0}" type="presOf" srcId="{90647BC6-A871-6E43-A646-5CD4B7B5C785}" destId="{39EC32E8-1C0E-6249-B28E-234E60459076}" srcOrd="0" destOrd="0" presId="urn:microsoft.com/office/officeart/2005/8/layout/radial4"/>
    <dgm:cxn modelId="{204DD583-0BE8-4E60-8AED-2DFA5EB6D243}" type="presOf" srcId="{8945C109-3481-3341-847E-667DCFEE12DA}" destId="{7E15E8CB-A97E-3E44-8F55-9F3F08E6ADB6}" srcOrd="0" destOrd="0" presId="urn:microsoft.com/office/officeart/2005/8/layout/radial4"/>
    <dgm:cxn modelId="{D93C5FD7-D1CD-A343-BB10-807B0A582274}" srcId="{8945C109-3481-3341-847E-667DCFEE12DA}" destId="{90647BC6-A871-6E43-A646-5CD4B7B5C785}" srcOrd="3" destOrd="0" parTransId="{913BE8AE-E86F-0245-82E9-63E2AF904D1A}" sibTransId="{2F552CEE-A496-7247-B004-05537134E824}"/>
    <dgm:cxn modelId="{FCB28B57-0F5C-4EC7-95D6-16E0C57C6B69}" type="presOf" srcId="{B172D4B2-81E3-7E4D-AC64-D3A6E7EBB85E}" destId="{2049FAF2-B8B6-0B45-AAFB-F8E0EF16A4FA}" srcOrd="0" destOrd="0" presId="urn:microsoft.com/office/officeart/2005/8/layout/radial4"/>
    <dgm:cxn modelId="{79B5AADF-F43A-463F-B796-A3D0DF238AFB}" type="presOf" srcId="{97441799-CD1A-3D4F-8DE0-F5C621FC1679}" destId="{0D60A524-B279-C248-9BAE-837A63599C89}" srcOrd="0" destOrd="0" presId="urn:microsoft.com/office/officeart/2005/8/layout/radial4"/>
    <dgm:cxn modelId="{05AB0D12-4E4D-44E0-A368-991F529D9D0E}" type="presOf" srcId="{377E108E-89BD-4241-9F9B-A76CC37178C5}" destId="{C58281DE-EF58-8E4D-A9C9-CABC0AB8416B}" srcOrd="0" destOrd="0" presId="urn:microsoft.com/office/officeart/2005/8/layout/radial4"/>
    <dgm:cxn modelId="{8834137F-AFC4-47D7-A9AD-9E1D91FE0D86}" type="presOf" srcId="{9DFED6BA-1EB7-064D-9D59-DECE7D8C67F3}" destId="{8DA6541A-6BA8-6848-AF25-6F1505F06724}" srcOrd="0" destOrd="0" presId="urn:microsoft.com/office/officeart/2005/8/layout/radial4"/>
    <dgm:cxn modelId="{FE60B1FE-0696-E446-BA22-3EE35A167BC2}" srcId="{8945C109-3481-3341-847E-667DCFEE12DA}" destId="{377E108E-89BD-4241-9F9B-A76CC37178C5}" srcOrd="1" destOrd="0" parTransId="{515D4DFA-D590-0F4E-AA15-E72442F99DA2}" sibTransId="{141FDA79-89EC-2C47-A16F-23EE6E616454}"/>
    <dgm:cxn modelId="{8057153B-3698-4A21-98FD-2B0E7BA94AF9}" type="presOf" srcId="{F355DF3D-8332-C24C-BEF5-CEDCBE3DD5E6}" destId="{CE75CA07-3168-6A46-B514-A69CF7A0F9CD}" srcOrd="0" destOrd="0" presId="urn:microsoft.com/office/officeart/2005/8/layout/radial4"/>
    <dgm:cxn modelId="{4D668F29-F565-4419-BEF3-098E86F1E241}" type="presOf" srcId="{7D082A4F-E623-334B-BAA1-C0FAF7D41433}" destId="{A9BEF6F1-BB2C-2641-AF10-56E478971611}" srcOrd="0" destOrd="0" presId="urn:microsoft.com/office/officeart/2005/8/layout/radial4"/>
    <dgm:cxn modelId="{E6A60F8D-ECBC-4376-B567-14A1CCB77DE1}" type="presOf" srcId="{913BE8AE-E86F-0245-82E9-63E2AF904D1A}" destId="{2E4BBD2C-C66A-4944-A9E2-E8F23D4E5769}" srcOrd="0" destOrd="0" presId="urn:microsoft.com/office/officeart/2005/8/layout/radial4"/>
    <dgm:cxn modelId="{3AE0DB63-15E2-4787-92A1-A6D1A0311D50}" type="presOf" srcId="{8FB6E61D-FE7E-A048-89B2-D72507AAF5A0}" destId="{E2D5EC73-343B-B948-A256-4F793BFBC3BA}" srcOrd="0" destOrd="0" presId="urn:microsoft.com/office/officeart/2005/8/layout/radial4"/>
    <dgm:cxn modelId="{D7242F97-EE6E-7646-942C-95F3B0FFE06B}" srcId="{8945C109-3481-3341-847E-667DCFEE12DA}" destId="{7D082A4F-E623-334B-BAA1-C0FAF7D41433}" srcOrd="4" destOrd="0" parTransId="{E40FEA1F-4120-6943-9597-C7FF5A9DEB3C}" sibTransId="{91363C19-AA4B-6C40-B06F-D0CEB493E798}"/>
    <dgm:cxn modelId="{BE2B1598-2B50-AE47-871E-DD19E3835A73}" srcId="{97441799-CD1A-3D4F-8DE0-F5C621FC1679}" destId="{8945C109-3481-3341-847E-667DCFEE12DA}" srcOrd="0" destOrd="0" parTransId="{AD23A6CF-D982-6340-AA18-2F051C14A2DE}" sibTransId="{0522A4B2-0D28-1446-ACA2-76113C3DFD7C}"/>
    <dgm:cxn modelId="{CFCE74DC-07FF-465D-9F64-F900A6DF3EE0}" type="presOf" srcId="{515D4DFA-D590-0F4E-AA15-E72442F99DA2}" destId="{82B4B069-AC4E-1240-B70E-393450FE1609}" srcOrd="0" destOrd="0" presId="urn:microsoft.com/office/officeart/2005/8/layout/radial4"/>
    <dgm:cxn modelId="{C39EBF76-140B-594B-AD27-C5A005B19C3B}" srcId="{8945C109-3481-3341-847E-667DCFEE12DA}" destId="{9DFED6BA-1EB7-064D-9D59-DECE7D8C67F3}" srcOrd="5" destOrd="0" parTransId="{7D95ACB3-EE19-F74A-B723-878EE0597C05}" sibTransId="{A70B9EF7-6192-B84A-BE01-C49249139C75}"/>
    <dgm:cxn modelId="{D4E490A4-94C3-4A8B-960C-4F71841C30E5}" type="presOf" srcId="{7D95ACB3-EE19-F74A-B723-878EE0597C05}" destId="{9FDF3B9F-685E-CE46-9FC2-10B05B563013}" srcOrd="0" destOrd="0" presId="urn:microsoft.com/office/officeart/2005/8/layout/radial4"/>
    <dgm:cxn modelId="{5414BD0C-D4FC-4EEE-AB21-A9D62B43E63A}" type="presOf" srcId="{5BDD6531-785A-894E-9089-CEEC6912A971}" destId="{EA4BA777-C5B0-B945-A4F7-A60AA58509C8}" srcOrd="0" destOrd="0" presId="urn:microsoft.com/office/officeart/2005/8/layout/radial4"/>
    <dgm:cxn modelId="{C41A7108-665C-491A-AA2C-2F17AF7283ED}" type="presParOf" srcId="{0D60A524-B279-C248-9BAE-837A63599C89}" destId="{7E15E8CB-A97E-3E44-8F55-9F3F08E6ADB6}" srcOrd="0" destOrd="0" presId="urn:microsoft.com/office/officeart/2005/8/layout/radial4"/>
    <dgm:cxn modelId="{1E1F7664-0FBF-420E-8A91-A9AF340733A5}" type="presParOf" srcId="{0D60A524-B279-C248-9BAE-837A63599C89}" destId="{2049FAF2-B8B6-0B45-AAFB-F8E0EF16A4FA}" srcOrd="1" destOrd="0" presId="urn:microsoft.com/office/officeart/2005/8/layout/radial4"/>
    <dgm:cxn modelId="{DB2BFDF2-F2BC-42B7-9D53-0BA2AE073043}" type="presParOf" srcId="{0D60A524-B279-C248-9BAE-837A63599C89}" destId="{E2D5EC73-343B-B948-A256-4F793BFBC3BA}" srcOrd="2" destOrd="0" presId="urn:microsoft.com/office/officeart/2005/8/layout/radial4"/>
    <dgm:cxn modelId="{4B693420-6F3E-48C6-84B0-3E15DF91FE24}" type="presParOf" srcId="{0D60A524-B279-C248-9BAE-837A63599C89}" destId="{82B4B069-AC4E-1240-B70E-393450FE1609}" srcOrd="3" destOrd="0" presId="urn:microsoft.com/office/officeart/2005/8/layout/radial4"/>
    <dgm:cxn modelId="{D001065C-0C76-4196-8C7F-DA42800EB82D}" type="presParOf" srcId="{0D60A524-B279-C248-9BAE-837A63599C89}" destId="{C58281DE-EF58-8E4D-A9C9-CABC0AB8416B}" srcOrd="4" destOrd="0" presId="urn:microsoft.com/office/officeart/2005/8/layout/radial4"/>
    <dgm:cxn modelId="{62521103-E737-473D-BB46-648DDFBE2903}" type="presParOf" srcId="{0D60A524-B279-C248-9BAE-837A63599C89}" destId="{EA4BA777-C5B0-B945-A4F7-A60AA58509C8}" srcOrd="5" destOrd="0" presId="urn:microsoft.com/office/officeart/2005/8/layout/radial4"/>
    <dgm:cxn modelId="{2689C28C-6410-4D4E-813D-7E2454505DA1}" type="presParOf" srcId="{0D60A524-B279-C248-9BAE-837A63599C89}" destId="{CE75CA07-3168-6A46-B514-A69CF7A0F9CD}" srcOrd="6" destOrd="0" presId="urn:microsoft.com/office/officeart/2005/8/layout/radial4"/>
    <dgm:cxn modelId="{7179D892-EC96-49F4-BC00-8CD6B4D4418F}" type="presParOf" srcId="{0D60A524-B279-C248-9BAE-837A63599C89}" destId="{2E4BBD2C-C66A-4944-A9E2-E8F23D4E5769}" srcOrd="7" destOrd="0" presId="urn:microsoft.com/office/officeart/2005/8/layout/radial4"/>
    <dgm:cxn modelId="{DD7C2520-FB34-47AC-A212-518FD15585DA}" type="presParOf" srcId="{0D60A524-B279-C248-9BAE-837A63599C89}" destId="{39EC32E8-1C0E-6249-B28E-234E60459076}" srcOrd="8" destOrd="0" presId="urn:microsoft.com/office/officeart/2005/8/layout/radial4"/>
    <dgm:cxn modelId="{179ADD37-2B2E-4774-9E3B-129D5ACBFDAB}" type="presParOf" srcId="{0D60A524-B279-C248-9BAE-837A63599C89}" destId="{09CFAFDE-D459-BE4F-B464-7381287C10B2}" srcOrd="9" destOrd="0" presId="urn:microsoft.com/office/officeart/2005/8/layout/radial4"/>
    <dgm:cxn modelId="{24621961-3DDB-498E-B8BA-804C91F1AFC9}" type="presParOf" srcId="{0D60A524-B279-C248-9BAE-837A63599C89}" destId="{A9BEF6F1-BB2C-2641-AF10-56E478971611}" srcOrd="10" destOrd="0" presId="urn:microsoft.com/office/officeart/2005/8/layout/radial4"/>
    <dgm:cxn modelId="{0292AF89-E7C6-4907-9626-B21E8B336CCA}" type="presParOf" srcId="{0D60A524-B279-C248-9BAE-837A63599C89}" destId="{9FDF3B9F-685E-CE46-9FC2-10B05B563013}" srcOrd="11" destOrd="0" presId="urn:microsoft.com/office/officeart/2005/8/layout/radial4"/>
    <dgm:cxn modelId="{AF96D594-6584-4F5D-9C2D-62C12FDA0E5E}" type="presParOf" srcId="{0D60A524-B279-C248-9BAE-837A63599C89}" destId="{8DA6541A-6BA8-6848-AF25-6F1505F06724}" srcOrd="12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7D4B1-F917-4051-9F08-D26FDEA0391C}" type="datetimeFigureOut">
              <a:rPr lang="en-US" smtClean="0"/>
              <a:t>10/15/2016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82177-DC61-47AA-9C70-88D51E895E3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6F3A-266D-4687-B7E4-F4B3367A5970}" type="datetime1">
              <a:rPr lang="en-US" smtClean="0"/>
              <a:t>10/15/2016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1738-7160-4E1E-8434-F76C4F7CB8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67E6-6459-4FF8-B388-D90B3613CD94}" type="datetime1">
              <a:rPr lang="en-US" smtClean="0"/>
              <a:t>10/15/2016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1738-7160-4E1E-8434-F76C4F7CB8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9E5D-9634-48FF-A8AB-9E2E6F98A33D}" type="datetime1">
              <a:rPr lang="en-US" smtClean="0"/>
              <a:t>10/15/2016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1738-7160-4E1E-8434-F76C4F7CB8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9953-D822-407B-9A2D-3DD7457B014C}" type="datetime1">
              <a:rPr lang="en-US" smtClean="0"/>
              <a:t>10/15/2016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1738-7160-4E1E-8434-F76C4F7CB8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37B1-6344-463A-882F-3897DF5B3646}" type="datetime1">
              <a:rPr lang="en-US" smtClean="0"/>
              <a:t>10/15/2016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1738-7160-4E1E-8434-F76C4F7CB8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AA06-D3BE-4DFF-98E3-E581D5156127}" type="datetime1">
              <a:rPr lang="en-US" smtClean="0"/>
              <a:t>10/15/2016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1738-7160-4E1E-8434-F76C4F7CB8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85E6-9F83-49EE-8A50-7652261A1C9A}" type="datetime1">
              <a:rPr lang="en-US" smtClean="0"/>
              <a:t>10/15/2016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1738-7160-4E1E-8434-F76C4F7CB8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37E8-42DC-4114-A326-A6524AD83F68}" type="datetime1">
              <a:rPr lang="en-US" smtClean="0"/>
              <a:t>10/15/2016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1738-7160-4E1E-8434-F76C4F7CB8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3DED-21B3-4D8A-BC92-FE2E741FE013}" type="datetime1">
              <a:rPr lang="en-US" smtClean="0"/>
              <a:t>10/15/2016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1738-7160-4E1E-8434-F76C4F7CB8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0E3A-E82B-44AD-B696-A0975E29BB86}" type="datetime1">
              <a:rPr lang="en-US" smtClean="0"/>
              <a:t>10/15/2016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1738-7160-4E1E-8434-F76C4F7CB8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087F-E047-48D5-8371-FA87AD108512}" type="datetime1">
              <a:rPr lang="en-US" smtClean="0"/>
              <a:t>10/15/2016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1738-7160-4E1E-8434-F76C4F7CB8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8BEEA-4540-4BB2-B73D-4BCE0B0E1D1D}" type="datetime1">
              <a:rPr lang="en-US" smtClean="0"/>
              <a:t>10/15/2016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AQA A-level Business © Hodder &amp; Stoughton Limited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71738-7160-4E1E-8434-F76C4F7CB81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hyperlink" Target="http://corporate.marksandspencer.com/plan-a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irtrade.org.u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.wsj.com/articles/u-s-judge-finds-bp-grossly-negligent-in-2010-deepwater-horizon-disaster-1409842182" TargetMode="External"/><Relationship Id="rId2" Type="http://schemas.openxmlformats.org/officeDocument/2006/relationships/hyperlink" Target="http://www.businessgreen.com/bg/news/2273234/m-s-plan-a-sustainability-savings-reach-gbp135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1.3  Understanding that businesses operate within an external environment</a:t>
            </a:r>
            <a:br>
              <a:rPr lang="en-GB" dirty="0" smtClean="0">
                <a:solidFill>
                  <a:srgbClr val="C00000"/>
                </a:solidFill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solidFill>
                  <a:srgbClr val="C00000"/>
                </a:solidFill>
              </a:rPr>
              <a:t>Demographic and environmental factors</a:t>
            </a:r>
            <a:endParaRPr lang="en-GB" sz="54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6941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08912" cy="969873"/>
          </a:xfrm>
        </p:spPr>
        <p:txBody>
          <a:bodyPr>
            <a:noAutofit/>
          </a:bodyPr>
          <a:lstStyle/>
          <a:p>
            <a:r>
              <a:rPr lang="en-GB" sz="3000" dirty="0" smtClean="0">
                <a:solidFill>
                  <a:srgbClr val="C00000"/>
                </a:solidFill>
              </a:rPr>
              <a:t>Arguments </a:t>
            </a:r>
            <a:r>
              <a:rPr lang="en-GB" sz="3000" u="sng" dirty="0" smtClean="0">
                <a:solidFill>
                  <a:srgbClr val="C00000"/>
                </a:solidFill>
              </a:rPr>
              <a:t>for</a:t>
            </a:r>
            <a:r>
              <a:rPr lang="en-GB" sz="3000" dirty="0" smtClean="0">
                <a:solidFill>
                  <a:srgbClr val="C00000"/>
                </a:solidFill>
              </a:rPr>
              <a:t> being environmentally responsible</a:t>
            </a:r>
            <a:endParaRPr lang="en-GB" sz="3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496944" cy="453650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</a:pP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Improved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financial performance of the firm and reduced operating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costs, for example reduced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waste disposal costs, income from selling recycled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materials, etc. </a:t>
            </a: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</a:pP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Enhanced brand image and reputation resulting in improved sales and customer loyalty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</a:pP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Will avoid pressure group actions impacting demand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</a:pP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Growth of ethical investing means more potential capital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</a:pP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It will be attractive to some investors and easier to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raise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finance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</a:pP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Improved share prices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</a:pP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It is necessary in order to avoid excessive regulation and legislation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  <a:defRPr/>
            </a:pP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Socially responsible actions can be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profitable</a:t>
            </a: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2610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712968" cy="969873"/>
          </a:xfrm>
        </p:spPr>
        <p:txBody>
          <a:bodyPr>
            <a:noAutofit/>
          </a:bodyPr>
          <a:lstStyle/>
          <a:p>
            <a:r>
              <a:rPr lang="en-GB" sz="2900" dirty="0" smtClean="0">
                <a:solidFill>
                  <a:srgbClr val="C00000"/>
                </a:solidFill>
              </a:rPr>
              <a:t>Arguments </a:t>
            </a:r>
            <a:r>
              <a:rPr lang="en-GB" sz="2900" u="sng" dirty="0" smtClean="0">
                <a:solidFill>
                  <a:srgbClr val="C00000"/>
                </a:solidFill>
              </a:rPr>
              <a:t>against</a:t>
            </a:r>
            <a:r>
              <a:rPr lang="en-GB" sz="2900" dirty="0" smtClean="0">
                <a:solidFill>
                  <a:srgbClr val="C00000"/>
                </a:solidFill>
              </a:rPr>
              <a:t> being environmentally responsible</a:t>
            </a:r>
            <a:endParaRPr lang="en-GB" sz="29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496944" cy="453650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  <a:defRPr/>
            </a:pP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Companies’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ultimate aim is to make a profit and the only social responsibility of business is to create shareholder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wealth.</a:t>
            </a: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  <a:defRPr/>
            </a:pP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Extra costs will be incurred which will be passed on to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consumers.</a:t>
            </a: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</a:pP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Businesses may not be able to use their resources as efficiently if there are restrictions on how they may produce and where they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may locate.</a:t>
            </a: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</a:pP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It may reduce firms international competitiveness if others are not doing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it.</a:t>
            </a: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</a:pP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As long as the company complies with legislation they should be able to do what they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want.</a:t>
            </a: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</a:pP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Is it just a cynical way of marketing products to increase sales? Is it just good PR?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4102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712968" cy="969873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rgbClr val="C00000"/>
                </a:solidFill>
              </a:rPr>
              <a:t>Activity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496944" cy="453650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Clr>
                <a:srgbClr val="7030A0"/>
              </a:buClr>
              <a:buNone/>
              <a:defRPr/>
            </a:pPr>
            <a:r>
              <a:rPr lang="en-GB" sz="24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Complete </a:t>
            </a:r>
            <a:r>
              <a:rPr lang="en-GB" sz="24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 PESTLE  analysis for Marks &amp; Spencer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C00000"/>
              </a:buClr>
              <a:defRPr/>
            </a:pPr>
            <a:r>
              <a:rPr lang="en-GB" sz="24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Use their website and Plan A report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Clr>
                <a:srgbClr val="7030A0"/>
              </a:buClr>
              <a:buNone/>
              <a:defRPr/>
            </a:pPr>
            <a:r>
              <a:rPr lang="en-GB" sz="2400" dirty="0">
                <a:solidFill>
                  <a:srgbClr val="000000"/>
                </a:solidFill>
                <a:latin typeface="+mj-lt"/>
                <a:ea typeface="+mj-ea"/>
                <a:cs typeface="+mj-cs"/>
                <a:hlinkClick r:id="rId2"/>
              </a:rPr>
              <a:t>http://corporate.marksandspencer.com/plan-a</a:t>
            </a:r>
            <a:r>
              <a:rPr lang="en-GB" sz="24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7030A0"/>
              </a:buClr>
            </a:pP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12</a:t>
            </a:fld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1554497438"/>
              </p:ext>
            </p:extLst>
          </p:nvPr>
        </p:nvGraphicFramePr>
        <p:xfrm>
          <a:off x="683568" y="3429000"/>
          <a:ext cx="6360368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9826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712968" cy="969873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rgbClr val="C00000"/>
                </a:solidFill>
              </a:rPr>
              <a:t>Exam-style question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496944" cy="45365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GB" sz="1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Companies’ </a:t>
            </a: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ultimate aim is to make a profit and the only social responsibility of business is to create shareholder </a:t>
            </a:r>
            <a:r>
              <a:rPr lang="en-GB" sz="1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wealth.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None/>
              <a:defRPr/>
            </a:pP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1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  Analyse </a:t>
            </a: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two external factors that may cause a </a:t>
            </a:r>
            <a:r>
              <a:rPr lang="en-GB" sz="1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firm’s </a:t>
            </a: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costs to increase. (9 marks</a:t>
            </a:r>
            <a:r>
              <a:rPr lang="en-GB" sz="1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)</a:t>
            </a:r>
            <a:endParaRPr lang="en-GB" sz="18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+mj-lt"/>
              <a:buAutoNum type="arabicPeriod" startAt="2"/>
              <a:defRPr/>
            </a:pP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Analyse two benefits </a:t>
            </a:r>
            <a:r>
              <a:rPr lang="en-GB" sz="1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of </a:t>
            </a: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interest rates falling for a UK car manufacturer (9 marks)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+mj-lt"/>
              <a:buAutoNum type="arabicPeriod" startAt="2"/>
              <a:defRPr/>
            </a:pP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With reference to </a:t>
            </a:r>
            <a:r>
              <a:rPr lang="en-GB" sz="1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BP, </a:t>
            </a: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to what extent do you think that the minimisation of costs and maximisation of profit will always be more important than being environmental </a:t>
            </a:r>
            <a:r>
              <a:rPr lang="en-GB" sz="1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responsible </a:t>
            </a: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for a multinational business? (25 marks</a:t>
            </a:r>
            <a:r>
              <a:rPr lang="en-GB" sz="1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)</a:t>
            </a: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None/>
            </a:pPr>
            <a:r>
              <a:rPr lang="en-GB" sz="2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Exam tip: </a:t>
            </a:r>
            <a:endParaRPr lang="en-GB" sz="2000" b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0"/>
              </a:spcBef>
              <a:buClr>
                <a:srgbClr val="C00000"/>
              </a:buClr>
              <a:defRPr/>
            </a:pP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Plan your answers before starting to write them. </a:t>
            </a:r>
          </a:p>
          <a:p>
            <a:pPr>
              <a:spcBef>
                <a:spcPts val="0"/>
              </a:spcBef>
              <a:buClr>
                <a:srgbClr val="C00000"/>
              </a:buClr>
              <a:defRPr/>
            </a:pP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Decide what points are the strongest you can make and how you will apply and analyse them to answer the actual question asked.</a:t>
            </a:r>
          </a:p>
          <a:p>
            <a:pPr>
              <a:spcBef>
                <a:spcPts val="0"/>
              </a:spcBef>
              <a:buClr>
                <a:srgbClr val="C00000"/>
              </a:buClr>
              <a:defRPr/>
            </a:pP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This will ensure you maximise your marks and not waste time writing weak points or losing </a:t>
            </a:r>
            <a:r>
              <a:rPr lang="en-GB" sz="1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your focus </a:t>
            </a: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on the question.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7030A0"/>
              </a:buClr>
              <a:defRPr/>
            </a:pP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4165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712968" cy="969873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rgbClr val="C00000"/>
                </a:solidFill>
              </a:rPr>
              <a:t>Summary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496944" cy="4392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/>
              <a:buChar char="•"/>
              <a:defRPr/>
            </a:pPr>
            <a:r>
              <a:rPr lang="en-GB" sz="2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There </a:t>
            </a:r>
            <a:r>
              <a:rPr lang="en-GB" sz="2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are many external factors that can cause a firm’s costs and demand to change both positively and </a:t>
            </a:r>
            <a:r>
              <a:rPr lang="en-GB" sz="2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negatively.</a:t>
            </a:r>
            <a:endParaRPr lang="en-GB" sz="28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Arial"/>
              <a:buChar char="•"/>
              <a:defRPr/>
            </a:pPr>
            <a:r>
              <a:rPr lang="en-GB" sz="2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Firms must regularly complete PESTLE analysis to fully understand their market conditions and the impacts it will have on all their </a:t>
            </a:r>
            <a:r>
              <a:rPr lang="en-GB" sz="2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stakeholders.</a:t>
            </a:r>
            <a:endParaRPr lang="en-GB" sz="28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0"/>
              </a:spcBef>
              <a:buClr>
                <a:srgbClr val="7030A0"/>
              </a:buClr>
              <a:buFont typeface="Arial"/>
              <a:buChar char="•"/>
              <a:defRPr/>
            </a:pPr>
            <a:endParaRPr lang="en-GB" sz="28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Clr>
                <a:srgbClr val="7030A0"/>
              </a:buClr>
              <a:defRPr/>
            </a:pP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9596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Learning outcomes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Understanding the nature and purpose of business</a:t>
            </a:r>
          </a:p>
          <a:p>
            <a:pPr marL="0" indent="0"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What </a:t>
            </a:r>
            <a:r>
              <a:rPr lang="en-GB" sz="2800" dirty="0">
                <a:solidFill>
                  <a:schemeClr val="tx1"/>
                </a:solidFill>
              </a:rPr>
              <a:t>you need to know: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How the external environment can affect costs and </a:t>
            </a:r>
            <a:r>
              <a:rPr lang="en-GB" dirty="0" smtClean="0">
                <a:solidFill>
                  <a:schemeClr val="tx1"/>
                </a:solidFill>
              </a:rPr>
              <a:t>demand.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6565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08912" cy="96987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Demographic factors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8245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7030A0"/>
              </a:buClr>
            </a:pPr>
            <a:endParaRPr lang="en-GB" sz="8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>
                <a:srgbClr val="7030A0"/>
              </a:buClr>
              <a:buNone/>
            </a:pP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There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are a number of major demographic changes which have created new opportunities and threats for firms. They include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:</a:t>
            </a: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The UK population is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increasing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- In 2008 there were 61.4 million people living in the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UK. This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is expected to grow to 71 million people by 2031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.</a:t>
            </a: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2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population is ageing - By 2031, </a:t>
            </a:r>
            <a:r>
              <a:rPr lang="en-GB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22 per cent of </a:t>
            </a:r>
            <a:r>
              <a:rPr lang="en-GB" sz="2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population will be aged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65 and over compared to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18 per cent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aged 16 or younger. The older generation are a major marketing opportunity for all industries, with those aged 50 and over making up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34 per cent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of the population and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being responsible for 80 per cent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of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disposable income.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Ethnic diversity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- Increased migration into the UK over recent decades has resulted in a much more diverse population. This has led to different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attitudes, demand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for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different foods and restaurants and different shopping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habits providing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opportunities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but more complex consumer attitudes and demands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.</a:t>
            </a: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4143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08912" cy="96987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Demographic factors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496944" cy="46805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7030A0"/>
              </a:buClr>
            </a:pPr>
            <a:endParaRPr lang="en-GB" sz="8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Smaller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households – It is projected that the number of one-person households in England will increase by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60 per cent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to nearly 11 million households in 2031 (Source: Office for National Statistics). This has also created business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opportunities,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such as smaller convenience products, smaller pack sizes, ready-made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meals,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and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greater demand for eating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out.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Higher proportion of women working - There has also been a growth in the number of women in employment (Source: Office for National Statistics). The proportion of women aged 16-64 in employment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grew to 69 per cent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 2009, compared to less than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60 per cent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 1971. This has resulted in busier households with many people now cash rich but time poor. This has presented opportunities including the growth in café culture, convenience products and eating out.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0222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Benefits of demographic changes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2856"/>
            <a:ext cx="8424936" cy="4392488"/>
          </a:xfrm>
        </p:spPr>
        <p:txBody>
          <a:bodyPr>
            <a:noAutofit/>
          </a:bodyPr>
          <a:lstStyle/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The </a:t>
            </a:r>
            <a:r>
              <a:rPr lang="en-GB" sz="2800" dirty="0">
                <a:solidFill>
                  <a:schemeClr val="tx1"/>
                </a:solidFill>
              </a:rPr>
              <a:t>UK population is increasing 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GB" sz="2800" dirty="0">
                <a:solidFill>
                  <a:schemeClr val="tx1"/>
                </a:solidFill>
              </a:rPr>
              <a:t>The population is ageing 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GB" sz="2800" dirty="0">
                <a:solidFill>
                  <a:schemeClr val="tx1"/>
                </a:solidFill>
              </a:rPr>
              <a:t>Ethnic </a:t>
            </a:r>
            <a:r>
              <a:rPr lang="en-GB" sz="2800" dirty="0" smtClean="0">
                <a:solidFill>
                  <a:schemeClr val="tx1"/>
                </a:solidFill>
              </a:rPr>
              <a:t>diversity</a:t>
            </a:r>
            <a:endParaRPr lang="en-GB" sz="2800" dirty="0">
              <a:solidFill>
                <a:schemeClr val="tx1"/>
              </a:solidFill>
            </a:endParaRP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GB" sz="2800" dirty="0">
                <a:solidFill>
                  <a:schemeClr val="tx1"/>
                </a:solidFill>
              </a:rPr>
              <a:t>Smaller households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GB" sz="2800" dirty="0">
                <a:solidFill>
                  <a:schemeClr val="tx1"/>
                </a:solidFill>
              </a:rPr>
              <a:t>Higher proportion of women </a:t>
            </a:r>
            <a:r>
              <a:rPr lang="en-GB" sz="2800" dirty="0" smtClean="0">
                <a:solidFill>
                  <a:schemeClr val="tx1"/>
                </a:solidFill>
              </a:rPr>
              <a:t>working</a:t>
            </a:r>
            <a:endParaRPr lang="en-GB" sz="2800" b="1" dirty="0"/>
          </a:p>
          <a:p>
            <a:pPr marL="0" indent="0">
              <a:buNone/>
            </a:pPr>
            <a:r>
              <a:rPr lang="en-GB" sz="2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Discuss in </a:t>
            </a:r>
            <a:r>
              <a:rPr lang="en-GB" sz="2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groups: </a:t>
            </a:r>
            <a:r>
              <a:rPr lang="en-GB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can businesses seek to take advantage of these demographic changes to reduce costs and increase demand</a:t>
            </a:r>
            <a:r>
              <a:rPr lang="en-GB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endParaRPr lang="en-GB" sz="28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en-GB" sz="15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GB" sz="6300" b="1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8942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08912" cy="96987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Environmental issues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496944" cy="446449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/>
              <a:buChar char="•"/>
            </a:pP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Smaller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households – It is projected that the number of one-person households in England will increase by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60 per cent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to nearly 11 million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households by 2031.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One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of the major externalities that businesses contribute is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environmental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damage including factory emissions, pollution in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distribution networks, congestion and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destruction of natural environments including deforestation in growing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crops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and logging for paper, furniture and other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products.</a:t>
            </a: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The UK and EU government have introduced a wide range of legislation to improve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companies’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treatment of the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environment (for example, the Environmental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Protection Act,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1991)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which will influence what firms are able to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do. </a:t>
            </a:r>
            <a:r>
              <a:rPr lang="en-GB" sz="2000" dirty="0" smtClean="0">
                <a:solidFill>
                  <a:srgbClr val="000000"/>
                </a:solidFill>
              </a:rPr>
              <a:t>This </a:t>
            </a:r>
            <a:r>
              <a:rPr lang="en-GB" sz="2000" dirty="0">
                <a:solidFill>
                  <a:srgbClr val="000000"/>
                </a:solidFill>
              </a:rPr>
              <a:t>legislation ensures firms must act more responsibly to avoid fines although these do not always stop companies causing environmental damage.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1060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08912" cy="96987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Environmental issues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496944" cy="453650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UK government also provides grants for firms investing in green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technology, for example through the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Carbon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Trust.</a:t>
            </a: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Being more environmentally responsible can often be more expensive but many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firms,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such as Marks &amp; Spencer with their Plan A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strategy,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have found major cost savings from becoming more environmentally responsible.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General Electric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has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even found new major sources of revenue by developing environmentally responsible green technology products with their </a:t>
            </a:r>
            <a:r>
              <a:rPr lang="en-GB" sz="20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Ecomagination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programme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3886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08912" cy="96987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Fair trade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496944" cy="453650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None/>
            </a:pPr>
            <a:r>
              <a:rPr lang="en-GB" sz="2000" b="1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Fairtrade</a:t>
            </a:r>
            <a:r>
              <a:rPr lang="en-GB" sz="20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®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is about better prices, decent working conditions and fair terms of trade for farmers and workers. (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  <a:hlinkClick r:id="rId2"/>
              </a:rPr>
              <a:t>www.fairtrade.org.uk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This is ethical and helps a firm to be socially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responsible.</a:t>
            </a: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It can help to add value to products, but will push unit costs up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often meaning higher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prices must be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charged.</a:t>
            </a: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This may be acceptable for some consumers but difficult for many others to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afford, 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reducing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demand.</a:t>
            </a: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Fair trade ensures that reliable suppliers are able to afford to continue trading making the supply chain sustainable and </a:t>
            </a:r>
            <a:r>
              <a:rPr lang="en-GB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beneficial.</a:t>
            </a: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2291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08912" cy="96987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Example business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496944" cy="453650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7030A0"/>
              </a:buClr>
              <a:buNone/>
            </a:pPr>
            <a:r>
              <a:rPr lang="en-GB" sz="20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Marks &amp; Spencer </a:t>
            </a:r>
          </a:p>
          <a:p>
            <a:pPr marL="0" indent="0">
              <a:spcBef>
                <a:spcPts val="0"/>
              </a:spcBef>
              <a:buClr>
                <a:srgbClr val="7030A0"/>
              </a:buClr>
              <a:buNone/>
            </a:pPr>
            <a:r>
              <a:rPr lang="en-GB" sz="1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‘M</a:t>
            </a: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&amp;S Plan A </a:t>
            </a:r>
            <a:r>
              <a:rPr lang="en-GB" sz="1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Sustainability </a:t>
            </a: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</a:t>
            </a:r>
            <a:r>
              <a:rPr lang="en-GB" sz="1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avings </a:t>
            </a: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</a:t>
            </a:r>
            <a:r>
              <a:rPr lang="en-GB" sz="1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each </a:t>
            </a: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£135m</a:t>
            </a:r>
          </a:p>
          <a:p>
            <a:pPr marL="0" indent="0">
              <a:spcBef>
                <a:spcPts val="0"/>
              </a:spcBef>
              <a:buClr>
                <a:srgbClr val="7030A0"/>
              </a:buClr>
              <a:buNone/>
            </a:pP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Retailer records </a:t>
            </a:r>
            <a:r>
              <a:rPr lang="en-GB" sz="1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29 per cent </a:t>
            </a: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year-on-year increase in net benefit of pioneering green strategy and edges closer to 2015 </a:t>
            </a:r>
            <a:r>
              <a:rPr lang="en-GB" sz="1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goals’</a:t>
            </a:r>
            <a:endParaRPr lang="en-GB" sz="18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Clr>
                <a:srgbClr val="7030A0"/>
              </a:buClr>
              <a:buNone/>
            </a:pP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  <a:hlinkClick r:id="rId2"/>
              </a:rPr>
              <a:t>http://www.businessgreen.com/bg/news/2273234/m-s-plan-a-sustainability-savings-reach-gbp135m</a:t>
            </a: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7030A0"/>
              </a:buClr>
              <a:buNone/>
            </a:pPr>
            <a:r>
              <a:rPr lang="en-GB" sz="20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BP</a:t>
            </a:r>
            <a:r>
              <a:rPr lang="en-GB" sz="20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endParaRPr lang="en-GB" sz="2000" dirty="0" smtClean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Clr>
                <a:srgbClr val="7030A0"/>
              </a:buClr>
              <a:buNone/>
            </a:pPr>
            <a:r>
              <a:rPr lang="en-GB" sz="1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‘BP </a:t>
            </a: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Is Found Grossly Negligent in </a:t>
            </a:r>
            <a:r>
              <a:rPr lang="en-GB" sz="18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Deepwater</a:t>
            </a: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Horizon Disaster</a:t>
            </a:r>
          </a:p>
          <a:p>
            <a:pPr marL="0" indent="0" fontAlgn="base">
              <a:spcBef>
                <a:spcPts val="0"/>
              </a:spcBef>
              <a:buClr>
                <a:srgbClr val="7030A0"/>
              </a:buClr>
              <a:buNone/>
            </a:pP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Federal Court Decision Could Mean Fine of Up to $18 </a:t>
            </a:r>
            <a:r>
              <a:rPr lang="en-GB" sz="1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Billion’</a:t>
            </a:r>
            <a:endParaRPr lang="en-GB" sz="18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Clr>
                <a:srgbClr val="7030A0"/>
              </a:buClr>
              <a:buNone/>
            </a:pP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  <a:hlinkClick r:id="rId3"/>
              </a:rPr>
              <a:t>http://online.wsj.com/articles/u-s-judge-finds-bp-grossly-negligent-in-2010-deepwater-horizon-disaster-1409842182</a:t>
            </a: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endParaRPr lang="en-GB" sz="1800" dirty="0" smtClean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Clr>
                <a:srgbClr val="7030A0"/>
              </a:buClr>
              <a:buNone/>
            </a:pPr>
            <a:endParaRPr lang="en-GB" sz="18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None/>
            </a:pPr>
            <a:r>
              <a:rPr lang="en-GB" sz="1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Task: </a:t>
            </a: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Look at the two examples </a:t>
            </a:r>
            <a:r>
              <a:rPr lang="en-GB" sz="1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online and </a:t>
            </a:r>
            <a:r>
              <a:rPr lang="en-GB" sz="1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write a paragraph explaining the impacts that being environmentally responsible can have on demand and business costs.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  <a:buNone/>
            </a:pP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7030A0"/>
              </a:buClr>
            </a:pPr>
            <a:endParaRPr lang="en-GB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1158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1246</Words>
  <Application>Microsoft Office PowerPoint</Application>
  <PresentationFormat>On-screen Show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1.3  Understanding that businesses operate within an external environment </vt:lpstr>
      <vt:lpstr>Learning outcomes</vt:lpstr>
      <vt:lpstr>Demographic factors</vt:lpstr>
      <vt:lpstr>Demographic factors</vt:lpstr>
      <vt:lpstr>Benefits of demographic changes</vt:lpstr>
      <vt:lpstr>Environmental issues</vt:lpstr>
      <vt:lpstr>Environmental issues</vt:lpstr>
      <vt:lpstr>Fair trade</vt:lpstr>
      <vt:lpstr>Example business</vt:lpstr>
      <vt:lpstr>Arguments for being environmentally responsible</vt:lpstr>
      <vt:lpstr>Arguments against being environmentally responsible</vt:lpstr>
      <vt:lpstr>Activity</vt:lpstr>
      <vt:lpstr>Exam-style question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  Understanding that businesses operate within an external environment </dc:title>
  <dc:creator>user</dc:creator>
  <cp:lastModifiedBy>user</cp:lastModifiedBy>
  <cp:revision>1</cp:revision>
  <dcterms:created xsi:type="dcterms:W3CDTF">2016-10-15T12:26:46Z</dcterms:created>
  <dcterms:modified xsi:type="dcterms:W3CDTF">2016-10-15T12:31:24Z</dcterms:modified>
</cp:coreProperties>
</file>