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516" r:id="rId3"/>
    <p:sldId id="329" r:id="rId4"/>
    <p:sldId id="507" r:id="rId5"/>
    <p:sldId id="375" r:id="rId6"/>
    <p:sldId id="451" r:id="rId7"/>
    <p:sldId id="497" r:id="rId8"/>
    <p:sldId id="509" r:id="rId9"/>
    <p:sldId id="511" r:id="rId10"/>
    <p:sldId id="513" r:id="rId11"/>
    <p:sldId id="515" r:id="rId12"/>
    <p:sldId id="327" r:id="rId13"/>
  </p:sldIdLst>
  <p:sldSz cx="9144000" cy="6858000" type="screen4x3"/>
  <p:notesSz cx="6797675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97" d="100"/>
          <a:sy n="97" d="100"/>
        </p:scale>
        <p:origin x="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992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1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01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4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72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42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7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2.5.1 Organisational structures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mploymentandlabourmarket/peopleinwork/employmentandemployeetypes/bulletins/uklabourmarket/jan2017#summary-of-latest-labour-market-statistic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coexist.com/3020930/yahoo-says-that-killing-working-from-home-is-turning-out-perfectl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mploymentandlabourmarket/peopleinwork/employmentandemployeetypes/bulletins/uklabourmarket/jan2017#summary-of-latest-labour-market-statistic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rrisons.job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grogonomics/2016/apr/18/uber-airbnb-sharing-economy-tougher-rules-australi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Different ways of working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Technology and efficiency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63624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Automation of factories with robots working with a small number of staff can result in huge increases in productivity.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The mining business Rio Tinto has </a:t>
            </a:r>
            <a:br>
              <a:rPr lang="en-GB" sz="2400" dirty="0"/>
            </a:br>
            <a:r>
              <a:rPr lang="en-GB" sz="2400" dirty="0"/>
              <a:t>created self-driving lorries that are managed </a:t>
            </a:r>
            <a:br>
              <a:rPr lang="en-GB" sz="2400" dirty="0"/>
            </a:br>
            <a:r>
              <a:rPr lang="en-GB" sz="2400" dirty="0"/>
              <a:t>1200 km away via the internet and which have </a:t>
            </a:r>
            <a:br>
              <a:rPr lang="en-GB" sz="2400" dirty="0"/>
            </a:br>
            <a:r>
              <a:rPr lang="en-GB" sz="2400" dirty="0"/>
              <a:t>increased productivity by 12%.</a:t>
            </a:r>
          </a:p>
          <a:p>
            <a:pPr lvl="0"/>
            <a:r>
              <a:rPr lang="en-GB" sz="2400" dirty="0"/>
              <a:t>Apps have allowed more direct communication of orders between customer and business.</a:t>
            </a:r>
          </a:p>
          <a:p>
            <a:pPr lvl="0"/>
            <a:r>
              <a:rPr lang="en-GB" sz="2400" dirty="0"/>
              <a:t>For example, the Domino’s app makes the ordering of a pizza more accessible and convenient for customers.</a:t>
            </a:r>
          </a:p>
          <a:p>
            <a:r>
              <a:rPr lang="en-GB" sz="2400" dirty="0"/>
              <a:t>However, the delivery process has not been improved, i.e. a man in a van or on a motorbike.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7155063" y="2383966"/>
            <a:ext cx="1726386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Self-driving trucks</a:t>
            </a:r>
          </a:p>
        </p:txBody>
      </p:sp>
    </p:spTree>
    <p:extLst>
      <p:ext uri="{BB962C8B-B14F-4D97-AF65-F5344CB8AC3E}">
        <p14:creationId xmlns:p14="http://schemas.microsoft.com/office/powerpoint/2010/main" val="426456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Technology and remote working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Remote working is working away from the office, typically from home.</a:t>
            </a:r>
          </a:p>
          <a:p>
            <a:pPr lvl="0"/>
            <a:r>
              <a:rPr lang="en-GB" sz="2400" dirty="0"/>
              <a:t>In a 2015 survey 19% of UK business said at least half their staff used remote working.</a:t>
            </a:r>
          </a:p>
          <a:p>
            <a:pPr lvl="0"/>
            <a:r>
              <a:rPr lang="en-GB" sz="2400" dirty="0"/>
              <a:t>Benefits for a business include reduced costs and potentially more motivated staff.</a:t>
            </a:r>
          </a:p>
          <a:p>
            <a:pPr lvl="0"/>
            <a:r>
              <a:rPr lang="en-GB" sz="2400" dirty="0"/>
              <a:t>However, remote working can have drawbacks.</a:t>
            </a:r>
          </a:p>
          <a:p>
            <a:pPr lvl="0"/>
            <a:r>
              <a:rPr lang="en-GB" sz="2400" dirty="0"/>
              <a:t>Research has suggested that computer </a:t>
            </a:r>
            <a:br>
              <a:rPr lang="en-GB" sz="2400" dirty="0"/>
            </a:br>
            <a:r>
              <a:rPr lang="en-GB" sz="2400" dirty="0"/>
              <a:t>programmers who work remotely take 32% </a:t>
            </a:r>
            <a:br>
              <a:rPr lang="en-GB" sz="2400" dirty="0"/>
            </a:br>
            <a:r>
              <a:rPr lang="en-GB" sz="2400" dirty="0"/>
              <a:t>longer to complete a job than if they are </a:t>
            </a:r>
            <a:br>
              <a:rPr lang="en-GB" sz="2400" dirty="0"/>
            </a:br>
            <a:r>
              <a:rPr lang="en-GB" sz="2400" dirty="0"/>
              <a:t>collaborating in the office environment.</a:t>
            </a:r>
          </a:p>
          <a:p>
            <a:r>
              <a:rPr lang="en-GB" sz="2400" dirty="0"/>
              <a:t>This is one of the reasons Yahoo decided to scrap remote working.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6974566" y="4360237"/>
            <a:ext cx="1946495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Yahoo and remote work</a:t>
            </a:r>
          </a:p>
        </p:txBody>
      </p:sp>
    </p:spTree>
    <p:extLst>
      <p:ext uri="{BB962C8B-B14F-4D97-AF65-F5344CB8AC3E}">
        <p14:creationId xmlns:p14="http://schemas.microsoft.com/office/powerpoint/2010/main" val="248041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a permanent contract?</a:t>
            </a:r>
          </a:p>
          <a:p>
            <a:pPr lvl="0"/>
            <a:r>
              <a:rPr lang="en-GB" dirty="0"/>
              <a:t>Give one reason why a permanent contract is a benefit to a worker.</a:t>
            </a:r>
          </a:p>
          <a:p>
            <a:pPr lvl="0"/>
            <a:r>
              <a:rPr lang="en-GB" dirty="0"/>
              <a:t>What type of contract is a zero-hours contract?</a:t>
            </a:r>
          </a:p>
          <a:p>
            <a:pPr lvl="0"/>
            <a:r>
              <a:rPr lang="en-GB" dirty="0"/>
              <a:t>Give one benefit of technology to a business.</a:t>
            </a:r>
          </a:p>
          <a:p>
            <a:pPr lvl="0"/>
            <a:r>
              <a:rPr lang="en-GB" dirty="0"/>
              <a:t>What is remote working?</a:t>
            </a:r>
          </a:p>
          <a:p>
            <a:r>
              <a:rPr lang="en-GB" dirty="0"/>
              <a:t>Give one benefit of remote working to a business.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Different ways of working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Different categories of working</a:t>
            </a:r>
          </a:p>
          <a:p>
            <a:pPr lvl="0"/>
            <a:r>
              <a:rPr lang="en-GB" dirty="0"/>
              <a:t>Permanent, temporary and freelance contracts</a:t>
            </a:r>
          </a:p>
          <a:p>
            <a:r>
              <a:rPr lang="en-GB" dirty="0"/>
              <a:t>The impact of technology on how we work</a:t>
            </a:r>
          </a:p>
        </p:txBody>
      </p:sp>
    </p:spTree>
    <p:extLst>
      <p:ext uri="{BB962C8B-B14F-4D97-AF65-F5344CB8AC3E}">
        <p14:creationId xmlns:p14="http://schemas.microsoft.com/office/powerpoint/2010/main" val="57002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(1)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Flexible hours</a:t>
            </a:r>
          </a:p>
          <a:p>
            <a:pPr lvl="0"/>
            <a:r>
              <a:rPr lang="en-GB" sz="2600" dirty="0"/>
              <a:t>A contract between a company and an employee that doesn’t specify how many hours of work will be provided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Freelance contract</a:t>
            </a:r>
          </a:p>
          <a:p>
            <a:pPr lvl="0"/>
            <a:r>
              <a:rPr lang="en-GB" sz="2600" dirty="0"/>
              <a:t>An agreement over one job between a company and self-employed worker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Permanent contract</a:t>
            </a:r>
          </a:p>
          <a:p>
            <a:pPr lvl="0"/>
            <a:r>
              <a:rPr lang="en-GB" sz="2600" dirty="0"/>
              <a:t>An agreement between a company and an employee that work and income will be provided constantly into the long-term future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Remote working</a:t>
            </a:r>
          </a:p>
          <a:p>
            <a:pPr lvl="0"/>
            <a:r>
              <a:rPr lang="en-GB" sz="2600" dirty="0"/>
              <a:t>Working away from the office, typically from home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C0504D"/>
                </a:solidFill>
              </a:rPr>
              <a:t>Temporary contract</a:t>
            </a:r>
          </a:p>
          <a:p>
            <a:r>
              <a:rPr lang="en-GB" sz="2600" dirty="0"/>
              <a:t>An agreement between a company and an employee that work and income will be provided for a specific time period, say six months</a:t>
            </a:r>
          </a:p>
        </p:txBody>
      </p:sp>
    </p:spTree>
    <p:extLst>
      <p:ext uri="{BB962C8B-B14F-4D97-AF65-F5344CB8AC3E}">
        <p14:creationId xmlns:p14="http://schemas.microsoft.com/office/powerpoint/2010/main" val="108940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dirty="0"/>
              <a:t>Different categories of working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4" y="1423359"/>
            <a:ext cx="8753336" cy="4823532"/>
          </a:xfrm>
        </p:spPr>
        <p:txBody>
          <a:bodyPr/>
          <a:lstStyle/>
          <a:p>
            <a:pPr lvl="0"/>
            <a:r>
              <a:rPr lang="en-GB" sz="2000" dirty="0"/>
              <a:t>In January 2017, just under 32 million people </a:t>
            </a:r>
            <a:br>
              <a:rPr lang="en-GB" sz="2000" dirty="0"/>
            </a:br>
            <a:r>
              <a:rPr lang="en-GB" sz="2000" dirty="0"/>
              <a:t>were employed in the UK</a:t>
            </a:r>
          </a:p>
          <a:p>
            <a:pPr marL="0" lvl="0" indent="0">
              <a:buNone/>
            </a:pPr>
            <a:r>
              <a:rPr lang="en-GB" sz="2000" dirty="0"/>
              <a:t>Employment is split into the following categories: 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Full time </a:t>
            </a:r>
            <a:r>
              <a:rPr lang="en-GB" sz="2000" dirty="0"/>
              <a:t>is work for an employer of between 35 – 40 hours per week.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Part time </a:t>
            </a:r>
            <a:r>
              <a:rPr lang="en-GB" sz="2000" dirty="0"/>
              <a:t>is work for an employer for less than 35 hours per week, e.g. 2 days a week.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Flexible hours </a:t>
            </a:r>
            <a:r>
              <a:rPr lang="en-GB" sz="2000" dirty="0"/>
              <a:t>is working for an employer with agreed hours/days over a year or with no agreed hours, called a zero hours contract.</a:t>
            </a:r>
          </a:p>
          <a:p>
            <a:r>
              <a:rPr lang="en-GB" sz="2000" b="1" dirty="0">
                <a:solidFill>
                  <a:srgbClr val="C0504D"/>
                </a:solidFill>
              </a:rPr>
              <a:t>Self-employment</a:t>
            </a:r>
            <a:r>
              <a:rPr lang="en-GB" sz="2000" dirty="0"/>
              <a:t> is working for yourself as an entrepreneur.</a:t>
            </a:r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6255943" y="1570277"/>
            <a:ext cx="1330859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74246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Permanent 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 permanent contract is an agreement </a:t>
            </a:r>
            <a:br>
              <a:rPr lang="en-GB" dirty="0"/>
            </a:br>
            <a:r>
              <a:rPr lang="en-GB" dirty="0"/>
              <a:t>between a company and an employee </a:t>
            </a:r>
            <a:br>
              <a:rPr lang="en-GB" dirty="0"/>
            </a:br>
            <a:r>
              <a:rPr lang="en-GB" dirty="0"/>
              <a:t>that work and income will be provided </a:t>
            </a:r>
            <a:br>
              <a:rPr lang="en-GB" dirty="0"/>
            </a:br>
            <a:r>
              <a:rPr lang="en-GB" dirty="0"/>
              <a:t>constantly into the long-term future.</a:t>
            </a:r>
          </a:p>
          <a:p>
            <a:pPr marL="0" lvl="0" indent="0">
              <a:buNone/>
            </a:pPr>
            <a:r>
              <a:rPr lang="en-GB" dirty="0"/>
              <a:t>Benefits of this type of contract include: </a:t>
            </a:r>
          </a:p>
          <a:p>
            <a:pPr lvl="0"/>
            <a:r>
              <a:rPr lang="en-GB" dirty="0"/>
              <a:t>stable earnings, a high level of job security</a:t>
            </a:r>
          </a:p>
          <a:p>
            <a:pPr lvl="0"/>
            <a:r>
              <a:rPr lang="en-GB" dirty="0"/>
              <a:t>regular contributions to a pension and sick pay.</a:t>
            </a:r>
          </a:p>
          <a:p>
            <a:r>
              <a:rPr lang="en-GB" dirty="0"/>
              <a:t>continuous training and development to improve personal skills.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7305016" y="1561223"/>
            <a:ext cx="1616045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Permanent contract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Temporary 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9303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 temporary contract is an agreement between a company and an employee that work and income will be provided for a specific time period, say six months.</a:t>
            </a:r>
          </a:p>
          <a:p>
            <a:pPr marL="0" lvl="0" indent="0">
              <a:buNone/>
            </a:pPr>
            <a:r>
              <a:rPr lang="en-GB" sz="2400" dirty="0"/>
              <a:t>The benefits of a temporary contract include the following:</a:t>
            </a:r>
          </a:p>
          <a:p>
            <a:pPr lvl="0"/>
            <a:r>
              <a:rPr lang="en-GB" sz="2400" dirty="0"/>
              <a:t>There is flexibility to move to other types of work, e.g. back packing in a gap year.</a:t>
            </a:r>
          </a:p>
          <a:p>
            <a:pPr lvl="0"/>
            <a:r>
              <a:rPr lang="en-GB" sz="2400" dirty="0"/>
              <a:t>The worker can build up a wide range of skills and experiences in a relatively short period of time that can be in demand in future jobs.</a:t>
            </a:r>
          </a:p>
          <a:p>
            <a:r>
              <a:rPr lang="en-GB" sz="2400" dirty="0"/>
              <a:t>Temporary contracts allow businesses to employ staff relatively cheaply to deal with short increases in demand for goods. Royal Mail take on more staff for the Christmas period.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10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Freelance contracts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9303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 freelance contract is an agreement over one job between a company and self-employed worker.</a:t>
            </a:r>
          </a:p>
          <a:p>
            <a:r>
              <a:rPr lang="en-GB" dirty="0"/>
              <a:t>There are no guarantees of work as it is all based on the task employed for.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978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Technology and how we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6" cy="4695976"/>
          </a:xfrm>
        </p:spPr>
        <p:txBody>
          <a:bodyPr>
            <a:noAutofit/>
          </a:bodyPr>
          <a:lstStyle/>
          <a:p>
            <a:pPr lvl="0"/>
            <a:r>
              <a:rPr lang="en-GB" sz="2100" dirty="0"/>
              <a:t>With the advent of access to data online via broadband and 4G enabled smartphones, much work can be done outside an office environment.</a:t>
            </a:r>
          </a:p>
          <a:p>
            <a:pPr lvl="0"/>
            <a:r>
              <a:rPr lang="en-GB" sz="2100" dirty="0"/>
              <a:t>Homeworking, where staff are able to use their home as an office, has benefits for staff and businesses, e.g. no long commute to work or need for expensive office space.</a:t>
            </a:r>
          </a:p>
          <a:p>
            <a:pPr lvl="0"/>
            <a:r>
              <a:rPr lang="en-GB" sz="2100" dirty="0"/>
              <a:t>Work can be sent electronically to and from the business and customers.</a:t>
            </a:r>
          </a:p>
          <a:p>
            <a:pPr lvl="0"/>
            <a:r>
              <a:rPr lang="en-GB" sz="2100" dirty="0"/>
              <a:t>Flexibility and cost savings  brought by technology are all key to a business’s competitive advantage and profits.</a:t>
            </a:r>
          </a:p>
          <a:p>
            <a:pPr lvl="0"/>
            <a:r>
              <a:rPr lang="en-GB" sz="2100" dirty="0"/>
              <a:t>However, the same technology can revolutionise jobs and </a:t>
            </a:r>
            <a:br>
              <a:rPr lang="en-GB" sz="2100" dirty="0"/>
            </a:br>
            <a:r>
              <a:rPr lang="en-GB" sz="2100" dirty="0"/>
              <a:t>businesses in ways that have a negative impact on staff. Uber,</a:t>
            </a:r>
            <a:br>
              <a:rPr lang="en-GB" sz="2100" dirty="0"/>
            </a:br>
            <a:r>
              <a:rPr lang="en-GB" sz="2100" dirty="0"/>
              <a:t>the taxi app, threatens many traditional taxi driving jobs.</a:t>
            </a:r>
          </a:p>
          <a:p>
            <a:r>
              <a:rPr lang="en-GB" sz="2100" dirty="0"/>
              <a:t>Businesses are able to monitor staff performance which can add huge stress, e.g. delivery drivers having to report electronically when parcel dropped off.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7371220" y="4379457"/>
            <a:ext cx="1616045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Sharing economy</a:t>
            </a:r>
          </a:p>
        </p:txBody>
      </p:sp>
    </p:spTree>
    <p:extLst>
      <p:ext uri="{BB962C8B-B14F-4D97-AF65-F5344CB8AC3E}">
        <p14:creationId xmlns:p14="http://schemas.microsoft.com/office/powerpoint/2010/main" val="3351823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606</Words>
  <Application>Microsoft Office PowerPoint</Application>
  <PresentationFormat>On-screen Show (4:3)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Different ways of working</vt:lpstr>
      <vt:lpstr>Different ways of working</vt:lpstr>
      <vt:lpstr>Key words (1)</vt:lpstr>
      <vt:lpstr>Key words (2)</vt:lpstr>
      <vt:lpstr>Different categories of working</vt:lpstr>
      <vt:lpstr>Permanent contracts</vt:lpstr>
      <vt:lpstr>Temporary contracts</vt:lpstr>
      <vt:lpstr>Freelance contracts</vt:lpstr>
      <vt:lpstr>Technology and how we work</vt:lpstr>
      <vt:lpstr>Technology and efficiency</vt:lpstr>
      <vt:lpstr>Technology and remote working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686</cp:revision>
  <dcterms:created xsi:type="dcterms:W3CDTF">2012-02-07T12:53:50Z</dcterms:created>
  <dcterms:modified xsi:type="dcterms:W3CDTF">2020-03-08T15:54:43Z</dcterms:modified>
</cp:coreProperties>
</file>