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5" r:id="rId1"/>
    <p:sldMasterId id="2147484148" r:id="rId2"/>
  </p:sldMasterIdLst>
  <p:notesMasterIdLst>
    <p:notesMasterId r:id="rId13"/>
  </p:notesMasterIdLst>
  <p:handoutMasterIdLst>
    <p:handoutMasterId r:id="rId14"/>
  </p:handoutMasterIdLst>
  <p:sldIdLst>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60882"/>
    <a:srgbClr val="0072BB"/>
    <a:srgbClr val="5057A7"/>
    <a:srgbClr val="364395"/>
    <a:srgbClr val="FBF5EA"/>
    <a:srgbClr val="F8F8F8"/>
    <a:srgbClr val="EAEAEA"/>
    <a:srgbClr val="CC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7976" autoAdjust="0"/>
  </p:normalViewPr>
  <p:slideViewPr>
    <p:cSldViewPr>
      <p:cViewPr varScale="1">
        <p:scale>
          <a:sx n="98" d="100"/>
          <a:sy n="98" d="100"/>
        </p:scale>
        <p:origin x="-1368" y="-102"/>
      </p:cViewPr>
      <p:guideLst>
        <p:guide orient="horz" pos="2160"/>
        <p:guide pos="2880"/>
      </p:guideLst>
    </p:cSldViewPr>
  </p:slideViewPr>
  <p:outlineViewPr>
    <p:cViewPr>
      <p:scale>
        <a:sx n="33" d="100"/>
        <a:sy n="33" d="100"/>
      </p:scale>
      <p:origin x="0" y="0"/>
    </p:cViewPr>
  </p:outlineViewPr>
  <p:notesTextViewPr>
    <p:cViewPr>
      <p:scale>
        <a:sx n="95" d="100"/>
        <a:sy n="95" d="100"/>
      </p:scale>
      <p:origin x="0" y="0"/>
    </p:cViewPr>
  </p:notesTextViewPr>
  <p:notesViewPr>
    <p:cSldViewPr>
      <p:cViewPr varScale="1">
        <p:scale>
          <a:sx n="87" d="100"/>
          <a:sy n="87" d="100"/>
        </p:scale>
        <p:origin x="1920"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itchFamily="34" charset="0"/>
                <a:ea typeface="+mn-ea"/>
                <a:cs typeface="Arial" pitchFamily="34" charset="0"/>
              </a:defRPr>
            </a:lvl1pPr>
          </a:lstStyle>
          <a:p>
            <a:pPr>
              <a:defRPr/>
            </a:pPr>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6B44C551-8AE5-4CF6-8009-AE8780966268}" type="datetimeFigureOut">
              <a:rPr lang="en-GB" altLang="en-US"/>
              <a:pPr>
                <a:defRPr/>
              </a:pPr>
              <a:t>12/06/2018</a:t>
            </a:fld>
            <a:endParaRPr lang="en-GB"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Arial" pitchFamily="34" charset="0"/>
                <a:ea typeface="+mn-ea"/>
                <a:cs typeface="Arial" pitchFamily="34"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F3BEFDB2-F35F-4EA5-B8F1-A3F74C91D5ED}" type="slidenum">
              <a:rPr lang="en-GB" altLang="en-US"/>
              <a:pPr>
                <a:defRPr/>
              </a:pPr>
              <a:t>‹#›</a:t>
            </a:fld>
            <a:endParaRPr lang="en-GB" altLang="en-US"/>
          </a:p>
        </p:txBody>
      </p:sp>
    </p:spTree>
    <p:extLst>
      <p:ext uri="{BB962C8B-B14F-4D97-AF65-F5344CB8AC3E}">
        <p14:creationId xmlns:p14="http://schemas.microsoft.com/office/powerpoint/2010/main" xmlns="" val="3588587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GB"/>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A40D222-2760-4C32-A9CC-D76E85EB40D0}" type="slidenum">
              <a:rPr lang="en-GB" altLang="en-US"/>
              <a:pPr>
                <a:defRPr/>
              </a:pPr>
              <a:t>‹#›</a:t>
            </a:fld>
            <a:endParaRPr lang="en-GB" altLang="en-US"/>
          </a:p>
        </p:txBody>
      </p:sp>
    </p:spTree>
    <p:extLst>
      <p:ext uri="{BB962C8B-B14F-4D97-AF65-F5344CB8AC3E}">
        <p14:creationId xmlns:p14="http://schemas.microsoft.com/office/powerpoint/2010/main" xmlns="" val="15576206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33E7B24-68CE-45CC-A160-18EA178CE145}" type="slidenum">
              <a:rPr lang="en-GB" altLang="en-US"/>
              <a:pPr/>
              <a:t>1</a:t>
            </a:fld>
            <a:endParaRPr lang="en-GB"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xmlns="" val="613738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 typeface="Wingdings" panose="05000000000000000000" pitchFamily="2" charset="2"/>
              <a:buAutoNum type="arabicPlain"/>
            </a:pPr>
            <a:r>
              <a:rPr lang="en-GB" altLang="en-US" smtClean="0">
                <a:latin typeface="Arial" panose="020B0604020202020204" pitchFamily="34" charset="0"/>
              </a:rPr>
              <a:t>The supervised assessment may require the learners to suggest a change management strategy for a specific set of circumstances faced by a business. The particular strategy in this is based upon Kotter</a:t>
            </a:r>
            <a:r>
              <a:rPr lang="ja-JP" altLang="en-GB" smtClean="0">
                <a:latin typeface="Arial" panose="020B0604020202020204" pitchFamily="34" charset="0"/>
              </a:rPr>
              <a:t>’</a:t>
            </a:r>
            <a:r>
              <a:rPr lang="en-GB" altLang="ja-JP" smtClean="0">
                <a:latin typeface="Arial" panose="020B0604020202020204" pitchFamily="34" charset="0"/>
              </a:rPr>
              <a:t>s 8-step change management model. Learners do not have to use Kotter</a:t>
            </a:r>
            <a:r>
              <a:rPr lang="ja-JP" altLang="en-GB" smtClean="0">
                <a:latin typeface="Arial" panose="020B0604020202020204" pitchFamily="34" charset="0"/>
              </a:rPr>
              <a:t>’</a:t>
            </a:r>
            <a:r>
              <a:rPr lang="en-GB" altLang="ja-JP" smtClean="0">
                <a:latin typeface="Arial" panose="020B0604020202020204" pitchFamily="34" charset="0"/>
              </a:rPr>
              <a:t>s model but it is useful for them to be introduced to change management as a series of related steps.</a:t>
            </a:r>
          </a:p>
          <a:p>
            <a:pPr marL="228600" indent="-228600">
              <a:buFont typeface="Wingdings" panose="05000000000000000000" pitchFamily="2" charset="2"/>
              <a:buAutoNum type="arabicPlain"/>
            </a:pPr>
            <a:r>
              <a:rPr lang="en-GB" altLang="en-US" sz="3600" smtClean="0">
                <a:latin typeface="Arial" panose="020B0604020202020204" pitchFamily="34" charset="0"/>
              </a:rPr>
              <a:t>Ask the learners to use this model with reference to a particular issue in a business – say, falling labour productivity; introduction of a new wage scheme; implementing improvements in customer service.</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2C08824-BDEF-4D03-B032-32FC6B543F6C}" type="slidenum">
              <a:rPr lang="en-GB" altLang="en-US"/>
              <a:pPr/>
              <a:t>10</a:t>
            </a:fld>
            <a:endParaRPr lang="en-GB" altLang="en-US"/>
          </a:p>
        </p:txBody>
      </p:sp>
    </p:spTree>
    <p:extLst>
      <p:ext uri="{BB962C8B-B14F-4D97-AF65-F5344CB8AC3E}">
        <p14:creationId xmlns:p14="http://schemas.microsoft.com/office/powerpoint/2010/main" xmlns="" val="1065985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 typeface="Wingdings" panose="05000000000000000000" pitchFamily="2" charset="2"/>
              <a:buAutoNum type="arabicPlain"/>
            </a:pPr>
            <a:r>
              <a:rPr lang="en-GB" altLang="en-US" smtClean="0">
                <a:latin typeface="Arial" panose="020B0604020202020204" pitchFamily="34" charset="0"/>
              </a:rPr>
              <a:t>The supervised assessment may require the learners to suggest a change management strategy for a specific set of circumstances faced by a business. The particular strategy in this is based upon Kotter</a:t>
            </a:r>
            <a:r>
              <a:rPr lang="ja-JP" altLang="en-GB" smtClean="0">
                <a:latin typeface="Arial" panose="020B0604020202020204" pitchFamily="34" charset="0"/>
              </a:rPr>
              <a:t>’</a:t>
            </a:r>
            <a:r>
              <a:rPr lang="en-GB" altLang="ja-JP" smtClean="0">
                <a:latin typeface="Arial" panose="020B0604020202020204" pitchFamily="34" charset="0"/>
              </a:rPr>
              <a:t>s 8-step change management model. Learners do not have to use Kotter</a:t>
            </a:r>
            <a:r>
              <a:rPr lang="ja-JP" altLang="en-GB" smtClean="0">
                <a:latin typeface="Arial" panose="020B0604020202020204" pitchFamily="34" charset="0"/>
              </a:rPr>
              <a:t>’</a:t>
            </a:r>
            <a:r>
              <a:rPr lang="en-GB" altLang="ja-JP" smtClean="0">
                <a:latin typeface="Arial" panose="020B0604020202020204" pitchFamily="34" charset="0"/>
              </a:rPr>
              <a:t>s model but it is useful for them to be introduced to change management as a series of related steps.</a:t>
            </a:r>
          </a:p>
          <a:p>
            <a:pPr marL="228600" indent="-228600">
              <a:buFont typeface="Wingdings" panose="05000000000000000000" pitchFamily="2" charset="2"/>
              <a:buAutoNum type="arabicPlain"/>
            </a:pPr>
            <a:r>
              <a:rPr lang="en-GB" altLang="en-US" sz="3600" smtClean="0">
                <a:latin typeface="Arial" panose="020B0604020202020204" pitchFamily="34" charset="0"/>
              </a:rPr>
              <a:t>Ask the learners to use this model with reference to a particular issue in a business – say, falling labour productivity; introduction of a new wage scheme; implementing improvements in customer service.</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2C08824-BDEF-4D03-B032-32FC6B543F6C}" type="slidenum">
              <a:rPr lang="en-GB" altLang="en-US"/>
              <a:pPr/>
              <a:t>2</a:t>
            </a:fld>
            <a:endParaRPr lang="en-GB" altLang="en-US"/>
          </a:p>
        </p:txBody>
      </p:sp>
    </p:spTree>
    <p:extLst>
      <p:ext uri="{BB962C8B-B14F-4D97-AF65-F5344CB8AC3E}">
        <p14:creationId xmlns:p14="http://schemas.microsoft.com/office/powerpoint/2010/main" xmlns="" val="1065985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 typeface="Wingdings" panose="05000000000000000000" pitchFamily="2" charset="2"/>
              <a:buAutoNum type="arabicPlain"/>
            </a:pPr>
            <a:r>
              <a:rPr lang="en-GB" altLang="en-US" smtClean="0">
                <a:latin typeface="Arial" panose="020B0604020202020204" pitchFamily="34" charset="0"/>
              </a:rPr>
              <a:t>The supervised assessment may require the learners to suggest a change management strategy for a specific set of circumstances faced by a business. The particular strategy in this is based upon Kotter</a:t>
            </a:r>
            <a:r>
              <a:rPr lang="ja-JP" altLang="en-GB" smtClean="0">
                <a:latin typeface="Arial" panose="020B0604020202020204" pitchFamily="34" charset="0"/>
              </a:rPr>
              <a:t>’</a:t>
            </a:r>
            <a:r>
              <a:rPr lang="en-GB" altLang="ja-JP" smtClean="0">
                <a:latin typeface="Arial" panose="020B0604020202020204" pitchFamily="34" charset="0"/>
              </a:rPr>
              <a:t>s 8-step change management model. Learners do not have to use Kotter</a:t>
            </a:r>
            <a:r>
              <a:rPr lang="ja-JP" altLang="en-GB" smtClean="0">
                <a:latin typeface="Arial" panose="020B0604020202020204" pitchFamily="34" charset="0"/>
              </a:rPr>
              <a:t>’</a:t>
            </a:r>
            <a:r>
              <a:rPr lang="en-GB" altLang="ja-JP" smtClean="0">
                <a:latin typeface="Arial" panose="020B0604020202020204" pitchFamily="34" charset="0"/>
              </a:rPr>
              <a:t>s model but it is useful for them to be introduced to change management as a series of related steps.</a:t>
            </a:r>
          </a:p>
          <a:p>
            <a:pPr marL="228600" indent="-228600">
              <a:buFont typeface="Wingdings" panose="05000000000000000000" pitchFamily="2" charset="2"/>
              <a:buAutoNum type="arabicPlain"/>
            </a:pPr>
            <a:r>
              <a:rPr lang="en-GB" altLang="en-US" sz="3600" smtClean="0">
                <a:latin typeface="Arial" panose="020B0604020202020204" pitchFamily="34" charset="0"/>
              </a:rPr>
              <a:t>Ask the learners to use this model with reference to a particular issue in a business – say, falling labour productivity; introduction of a new wage scheme; implementing improvements in customer service.</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2C08824-BDEF-4D03-B032-32FC6B543F6C}" type="slidenum">
              <a:rPr lang="en-GB" altLang="en-US"/>
              <a:pPr/>
              <a:t>3</a:t>
            </a:fld>
            <a:endParaRPr lang="en-GB" altLang="en-US"/>
          </a:p>
        </p:txBody>
      </p:sp>
    </p:spTree>
    <p:extLst>
      <p:ext uri="{BB962C8B-B14F-4D97-AF65-F5344CB8AC3E}">
        <p14:creationId xmlns:p14="http://schemas.microsoft.com/office/powerpoint/2010/main" xmlns="" val="1065985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 typeface="Wingdings" panose="05000000000000000000" pitchFamily="2" charset="2"/>
              <a:buAutoNum type="arabicPlain"/>
            </a:pPr>
            <a:r>
              <a:rPr lang="en-GB" altLang="en-US" smtClean="0">
                <a:latin typeface="Arial" panose="020B0604020202020204" pitchFamily="34" charset="0"/>
              </a:rPr>
              <a:t>The supervised assessment may require the learners to suggest a change management strategy for a specific set of circumstances faced by a business. The particular strategy in this is based upon Kotter</a:t>
            </a:r>
            <a:r>
              <a:rPr lang="ja-JP" altLang="en-GB" smtClean="0">
                <a:latin typeface="Arial" panose="020B0604020202020204" pitchFamily="34" charset="0"/>
              </a:rPr>
              <a:t>’</a:t>
            </a:r>
            <a:r>
              <a:rPr lang="en-GB" altLang="ja-JP" smtClean="0">
                <a:latin typeface="Arial" panose="020B0604020202020204" pitchFamily="34" charset="0"/>
              </a:rPr>
              <a:t>s 8-step change management model. Learners do not have to use Kotter</a:t>
            </a:r>
            <a:r>
              <a:rPr lang="ja-JP" altLang="en-GB" smtClean="0">
                <a:latin typeface="Arial" panose="020B0604020202020204" pitchFamily="34" charset="0"/>
              </a:rPr>
              <a:t>’</a:t>
            </a:r>
            <a:r>
              <a:rPr lang="en-GB" altLang="ja-JP" smtClean="0">
                <a:latin typeface="Arial" panose="020B0604020202020204" pitchFamily="34" charset="0"/>
              </a:rPr>
              <a:t>s model but it is useful for them to be introduced to change management as a series of related steps.</a:t>
            </a:r>
          </a:p>
          <a:p>
            <a:pPr marL="228600" indent="-228600">
              <a:buFont typeface="Wingdings" panose="05000000000000000000" pitchFamily="2" charset="2"/>
              <a:buAutoNum type="arabicPlain"/>
            </a:pPr>
            <a:r>
              <a:rPr lang="en-GB" altLang="en-US" sz="3600" smtClean="0">
                <a:latin typeface="Arial" panose="020B0604020202020204" pitchFamily="34" charset="0"/>
              </a:rPr>
              <a:t>Ask the learners to use this model with reference to a particular issue in a business – say, falling labour productivity; introduction of a new wage scheme; implementing improvements in customer service.</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2C08824-BDEF-4D03-B032-32FC6B543F6C}" type="slidenum">
              <a:rPr lang="en-GB" altLang="en-US"/>
              <a:pPr/>
              <a:t>4</a:t>
            </a:fld>
            <a:endParaRPr lang="en-GB" altLang="en-US"/>
          </a:p>
        </p:txBody>
      </p:sp>
    </p:spTree>
    <p:extLst>
      <p:ext uri="{BB962C8B-B14F-4D97-AF65-F5344CB8AC3E}">
        <p14:creationId xmlns:p14="http://schemas.microsoft.com/office/powerpoint/2010/main" xmlns="" val="1065985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 typeface="Wingdings" panose="05000000000000000000" pitchFamily="2" charset="2"/>
              <a:buAutoNum type="arabicPlain"/>
            </a:pPr>
            <a:r>
              <a:rPr lang="en-GB" altLang="en-US" smtClean="0">
                <a:latin typeface="Arial" panose="020B0604020202020204" pitchFamily="34" charset="0"/>
              </a:rPr>
              <a:t>The supervised assessment may require the learners to suggest a change management strategy for a specific set of circumstances faced by a business. The particular strategy in this is based upon Kotter</a:t>
            </a:r>
            <a:r>
              <a:rPr lang="ja-JP" altLang="en-GB" smtClean="0">
                <a:latin typeface="Arial" panose="020B0604020202020204" pitchFamily="34" charset="0"/>
              </a:rPr>
              <a:t>’</a:t>
            </a:r>
            <a:r>
              <a:rPr lang="en-GB" altLang="ja-JP" smtClean="0">
                <a:latin typeface="Arial" panose="020B0604020202020204" pitchFamily="34" charset="0"/>
              </a:rPr>
              <a:t>s 8-step change management model. Learners do not have to use Kotter</a:t>
            </a:r>
            <a:r>
              <a:rPr lang="ja-JP" altLang="en-GB" smtClean="0">
                <a:latin typeface="Arial" panose="020B0604020202020204" pitchFamily="34" charset="0"/>
              </a:rPr>
              <a:t>’</a:t>
            </a:r>
            <a:r>
              <a:rPr lang="en-GB" altLang="ja-JP" smtClean="0">
                <a:latin typeface="Arial" panose="020B0604020202020204" pitchFamily="34" charset="0"/>
              </a:rPr>
              <a:t>s model but it is useful for them to be introduced to change management as a series of related steps.</a:t>
            </a:r>
          </a:p>
          <a:p>
            <a:pPr marL="228600" indent="-228600">
              <a:buFont typeface="Wingdings" panose="05000000000000000000" pitchFamily="2" charset="2"/>
              <a:buAutoNum type="arabicPlain"/>
            </a:pPr>
            <a:r>
              <a:rPr lang="en-GB" altLang="en-US" sz="3600" smtClean="0">
                <a:latin typeface="Arial" panose="020B0604020202020204" pitchFamily="34" charset="0"/>
              </a:rPr>
              <a:t>Ask the learners to use this model with reference to a particular issue in a business – say, falling labour productivity; introduction of a new wage scheme; implementing improvements in customer service.</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2C08824-BDEF-4D03-B032-32FC6B543F6C}" type="slidenum">
              <a:rPr lang="en-GB" altLang="en-US"/>
              <a:pPr/>
              <a:t>5</a:t>
            </a:fld>
            <a:endParaRPr lang="en-GB" altLang="en-US"/>
          </a:p>
        </p:txBody>
      </p:sp>
    </p:spTree>
    <p:extLst>
      <p:ext uri="{BB962C8B-B14F-4D97-AF65-F5344CB8AC3E}">
        <p14:creationId xmlns:p14="http://schemas.microsoft.com/office/powerpoint/2010/main" xmlns="" val="1065985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 typeface="Wingdings" panose="05000000000000000000" pitchFamily="2" charset="2"/>
              <a:buAutoNum type="arabicPlain"/>
            </a:pPr>
            <a:r>
              <a:rPr lang="en-GB" altLang="en-US" smtClean="0">
                <a:latin typeface="Arial" panose="020B0604020202020204" pitchFamily="34" charset="0"/>
              </a:rPr>
              <a:t>The supervised assessment may require the learners to suggest a change management strategy for a specific set of circumstances faced by a business. The particular strategy in this is based upon Kotter</a:t>
            </a:r>
            <a:r>
              <a:rPr lang="ja-JP" altLang="en-GB" smtClean="0">
                <a:latin typeface="Arial" panose="020B0604020202020204" pitchFamily="34" charset="0"/>
              </a:rPr>
              <a:t>’</a:t>
            </a:r>
            <a:r>
              <a:rPr lang="en-GB" altLang="ja-JP" smtClean="0">
                <a:latin typeface="Arial" panose="020B0604020202020204" pitchFamily="34" charset="0"/>
              </a:rPr>
              <a:t>s 8-step change management model. Learners do not have to use Kotter</a:t>
            </a:r>
            <a:r>
              <a:rPr lang="ja-JP" altLang="en-GB" smtClean="0">
                <a:latin typeface="Arial" panose="020B0604020202020204" pitchFamily="34" charset="0"/>
              </a:rPr>
              <a:t>’</a:t>
            </a:r>
            <a:r>
              <a:rPr lang="en-GB" altLang="ja-JP" smtClean="0">
                <a:latin typeface="Arial" panose="020B0604020202020204" pitchFamily="34" charset="0"/>
              </a:rPr>
              <a:t>s model but it is useful for them to be introduced to change management as a series of related steps.</a:t>
            </a:r>
          </a:p>
          <a:p>
            <a:pPr marL="228600" indent="-228600">
              <a:buFont typeface="Wingdings" panose="05000000000000000000" pitchFamily="2" charset="2"/>
              <a:buAutoNum type="arabicPlain"/>
            </a:pPr>
            <a:r>
              <a:rPr lang="en-GB" altLang="en-US" sz="3600" smtClean="0">
                <a:latin typeface="Arial" panose="020B0604020202020204" pitchFamily="34" charset="0"/>
              </a:rPr>
              <a:t>Ask the learners to use this model with reference to a particular issue in a business – say, falling labour productivity; introduction of a new wage scheme; implementing improvements in customer service.</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2C08824-BDEF-4D03-B032-32FC6B543F6C}" type="slidenum">
              <a:rPr lang="en-GB" altLang="en-US"/>
              <a:pPr/>
              <a:t>6</a:t>
            </a:fld>
            <a:endParaRPr lang="en-GB" altLang="en-US"/>
          </a:p>
        </p:txBody>
      </p:sp>
    </p:spTree>
    <p:extLst>
      <p:ext uri="{BB962C8B-B14F-4D97-AF65-F5344CB8AC3E}">
        <p14:creationId xmlns:p14="http://schemas.microsoft.com/office/powerpoint/2010/main" xmlns="" val="1065985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 typeface="Wingdings" panose="05000000000000000000" pitchFamily="2" charset="2"/>
              <a:buAutoNum type="arabicPlain"/>
            </a:pPr>
            <a:r>
              <a:rPr lang="en-GB" altLang="en-US" smtClean="0">
                <a:latin typeface="Arial" panose="020B0604020202020204" pitchFamily="34" charset="0"/>
              </a:rPr>
              <a:t>The supervised assessment may require the learners to suggest a change management strategy for a specific set of circumstances faced by a business. The particular strategy in this is based upon Kotter</a:t>
            </a:r>
            <a:r>
              <a:rPr lang="ja-JP" altLang="en-GB" smtClean="0">
                <a:latin typeface="Arial" panose="020B0604020202020204" pitchFamily="34" charset="0"/>
              </a:rPr>
              <a:t>’</a:t>
            </a:r>
            <a:r>
              <a:rPr lang="en-GB" altLang="ja-JP" smtClean="0">
                <a:latin typeface="Arial" panose="020B0604020202020204" pitchFamily="34" charset="0"/>
              </a:rPr>
              <a:t>s 8-step change management model. Learners do not have to use Kotter</a:t>
            </a:r>
            <a:r>
              <a:rPr lang="ja-JP" altLang="en-GB" smtClean="0">
                <a:latin typeface="Arial" panose="020B0604020202020204" pitchFamily="34" charset="0"/>
              </a:rPr>
              <a:t>’</a:t>
            </a:r>
            <a:r>
              <a:rPr lang="en-GB" altLang="ja-JP" smtClean="0">
                <a:latin typeface="Arial" panose="020B0604020202020204" pitchFamily="34" charset="0"/>
              </a:rPr>
              <a:t>s model but it is useful for them to be introduced to change management as a series of related steps.</a:t>
            </a:r>
          </a:p>
          <a:p>
            <a:pPr marL="228600" indent="-228600">
              <a:buFont typeface="Wingdings" panose="05000000000000000000" pitchFamily="2" charset="2"/>
              <a:buAutoNum type="arabicPlain"/>
            </a:pPr>
            <a:r>
              <a:rPr lang="en-GB" altLang="en-US" sz="3600" smtClean="0">
                <a:latin typeface="Arial" panose="020B0604020202020204" pitchFamily="34" charset="0"/>
              </a:rPr>
              <a:t>Ask the learners to use this model with reference to a particular issue in a business – say, falling labour productivity; introduction of a new wage scheme; implementing improvements in customer service.</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2C08824-BDEF-4D03-B032-32FC6B543F6C}" type="slidenum">
              <a:rPr lang="en-GB" altLang="en-US"/>
              <a:pPr/>
              <a:t>7</a:t>
            </a:fld>
            <a:endParaRPr lang="en-GB" altLang="en-US"/>
          </a:p>
        </p:txBody>
      </p:sp>
    </p:spTree>
    <p:extLst>
      <p:ext uri="{BB962C8B-B14F-4D97-AF65-F5344CB8AC3E}">
        <p14:creationId xmlns:p14="http://schemas.microsoft.com/office/powerpoint/2010/main" xmlns="" val="1065985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 typeface="Wingdings" panose="05000000000000000000" pitchFamily="2" charset="2"/>
              <a:buAutoNum type="arabicPlain"/>
            </a:pPr>
            <a:r>
              <a:rPr lang="en-GB" altLang="en-US" smtClean="0">
                <a:latin typeface="Arial" panose="020B0604020202020204" pitchFamily="34" charset="0"/>
              </a:rPr>
              <a:t>The supervised assessment may require the learners to suggest a change management strategy for a specific set of circumstances faced by a business. The particular strategy in this is based upon Kotter</a:t>
            </a:r>
            <a:r>
              <a:rPr lang="ja-JP" altLang="en-GB" smtClean="0">
                <a:latin typeface="Arial" panose="020B0604020202020204" pitchFamily="34" charset="0"/>
              </a:rPr>
              <a:t>’</a:t>
            </a:r>
            <a:r>
              <a:rPr lang="en-GB" altLang="ja-JP" smtClean="0">
                <a:latin typeface="Arial" panose="020B0604020202020204" pitchFamily="34" charset="0"/>
              </a:rPr>
              <a:t>s 8-step change management model. Learners do not have to use Kotter</a:t>
            </a:r>
            <a:r>
              <a:rPr lang="ja-JP" altLang="en-GB" smtClean="0">
                <a:latin typeface="Arial" panose="020B0604020202020204" pitchFamily="34" charset="0"/>
              </a:rPr>
              <a:t>’</a:t>
            </a:r>
            <a:r>
              <a:rPr lang="en-GB" altLang="ja-JP" smtClean="0">
                <a:latin typeface="Arial" panose="020B0604020202020204" pitchFamily="34" charset="0"/>
              </a:rPr>
              <a:t>s model but it is useful for them to be introduced to change management as a series of related steps.</a:t>
            </a:r>
          </a:p>
          <a:p>
            <a:pPr marL="228600" indent="-228600">
              <a:buFont typeface="Wingdings" panose="05000000000000000000" pitchFamily="2" charset="2"/>
              <a:buAutoNum type="arabicPlain"/>
            </a:pPr>
            <a:r>
              <a:rPr lang="en-GB" altLang="en-US" sz="3600" smtClean="0">
                <a:latin typeface="Arial" panose="020B0604020202020204" pitchFamily="34" charset="0"/>
              </a:rPr>
              <a:t>Ask the learners to use this model with reference to a particular issue in a business – say, falling labour productivity; introduction of a new wage scheme; implementing improvements in customer service.</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2C08824-BDEF-4D03-B032-32FC6B543F6C}" type="slidenum">
              <a:rPr lang="en-GB" altLang="en-US"/>
              <a:pPr/>
              <a:t>8</a:t>
            </a:fld>
            <a:endParaRPr lang="en-GB" altLang="en-US"/>
          </a:p>
        </p:txBody>
      </p:sp>
    </p:spTree>
    <p:extLst>
      <p:ext uri="{BB962C8B-B14F-4D97-AF65-F5344CB8AC3E}">
        <p14:creationId xmlns:p14="http://schemas.microsoft.com/office/powerpoint/2010/main" xmlns="" val="1065985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28600" indent="-228600">
              <a:buFont typeface="Wingdings" panose="05000000000000000000" pitchFamily="2" charset="2"/>
              <a:buAutoNum type="arabicPlain"/>
            </a:pPr>
            <a:r>
              <a:rPr lang="en-GB" altLang="en-US" smtClean="0">
                <a:latin typeface="Arial" panose="020B0604020202020204" pitchFamily="34" charset="0"/>
              </a:rPr>
              <a:t>The supervised assessment may require the learners to suggest a change management strategy for a specific set of circumstances faced by a business. The particular strategy in this is based upon Kotter</a:t>
            </a:r>
            <a:r>
              <a:rPr lang="ja-JP" altLang="en-GB" smtClean="0">
                <a:latin typeface="Arial" panose="020B0604020202020204" pitchFamily="34" charset="0"/>
              </a:rPr>
              <a:t>’</a:t>
            </a:r>
            <a:r>
              <a:rPr lang="en-GB" altLang="ja-JP" smtClean="0">
                <a:latin typeface="Arial" panose="020B0604020202020204" pitchFamily="34" charset="0"/>
              </a:rPr>
              <a:t>s 8-step change management model. Learners do not have to use Kotter</a:t>
            </a:r>
            <a:r>
              <a:rPr lang="ja-JP" altLang="en-GB" smtClean="0">
                <a:latin typeface="Arial" panose="020B0604020202020204" pitchFamily="34" charset="0"/>
              </a:rPr>
              <a:t>’</a:t>
            </a:r>
            <a:r>
              <a:rPr lang="en-GB" altLang="ja-JP" smtClean="0">
                <a:latin typeface="Arial" panose="020B0604020202020204" pitchFamily="34" charset="0"/>
              </a:rPr>
              <a:t>s model but it is useful for them to be introduced to change management as a series of related steps.</a:t>
            </a:r>
          </a:p>
          <a:p>
            <a:pPr marL="228600" indent="-228600">
              <a:buFont typeface="Wingdings" panose="05000000000000000000" pitchFamily="2" charset="2"/>
              <a:buAutoNum type="arabicPlain"/>
            </a:pPr>
            <a:r>
              <a:rPr lang="en-GB" altLang="en-US" sz="3600" smtClean="0">
                <a:latin typeface="Arial" panose="020B0604020202020204" pitchFamily="34" charset="0"/>
              </a:rPr>
              <a:t>Ask the learners to use this model with reference to a particular issue in a business – say, falling labour productivity; introduction of a new wage scheme; implementing improvements in customer service.</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2C08824-BDEF-4D03-B032-32FC6B543F6C}" type="slidenum">
              <a:rPr lang="en-GB" altLang="en-US"/>
              <a:pPr/>
              <a:t>9</a:t>
            </a:fld>
            <a:endParaRPr lang="en-GB" altLang="en-US"/>
          </a:p>
        </p:txBody>
      </p:sp>
    </p:spTree>
    <p:extLst>
      <p:ext uri="{BB962C8B-B14F-4D97-AF65-F5344CB8AC3E}">
        <p14:creationId xmlns:p14="http://schemas.microsoft.com/office/powerpoint/2010/main" xmlns="" val="10659859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xmlns="" val="3763186640"/>
      </p:ext>
    </p:extLst>
  </p:cSld>
  <p:clrMapOvr>
    <a:masterClrMapping/>
  </p:clrMapOvr>
  <p:transition>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819169802"/>
      </p:ext>
    </p:extLst>
  </p:cSld>
  <p:clrMapOvr>
    <a:masterClrMapping/>
  </p:clrMapOvr>
  <p:transition>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106627186"/>
      </p:ext>
    </p:extLst>
  </p:cSld>
  <p:clrMapOvr>
    <a:masterClrMapping/>
  </p:clrMapOvr>
  <p:transition>
    <p:sndAc>
      <p:stSnd>
        <p:snd r:embed="rId1" name="click.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Tree>
    <p:extLst>
      <p:ext uri="{BB962C8B-B14F-4D97-AF65-F5344CB8AC3E}">
        <p14:creationId xmlns:p14="http://schemas.microsoft.com/office/powerpoint/2010/main" xmlns="" val="66767218"/>
      </p:ext>
    </p:extLst>
  </p:cSld>
  <p:clrMapOvr>
    <a:masterClrMapping/>
  </p:clrMapOvr>
  <p:transition>
    <p:sndAc>
      <p:stSnd>
        <p:snd r:embed="rId1" name="click.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3113541276"/>
      </p:ext>
    </p:extLst>
  </p:cSld>
  <p:clrMapOvr>
    <a:masterClrMapping/>
  </p:clrMapOvr>
  <p:transition>
    <p:sndAc>
      <p:stSnd>
        <p:snd r:embed="rId1" name="click.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355994461"/>
      </p:ext>
    </p:extLst>
  </p:cSld>
  <p:clrMapOvr>
    <a:masterClrMapping/>
  </p:clrMapOvr>
  <p:transition>
    <p:sndAc>
      <p:stSnd>
        <p:snd r:embed="rId1" name="click.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1362807204"/>
      </p:ext>
    </p:extLst>
  </p:cSld>
  <p:clrMapOvr>
    <a:masterClrMapping/>
  </p:clrMapOvr>
  <p:transition>
    <p:sndAc>
      <p:stSnd>
        <p:snd r:embed="rId1" name="click.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smtClean="0"/>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2204916006"/>
      </p:ext>
    </p:extLst>
  </p:cSld>
  <p:clrMapOvr>
    <a:masterClrMapping/>
  </p:clrMapOvr>
  <p:transition>
    <p:sndAc>
      <p:stSnd>
        <p:snd r:embed="rId1" name="click.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0" y="6356350"/>
            <a:ext cx="176212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Footer Placeholder 6"/>
          <p:cNvSpPr>
            <a:spLocks noGrp="1"/>
          </p:cNvSpPr>
          <p:nvPr>
            <p:ph type="ftr" sz="quarter" idx="10"/>
          </p:nvPr>
        </p:nvSpPr>
        <p:spPr/>
        <p:txBody>
          <a:bodyPr/>
          <a:lstStyle>
            <a:lvl1pPr>
              <a:defRPr smtClean="0"/>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2634787854"/>
      </p:ext>
    </p:extLst>
  </p:cSld>
  <p:clrMapOvr>
    <a:masterClrMapping/>
  </p:clrMapOvr>
  <p:transition>
    <p:sndAc>
      <p:stSnd>
        <p:snd r:embed="rId1" name="click.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Footer Placeholder 2"/>
          <p:cNvSpPr>
            <a:spLocks noGrp="1"/>
          </p:cNvSpPr>
          <p:nvPr>
            <p:ph type="ftr" sz="quarter" idx="10"/>
          </p:nvPr>
        </p:nvSpPr>
        <p:spPr/>
        <p:txBody>
          <a:bodyPr/>
          <a:lstStyle>
            <a:lvl1pPr>
              <a:defRPr smtClean="0"/>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835419443"/>
      </p:ext>
    </p:extLst>
  </p:cSld>
  <p:clrMapOvr>
    <a:masterClrMapping/>
  </p:clrMapOvr>
  <p:transition>
    <p:sndAc>
      <p:stSnd>
        <p:snd r:embed="rId1" name="click.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3989870362"/>
      </p:ext>
    </p:extLst>
  </p:cSld>
  <p:clrMapOvr>
    <a:masterClrMapping/>
  </p:clrMapOvr>
  <p:transition>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2734033582"/>
      </p:ext>
    </p:extLst>
  </p:cSld>
  <p:clrMapOvr>
    <a:masterClrMapping/>
  </p:clrMapOvr>
  <p:transition>
    <p:sndAc>
      <p:stSnd>
        <p:snd r:embed="rId1" name="click.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smtClean="0"/>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436853379"/>
      </p:ext>
    </p:extLst>
  </p:cSld>
  <p:clrMapOvr>
    <a:masterClrMapping/>
  </p:clrMapOvr>
  <p:transition>
    <p:sndAc>
      <p:stSnd>
        <p:snd r:embed="rId1" name="click.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737262549"/>
      </p:ext>
    </p:extLst>
  </p:cSld>
  <p:clrMapOvr>
    <a:masterClrMapping/>
  </p:clrMapOvr>
  <p:transition>
    <p:sndAc>
      <p:stSnd>
        <p:snd r:embed="rId1" name="click.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2848300982"/>
      </p:ext>
    </p:extLst>
  </p:cSld>
  <p:clrMapOvr>
    <a:masterClrMapping/>
  </p:clrMapOvr>
  <p:transition>
    <p:sndAc>
      <p:stSnd>
        <p:snd r:embed="rId1" name="click.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2091165927"/>
      </p:ext>
    </p:extLst>
  </p:cSld>
  <p:clrMapOvr>
    <a:masterClrMapping/>
  </p:clrMapOvr>
  <p:transition>
    <p:sndAc>
      <p:stSnd>
        <p:snd r:embed="rId1" name="click.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a:t>© Pearson Education Ltd 2015. Copying permitted for purchasing institution only.</a:t>
            </a:r>
            <a:r>
              <a:rPr lang="en-GB"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xmlns="" val="4189197881"/>
      </p:ext>
    </p:extLst>
  </p:cSld>
  <p:clrMapOvr>
    <a:masterClrMapping/>
  </p:clrMapOvr>
  <p:transition>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xmlns="" val="3367764005"/>
      </p:ext>
    </p:extLst>
  </p:cSld>
  <p:clrMapOvr>
    <a:masterClrMapping/>
  </p:clrMapOvr>
  <p:transition>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1596922358"/>
      </p:ext>
    </p:extLst>
  </p:cSld>
  <p:clrMapOvr>
    <a:masterClrMapping/>
  </p:clrMapOvr>
  <p:transition>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0" y="6356350"/>
            <a:ext cx="176212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596335754"/>
      </p:ext>
    </p:extLst>
  </p:cSld>
  <p:clrMapOvr>
    <a:masterClrMapping/>
  </p:clrMapOvr>
  <p:transition>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Tree>
    <p:extLst>
      <p:ext uri="{BB962C8B-B14F-4D97-AF65-F5344CB8AC3E}">
        <p14:creationId xmlns:p14="http://schemas.microsoft.com/office/powerpoint/2010/main" xmlns="" val="1530639141"/>
      </p:ext>
    </p:extLst>
  </p:cSld>
  <p:clrMapOvr>
    <a:masterClrMapping/>
  </p:clrMapOvr>
  <p:transition>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091944494"/>
      </p:ext>
    </p:extLst>
  </p:cSld>
  <p:clrMapOvr>
    <a:masterClrMapping/>
  </p:clrMapOvr>
  <p:transition>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282534145"/>
      </p:ext>
    </p:extLst>
  </p:cSld>
  <p:clrMapOvr>
    <a:masterClrMapping/>
  </p:clrMapOvr>
  <p:transition>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xmlns="" val="3857675122"/>
      </p:ext>
    </p:extLst>
  </p:cSld>
  <p:clrMapOvr>
    <a:masterClrMapping/>
  </p:clrMapOvr>
  <p:transition>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e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BTEC Nationals &#10;Business"/>
          <p:cNvPicPr>
            <a:picLocks noChangeAspect="1"/>
          </p:cNvPicPr>
          <p:nvPr userDrawn="1"/>
        </p:nvPicPr>
        <p:blipFill>
          <a:blip r:embed="rId15">
            <a:extLst>
              <a:ext uri="{28A0092B-C50C-407E-A947-70E740481C1C}">
                <a14:useLocalDpi xmlns:a14="http://schemas.microsoft.com/office/drawing/2010/main" xmlns="" val="0"/>
              </a:ext>
            </a:extLst>
          </a:blip>
          <a:srcRect/>
          <a:stretch>
            <a:fillRect/>
          </a:stretch>
        </p:blipFill>
        <p:spPr bwMode="auto">
          <a:xfrm>
            <a:off x="0" y="0"/>
            <a:ext cx="9144000" cy="144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1" name="TextBox 4"/>
          <p:cNvSpPr txBox="1">
            <a:spLocks noChangeArrowheads="1"/>
          </p:cNvSpPr>
          <p:nvPr userDrawn="1"/>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6: Principles of Management </a:t>
            </a:r>
          </a:p>
        </p:txBody>
      </p:sp>
      <p:sp>
        <p:nvSpPr>
          <p:cNvPr id="1028"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9"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Use simple bullet points and lines, with no more than two lines per bullet point if possible.</a:t>
            </a:r>
          </a:p>
          <a:p>
            <a:pPr lvl="0"/>
            <a:r>
              <a:rPr lang="en-GB" altLang="en-US" smtClean="0"/>
              <a:t>Try to use a maximum of ten words per line. </a:t>
            </a:r>
          </a:p>
          <a:p>
            <a:pPr lvl="0"/>
            <a:r>
              <a:rPr lang="en-GB" altLang="en-US" smtClean="0"/>
              <a:t>Set up generic formatting on this master. </a:t>
            </a:r>
          </a:p>
          <a:p>
            <a:pPr lvl="0"/>
            <a:r>
              <a:rPr lang="en-GB" altLang="en-US" smtClean="0"/>
              <a:t>By applying this master to your slides, you’ll maintain consistent font and bullet style.</a:t>
            </a:r>
          </a:p>
          <a:p>
            <a:pPr lvl="0"/>
            <a:r>
              <a:rPr lang="en-GB" altLang="en-US" smtClean="0"/>
              <a:t>To change the layout of individual slides, select ‘Slide layout’ and choose the desired layout from the right-hand menu.</a:t>
            </a:r>
          </a:p>
          <a:p>
            <a:pPr lvl="0"/>
            <a:r>
              <a:rPr lang="en-GB" altLang="en-US" smtClean="0"/>
              <a:t>Read the PowerPoint guidelines before creating a slide show.</a:t>
            </a:r>
          </a:p>
        </p:txBody>
      </p:sp>
      <p:sp>
        <p:nvSpPr>
          <p:cNvPr id="2" name="Rectangle 2"/>
          <p:cNvSpPr>
            <a:spLocks noChangeArrowheads="1"/>
          </p:cNvSpPr>
          <p:nvPr userDrawn="1"/>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pic>
        <p:nvPicPr>
          <p:cNvPr id="3" name="Picture 10" descr="Pearson"/>
          <p:cNvPicPr>
            <a:picLocks noChangeAspect="1" noChangeArrowheads="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7615238" y="6364288"/>
            <a:ext cx="1528762"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Footer Placeholder 3"/>
          <p:cNvSpPr>
            <a:spLocks noGrp="1"/>
          </p:cNvSpPr>
          <p:nvPr>
            <p:ph type="ftr" sz="quarter" idx="3"/>
          </p:nvPr>
        </p:nvSpPr>
        <p:spPr bwMode="auto">
          <a:xfrm>
            <a:off x="468313" y="6453188"/>
            <a:ext cx="6911975"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100" dirty="0" smtClean="0">
                <a:solidFill>
                  <a:schemeClr val="bg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defRPr/>
            </a:pPr>
            <a:r>
              <a:rPr lang="en-GB" altLang="en-US"/>
              <a:t>© Pearson Education Ltd 2017. Copying permitted for purchasing institution only.</a:t>
            </a:r>
            <a:r>
              <a:rPr lang="en-GB" altLang="en-US">
                <a:solidFill>
                  <a:schemeClr val="tx1"/>
                </a:solidFill>
                <a:latin typeface="Arial" panose="020B0604020202020204" pitchFamily="34" charset="0"/>
              </a:rPr>
              <a:t> </a:t>
            </a:r>
          </a:p>
        </p:txBody>
      </p:sp>
    </p:spTree>
  </p:cSld>
  <p:clrMap bg1="lt1" tx1="dk1" bg2="lt2" tx2="dk2" accent1="accent1" accent2="accent2" accent3="accent3" accent4="accent4" accent5="accent5" accent6="accent6" hlink="hlink" folHlink="folHlink"/>
  <p:sldLayoutIdLst>
    <p:sldLayoutId id="2147485337" r:id="rId1"/>
    <p:sldLayoutId id="2147485338" r:id="rId2"/>
    <p:sldLayoutId id="2147485339" r:id="rId3"/>
    <p:sldLayoutId id="2147485340" r:id="rId4"/>
    <p:sldLayoutId id="2147485341" r:id="rId5"/>
    <p:sldLayoutId id="2147485342" r:id="rId6"/>
    <p:sldLayoutId id="2147485343" r:id="rId7"/>
    <p:sldLayoutId id="2147485344" r:id="rId8"/>
    <p:sldLayoutId id="2147485345" r:id="rId9"/>
    <p:sldLayoutId id="2147485346" r:id="rId10"/>
    <p:sldLayoutId id="2147485347" r:id="rId11"/>
    <p:sldLayoutId id="2147485348" r:id="rId12"/>
  </p:sldLayoutIdLst>
  <p:transition>
    <p:sndAc>
      <p:stSnd>
        <p:snd r:embed="rId14" name="click.wav"/>
      </p:stSnd>
    </p:sndAc>
  </p:transition>
  <p:timing>
    <p:tnLst>
      <p:par>
        <p:cTn id="1" dur="indefinite" restart="never" nodeType="tmRoot"/>
      </p:par>
    </p:tnLst>
  </p:timing>
  <p:hf sldNum="0" hdr="0" dt="0"/>
  <p:txStyles>
    <p:titleStyle>
      <a:lvl1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0" descr="BTEC Nationals &#10;Business"/>
          <p:cNvPicPr>
            <a:picLocks noChangeAspect="1"/>
          </p:cNvPicPr>
          <p:nvPr userDrawn="1"/>
        </p:nvPicPr>
        <p:blipFill>
          <a:blip r:embed="rId15">
            <a:extLst>
              <a:ext uri="{28A0092B-C50C-407E-A947-70E740481C1C}">
                <a14:useLocalDpi xmlns:a14="http://schemas.microsoft.com/office/drawing/2010/main" xmlns="" val="0"/>
              </a:ext>
            </a:extLst>
          </a:blip>
          <a:srcRect/>
          <a:stretch>
            <a:fillRect/>
          </a:stretch>
        </p:blipFill>
        <p:spPr bwMode="auto">
          <a:xfrm>
            <a:off x="0" y="0"/>
            <a:ext cx="9144000" cy="144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6" name="TextBox 4"/>
          <p:cNvSpPr txBox="1">
            <a:spLocks noChangeArrowheads="1"/>
          </p:cNvSpPr>
          <p:nvPr userDrawn="1"/>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6: Principles of Management </a:t>
            </a:r>
          </a:p>
        </p:txBody>
      </p:sp>
      <p:sp>
        <p:nvSpPr>
          <p:cNvPr id="2052"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2053"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Use simple bullet points and lines, with no more than two lines per bullet point if possible.</a:t>
            </a:r>
          </a:p>
          <a:p>
            <a:pPr lvl="0"/>
            <a:r>
              <a:rPr lang="en-GB" altLang="en-US" smtClean="0"/>
              <a:t>Try to use a maximum of ten words per line. </a:t>
            </a:r>
          </a:p>
          <a:p>
            <a:pPr lvl="0"/>
            <a:r>
              <a:rPr lang="en-GB" altLang="en-US" smtClean="0"/>
              <a:t>Set up generic formatting on this master. </a:t>
            </a:r>
          </a:p>
          <a:p>
            <a:pPr lvl="0"/>
            <a:r>
              <a:rPr lang="en-GB" altLang="en-US" smtClean="0"/>
              <a:t>By applying this master to your slides, you’ll maintain consistent font and bullet style.</a:t>
            </a:r>
          </a:p>
          <a:p>
            <a:pPr lvl="0"/>
            <a:r>
              <a:rPr lang="en-GB" altLang="en-US" smtClean="0"/>
              <a:t>To change the layout of individual slides, select ‘Slide layout’ and choose the desired layout from the right-hand menu.</a:t>
            </a:r>
          </a:p>
          <a:p>
            <a:pPr lvl="0"/>
            <a:r>
              <a:rPr lang="en-GB" altLang="en-US" smtClean="0"/>
              <a:t>Read the PowerPoint guidelines before creating a slide show.</a:t>
            </a:r>
          </a:p>
        </p:txBody>
      </p:sp>
      <p:sp>
        <p:nvSpPr>
          <p:cNvPr id="2" name="Rectangle 2"/>
          <p:cNvSpPr>
            <a:spLocks noChangeArrowheads="1"/>
          </p:cNvSpPr>
          <p:nvPr userDrawn="1"/>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sp>
        <p:nvSpPr>
          <p:cNvPr id="10" name="Footer Placeholder 3"/>
          <p:cNvSpPr>
            <a:spLocks noGrp="1"/>
          </p:cNvSpPr>
          <p:nvPr>
            <p:ph type="ftr" sz="quarter" idx="3"/>
          </p:nvPr>
        </p:nvSpPr>
        <p:spPr>
          <a:xfrm>
            <a:off x="468313" y="6453188"/>
            <a:ext cx="6911975" cy="287337"/>
          </a:xfrm>
          <a:prstGeom prst="rect">
            <a:avLst/>
          </a:prstGeom>
        </p:spPr>
        <p:txBody>
          <a:bodyPr vert="horz" wrap="square" lIns="91440" tIns="45720" rIns="91440" bIns="45720" numCol="1" anchor="t" anchorCtr="0" compatLnSpc="1">
            <a:prstTxWarp prst="textNoShape">
              <a:avLst/>
            </a:prstTxWarp>
          </a:bodyPr>
          <a:lstStyle>
            <a:lvl1pPr eaLnBrk="1" hangingPunct="1">
              <a:defRPr sz="1100" smtClean="0">
                <a:solidFill>
                  <a:schemeClr val="bg1"/>
                </a:solidFill>
                <a:latin typeface="Verdana" panose="020B0604030504040204" pitchFamily="34" charset="0"/>
              </a:defRPr>
            </a:lvl1pPr>
          </a:lstStyle>
          <a:p>
            <a:pPr>
              <a:defRPr/>
            </a:pPr>
            <a:r>
              <a:rPr lang="en-GB" altLang="en-US"/>
              <a:t>© Pearson Education Ltd 2015. Copying permitted for purchasing institution only. </a:t>
            </a:r>
          </a:p>
        </p:txBody>
      </p:sp>
      <p:pic>
        <p:nvPicPr>
          <p:cNvPr id="3" name="Picture 10" descr="Pearson"/>
          <p:cNvPicPr>
            <a:picLocks noChangeAspect="1" noChangeArrowheads="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7615238" y="6364288"/>
            <a:ext cx="1528762"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49" r:id="rId1"/>
    <p:sldLayoutId id="2147485350" r:id="rId2"/>
    <p:sldLayoutId id="2147485351" r:id="rId3"/>
    <p:sldLayoutId id="2147485352" r:id="rId4"/>
    <p:sldLayoutId id="2147485353" r:id="rId5"/>
    <p:sldLayoutId id="2147485354" r:id="rId6"/>
    <p:sldLayoutId id="2147485355" r:id="rId7"/>
    <p:sldLayoutId id="2147485356" r:id="rId8"/>
    <p:sldLayoutId id="2147485357" r:id="rId9"/>
    <p:sldLayoutId id="2147485358" r:id="rId10"/>
    <p:sldLayoutId id="2147485359" r:id="rId11"/>
    <p:sldLayoutId id="2147485360" r:id="rId12"/>
  </p:sldLayoutIdLst>
  <p:transition>
    <p:sndAc>
      <p:stSnd>
        <p:snd r:embed="rId14" name="click.wav"/>
      </p:stSnd>
    </p:sndAc>
  </p:transition>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p:txBody>
          <a:bodyPr/>
          <a:lstStyle/>
          <a:p>
            <a:r>
              <a:rPr lang="en-GB" altLang="en-US" smtClean="0"/>
              <a:t>Unit 6</a:t>
            </a:r>
            <a:br>
              <a:rPr lang="en-GB" altLang="en-US" smtClean="0"/>
            </a:br>
            <a:r>
              <a:rPr lang="en-GB" altLang="en-US" smtClean="0"/>
              <a:t>Principles of Management</a:t>
            </a:r>
          </a:p>
        </p:txBody>
      </p:sp>
      <p:sp>
        <p:nvSpPr>
          <p:cNvPr id="29699" name="Subtitle 1"/>
          <p:cNvSpPr>
            <a:spLocks noGrp="1"/>
          </p:cNvSpPr>
          <p:nvPr>
            <p:ph type="subTitle" idx="1"/>
          </p:nvPr>
        </p:nvSpPr>
        <p:spPr>
          <a:xfrm>
            <a:off x="1371600" y="3886200"/>
            <a:ext cx="6400800" cy="2206625"/>
          </a:xfrm>
        </p:spPr>
        <p:txBody>
          <a:bodyPr/>
          <a:lstStyle/>
          <a:p>
            <a:r>
              <a:rPr lang="en-GB" altLang="en-US" b="1" smtClean="0"/>
              <a:t> Change management</a:t>
            </a:r>
            <a:endParaRPr lang="en-GB" altLang="en-US" b="1" i="1"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000108"/>
            <a:ext cx="8229600" cy="863600"/>
          </a:xfrm>
        </p:spPr>
        <p:txBody>
          <a:bodyPr/>
          <a:lstStyle/>
          <a:p>
            <a:pPr lvl="0" eaLnBrk="1" hangingPunct="1"/>
            <a:r>
              <a:rPr lang="en-GB" altLang="en-US" sz="3600" b="1" dirty="0" smtClean="0"/>
              <a:t>8</a:t>
            </a:r>
            <a:r>
              <a:rPr lang="en-GB" altLang="en-US" sz="3600" b="1" dirty="0" smtClean="0"/>
              <a:t>. </a:t>
            </a:r>
            <a:r>
              <a:rPr lang="en-GB" altLang="en-US" sz="3600" dirty="0" smtClean="0">
                <a:solidFill>
                  <a:srgbClr val="000000"/>
                </a:solidFill>
                <a:latin typeface="Verdana" panose="020B0604030504040204" pitchFamily="34" charset="0"/>
              </a:rPr>
              <a:t>Anchor the changes</a:t>
            </a:r>
          </a:p>
        </p:txBody>
      </p:sp>
      <p:sp>
        <p:nvSpPr>
          <p:cNvPr id="6" name="Content Placeholder 5"/>
          <p:cNvSpPr>
            <a:spLocks noGrp="1"/>
          </p:cNvSpPr>
          <p:nvPr>
            <p:ph idx="1"/>
          </p:nvPr>
        </p:nvSpPr>
        <p:spPr>
          <a:xfrm>
            <a:off x="142844" y="1857364"/>
            <a:ext cx="8858312" cy="3878436"/>
          </a:xfrm>
        </p:spPr>
        <p:txBody>
          <a:bodyPr/>
          <a:lstStyle/>
          <a:p>
            <a:r>
              <a:rPr lang="en-GB" sz="1600" dirty="0" smtClean="0"/>
              <a:t>Finally, to make any change stick, it should become part of the core of your organization. Your corporate culture often determines what gets done, so the values behind your vision must show in day-to-day work.</a:t>
            </a:r>
          </a:p>
          <a:p>
            <a:r>
              <a:rPr lang="en-GB" sz="1600" dirty="0" smtClean="0"/>
              <a:t>Make continuous efforts to ensure that the change is seen in every aspect of your organization. This will help give that change a solid place in your organization's culture.</a:t>
            </a:r>
          </a:p>
          <a:p>
            <a:r>
              <a:rPr lang="en-GB" sz="1600" dirty="0" smtClean="0"/>
              <a:t>It's also important that your company's leaders continue to support the change. This includes existing staff and new leaders who are brought in. If you lose the support of these people, you might end up back where you started</a:t>
            </a:r>
            <a:r>
              <a:rPr lang="en-GB" sz="1600" dirty="0" smtClean="0"/>
              <a:t>.</a:t>
            </a:r>
          </a:p>
          <a:p>
            <a:endParaRPr lang="en-GB" sz="1050" dirty="0" smtClean="0"/>
          </a:p>
          <a:p>
            <a:r>
              <a:rPr lang="en-GB" sz="1600" b="1" u="sng" dirty="0" smtClean="0"/>
              <a:t>What you can do:</a:t>
            </a:r>
          </a:p>
          <a:p>
            <a:r>
              <a:rPr lang="en-GB" sz="1600" dirty="0" smtClean="0"/>
              <a:t>Talk about progress every chance you get. Tell success stories about the change process, and repeat other stories that you hear.</a:t>
            </a:r>
          </a:p>
          <a:p>
            <a:r>
              <a:rPr lang="en-GB" sz="1600" dirty="0" smtClean="0"/>
              <a:t>Include the change ideals and values when hiring and training new staff.</a:t>
            </a:r>
          </a:p>
          <a:p>
            <a:r>
              <a:rPr lang="en-GB" sz="1600" dirty="0" smtClean="0"/>
              <a:t>Publicly recognize key members of your original change coalition, and make sure the rest of the staff – new and old – remembers their contributions.</a:t>
            </a:r>
          </a:p>
          <a:p>
            <a:r>
              <a:rPr lang="en-GB" sz="1600" dirty="0" smtClean="0"/>
              <a:t>Create plans to replace key leaders of change as they move on. This will help ensure that their legacy is not lost or forgotten.</a:t>
            </a:r>
            <a:endParaRPr lang="en-GB" sz="1600" dirty="0"/>
          </a:p>
        </p:txBody>
      </p:sp>
    </p:spTree>
  </p:cSld>
  <p:clrMapOvr>
    <a:masterClrMapping/>
  </p:clrMapOvr>
  <p:transition>
    <p:sndAc>
      <p:stSnd>
        <p:snd r:embed="rId3" name="click.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195388"/>
            <a:ext cx="8229600" cy="863600"/>
          </a:xfrm>
        </p:spPr>
        <p:txBody>
          <a:bodyPr/>
          <a:lstStyle/>
          <a:p>
            <a:r>
              <a:rPr lang="en-GB" altLang="en-US" sz="3600" b="1" smtClean="0"/>
              <a:t>A model of change management</a:t>
            </a:r>
          </a:p>
        </p:txBody>
      </p:sp>
      <p:graphicFrame>
        <p:nvGraphicFramePr>
          <p:cNvPr id="5" name="Content Placeholder 4"/>
          <p:cNvGraphicFramePr>
            <a:graphicFrameLocks noGrp="1"/>
          </p:cNvGraphicFramePr>
          <p:nvPr>
            <p:ph idx="1"/>
          </p:nvPr>
        </p:nvGraphicFramePr>
        <p:xfrm>
          <a:off x="468313" y="2195513"/>
          <a:ext cx="8207375" cy="3611606"/>
        </p:xfrm>
        <a:graphic>
          <a:graphicData uri="http://schemas.openxmlformats.org/drawingml/2006/table">
            <a:tbl>
              <a:tblPr/>
              <a:tblGrid>
                <a:gridCol w="3598862"/>
                <a:gridCol w="4608513"/>
              </a:tblGrid>
              <a:tr h="371446">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Verdana" panose="020B0604030504040204" pitchFamily="34" charset="0"/>
                          <a:ea typeface="MS PGothic" panose="020B0600070205080204" pitchFamily="34" charset="-128"/>
                        </a:rPr>
                        <a:t>Stage</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Verdana" panose="020B0604030504040204" pitchFamily="34" charset="0"/>
                          <a:ea typeface="MS PGothic" panose="020B0600070205080204" pitchFamily="34" charset="-128"/>
                        </a:rPr>
                        <a:t>Management strategy</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46">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Verdana" panose="020B0604030504040204" pitchFamily="34" charset="0"/>
                          <a:ea typeface="MS PGothic" panose="020B0600070205080204" pitchFamily="34" charset="-128"/>
                        </a:rPr>
                        <a:t>Develop a sense of urgency</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Verdana" panose="020B0604030504040204" pitchFamily="34" charset="0"/>
                          <a:ea typeface="MS PGothic" panose="020B0600070205080204" pitchFamily="34" charset="-128"/>
                        </a:rPr>
                        <a:t>Start honest discussions</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46">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Verdana" panose="020B0604030504040204" pitchFamily="34" charset="0"/>
                          <a:ea typeface="MS PGothic" panose="020B0600070205080204" pitchFamily="34" charset="-128"/>
                        </a:rPr>
                        <a:t>Form a powerful coalition</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Verdana" panose="020B0604030504040204" pitchFamily="34" charset="0"/>
                          <a:ea typeface="MS PGothic" panose="020B0600070205080204" pitchFamily="34" charset="-128"/>
                        </a:rPr>
                        <a:t>Find effective change leaders</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71446">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Verdana" panose="020B0604030504040204" pitchFamily="34" charset="0"/>
                          <a:ea typeface="MS PGothic" panose="020B0600070205080204" pitchFamily="34" charset="-128"/>
                        </a:rPr>
                        <a:t>Create a vision</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Verdana" panose="020B0604030504040204" pitchFamily="34" charset="0"/>
                          <a:ea typeface="MS PGothic" panose="020B0600070205080204" pitchFamily="34" charset="-128"/>
                        </a:rPr>
                        <a:t>A clear endgame</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639996">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Verdana" panose="020B0604030504040204" pitchFamily="34" charset="0"/>
                          <a:ea typeface="MS PGothic" panose="020B0600070205080204" pitchFamily="34" charset="-128"/>
                        </a:rPr>
                        <a:t>Communicate the vision</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Verdana" panose="020B0604030504040204" pitchFamily="34" charset="0"/>
                          <a:ea typeface="MS PGothic" panose="020B0600070205080204" pitchFamily="34" charset="-128"/>
                        </a:rPr>
                        <a:t>Talk about change at every opportunity</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71446">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Verdana" panose="020B0604030504040204" pitchFamily="34" charset="0"/>
                          <a:ea typeface="MS PGothic" panose="020B0600070205080204" pitchFamily="34" charset="-128"/>
                        </a:rPr>
                        <a:t>Remove obstacles</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Verdana" panose="020B0604030504040204" pitchFamily="34" charset="0"/>
                          <a:ea typeface="MS PGothic" panose="020B0600070205080204" pitchFamily="34" charset="-128"/>
                        </a:rPr>
                        <a:t>Reward people for making it happen</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46">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Verdana" panose="020B0604030504040204" pitchFamily="34" charset="0"/>
                          <a:ea typeface="MS PGothic" panose="020B0600070205080204" pitchFamily="34" charset="-128"/>
                        </a:rPr>
                        <a:t>Create short-term wins</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Verdana" panose="020B0604030504040204" pitchFamily="34" charset="0"/>
                          <a:ea typeface="MS PGothic" panose="020B0600070205080204" pitchFamily="34" charset="-128"/>
                        </a:rPr>
                        <a:t>Achieve immediate success</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71446">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Verdana" panose="020B0604030504040204" pitchFamily="34" charset="0"/>
                          <a:ea typeface="MS PGothic" panose="020B0600070205080204" pitchFamily="34" charset="-128"/>
                        </a:rPr>
                        <a:t>Build on the change</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rgbClr val="000000"/>
                          </a:solidFill>
                          <a:effectLst/>
                          <a:latin typeface="Verdana" panose="020B0604030504040204" pitchFamily="34" charset="0"/>
                          <a:ea typeface="MS PGothic" panose="020B0600070205080204" pitchFamily="34" charset="-128"/>
                        </a:rPr>
                        <a:t>Don</a:t>
                      </a:r>
                      <a:r>
                        <a:rPr kumimoji="0" lang="ja-JP" altLang="en-GB" sz="1800" b="0" i="0" u="none" strike="noStrike" cap="none" normalizeH="0" baseline="0" smtClean="0">
                          <a:ln>
                            <a:noFill/>
                          </a:ln>
                          <a:solidFill>
                            <a:srgbClr val="000000"/>
                          </a:solidFill>
                          <a:effectLst/>
                          <a:latin typeface="Verdana" panose="020B0604030504040204" pitchFamily="34" charset="0"/>
                          <a:ea typeface="MS PGothic" panose="020B0600070205080204" pitchFamily="34" charset="-128"/>
                        </a:rPr>
                        <a:t>’</a:t>
                      </a:r>
                      <a:r>
                        <a:rPr kumimoji="0" lang="en-GB" altLang="ja-JP" sz="1800" b="0" i="0" u="none" strike="noStrike" cap="none" normalizeH="0" baseline="0" smtClean="0">
                          <a:ln>
                            <a:noFill/>
                          </a:ln>
                          <a:solidFill>
                            <a:srgbClr val="000000"/>
                          </a:solidFill>
                          <a:effectLst/>
                          <a:latin typeface="Verdana" panose="020B0604030504040204" pitchFamily="34" charset="0"/>
                          <a:ea typeface="MS PGothic" panose="020B0600070205080204" pitchFamily="34" charset="-128"/>
                        </a:rPr>
                        <a:t>t declare ‘victory’</a:t>
                      </a:r>
                      <a:endParaRPr kumimoji="0" lang="en-GB" altLang="en-US" sz="1800" b="0" i="0" u="none" strike="noStrike" cap="none" normalizeH="0" baseline="0" smtClean="0">
                        <a:ln>
                          <a:noFill/>
                        </a:ln>
                        <a:solidFill>
                          <a:srgbClr val="000000"/>
                        </a:solidFill>
                        <a:effectLst/>
                        <a:latin typeface="Verdana" panose="020B0604030504040204" pitchFamily="34" charset="0"/>
                        <a:ea typeface="MS PGothic" panose="020B0600070205080204" pitchFamily="34" charset="-128"/>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46">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Verdana" panose="020B0604030504040204" pitchFamily="34" charset="0"/>
                          <a:ea typeface="MS PGothic" panose="020B0600070205080204" pitchFamily="34" charset="-128"/>
                        </a:rPr>
                        <a:t>Anchor the changes</a:t>
                      </a: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buFont typeface="Wingdings" panose="05000000000000000000" pitchFamily="2" charset="2"/>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Verdana" panose="020B0604030504040204" pitchFamily="34" charset="0"/>
                        <a:ea typeface="MS PGothic" panose="020B0600070205080204" pitchFamily="34" charset="-128"/>
                      </a:endParaRPr>
                    </a:p>
                  </a:txBody>
                  <a:tcPr marT="45699" marB="456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Tree>
  </p:cSld>
  <p:clrMapOvr>
    <a:masterClrMapping/>
  </p:clrMapOvr>
  <p:transition>
    <p:sndAc>
      <p:stSnd>
        <p:snd r:embed="rId3" name="click.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000108"/>
            <a:ext cx="8229600" cy="863600"/>
          </a:xfrm>
        </p:spPr>
        <p:txBody>
          <a:bodyPr/>
          <a:lstStyle/>
          <a:p>
            <a:r>
              <a:rPr lang="en-GB" altLang="en-US" sz="3600" b="1" dirty="0" smtClean="0"/>
              <a:t>1. Develop a sense of urgency</a:t>
            </a:r>
            <a:endParaRPr lang="en-GB" altLang="en-US" sz="3600" b="1" dirty="0" smtClean="0"/>
          </a:p>
        </p:txBody>
      </p:sp>
      <p:sp>
        <p:nvSpPr>
          <p:cNvPr id="6" name="Content Placeholder 5"/>
          <p:cNvSpPr>
            <a:spLocks noGrp="1"/>
          </p:cNvSpPr>
          <p:nvPr>
            <p:ph idx="1"/>
          </p:nvPr>
        </p:nvSpPr>
        <p:spPr>
          <a:xfrm>
            <a:off x="468313" y="1857364"/>
            <a:ext cx="8207375" cy="3878436"/>
          </a:xfrm>
        </p:spPr>
        <p:txBody>
          <a:bodyPr/>
          <a:lstStyle/>
          <a:p>
            <a:r>
              <a:rPr lang="en-GB" sz="1600" dirty="0" smtClean="0"/>
              <a:t>For change to happen, it helps if the whole company really wants it. Develop a sense of urgency around the need for change. This may help you spark the initial motivation to get things moving.</a:t>
            </a:r>
          </a:p>
          <a:p>
            <a:r>
              <a:rPr lang="en-GB" sz="1600" dirty="0" smtClean="0"/>
              <a:t>This isn't simply a matter of showing people poor sales statistics or talking about increased competition. Open an honest and convincing dialogue about what's happening in the marketplace and with your competition. If many people start talking about the change you propose, the urgency can build and feed on itself</a:t>
            </a:r>
            <a:r>
              <a:rPr lang="en-GB" sz="1600" dirty="0" smtClean="0"/>
              <a:t>.</a:t>
            </a:r>
          </a:p>
          <a:p>
            <a:endParaRPr lang="en-GB" sz="1600" dirty="0" smtClean="0"/>
          </a:p>
          <a:p>
            <a:r>
              <a:rPr lang="en-GB" sz="1600" b="1" u="sng" dirty="0" smtClean="0"/>
              <a:t>What you can do:</a:t>
            </a:r>
          </a:p>
          <a:p>
            <a:r>
              <a:rPr lang="en-GB" sz="1600" dirty="0" smtClean="0"/>
              <a:t>Identify potential threats , and develop scenarios  showing what could happen in the future.</a:t>
            </a:r>
          </a:p>
          <a:p>
            <a:r>
              <a:rPr lang="en-GB" sz="1600" dirty="0" smtClean="0"/>
              <a:t>Examine opportunities  that should be, or could be, exploited.</a:t>
            </a:r>
          </a:p>
          <a:p>
            <a:r>
              <a:rPr lang="en-GB" sz="1600" dirty="0" smtClean="0"/>
              <a:t>Start honest discussions, and give dynamic and convincing reasons to get people talking and thinking.</a:t>
            </a:r>
          </a:p>
          <a:p>
            <a:r>
              <a:rPr lang="en-GB" sz="1600" dirty="0" smtClean="0"/>
              <a:t>Request support from customers, outside stakeholders and industry people to strengthen your argument.</a:t>
            </a:r>
          </a:p>
          <a:p>
            <a:endParaRPr lang="en-GB" sz="1600" dirty="0"/>
          </a:p>
        </p:txBody>
      </p:sp>
    </p:spTree>
  </p:cSld>
  <p:clrMapOvr>
    <a:masterClrMapping/>
  </p:clrMapOvr>
  <p:transition>
    <p:sndAc>
      <p:stSnd>
        <p:snd r:embed="rId3"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000108"/>
            <a:ext cx="8229600" cy="863600"/>
          </a:xfrm>
        </p:spPr>
        <p:txBody>
          <a:bodyPr/>
          <a:lstStyle/>
          <a:p>
            <a:pPr lvl="0"/>
            <a:r>
              <a:rPr lang="en-GB" altLang="en-US" sz="3600" b="1" dirty="0" smtClean="0"/>
              <a:t>2</a:t>
            </a:r>
            <a:r>
              <a:rPr lang="en-GB" altLang="en-US" sz="3600" b="1" dirty="0" smtClean="0"/>
              <a:t>. </a:t>
            </a:r>
            <a:r>
              <a:rPr lang="en-GB" altLang="en-US" sz="3600" dirty="0" smtClean="0">
                <a:solidFill>
                  <a:srgbClr val="000000"/>
                </a:solidFill>
                <a:latin typeface="Verdana" panose="020B0604030504040204" pitchFamily="34" charset="0"/>
              </a:rPr>
              <a:t>Form a powerful </a:t>
            </a:r>
            <a:r>
              <a:rPr lang="en-GB" altLang="en-US" sz="3600" dirty="0" smtClean="0">
                <a:solidFill>
                  <a:srgbClr val="000000"/>
                </a:solidFill>
                <a:latin typeface="Verdana" panose="020B0604030504040204" pitchFamily="34" charset="0"/>
              </a:rPr>
              <a:t>coalition</a:t>
            </a:r>
            <a:endParaRPr lang="en-GB" altLang="en-US" sz="3600" b="1" dirty="0" smtClean="0"/>
          </a:p>
        </p:txBody>
      </p:sp>
      <p:sp>
        <p:nvSpPr>
          <p:cNvPr id="6" name="Content Placeholder 5"/>
          <p:cNvSpPr>
            <a:spLocks noGrp="1"/>
          </p:cNvSpPr>
          <p:nvPr>
            <p:ph idx="1"/>
          </p:nvPr>
        </p:nvSpPr>
        <p:spPr>
          <a:xfrm>
            <a:off x="468313" y="1857364"/>
            <a:ext cx="8207375" cy="3878436"/>
          </a:xfrm>
        </p:spPr>
        <p:txBody>
          <a:bodyPr/>
          <a:lstStyle/>
          <a:p>
            <a:r>
              <a:rPr lang="en-GB" sz="1600" dirty="0" smtClean="0"/>
              <a:t>Convince people that change is necessary. This often takes strong leadership and visible support from key people within your organization. Managing change isn't enough – you have to lead it.</a:t>
            </a:r>
          </a:p>
          <a:p>
            <a:r>
              <a:rPr lang="en-GB" sz="1600" dirty="0" smtClean="0"/>
              <a:t>You can find effective change leaders throughout your organization – they don't necessarily follow the traditional company hierarchy. To lead change, you need to bring together a coalition, or team, of influential people whose power comes from a variety of sources, including job title, status, expertise, and political importance.</a:t>
            </a:r>
          </a:p>
          <a:p>
            <a:r>
              <a:rPr lang="en-GB" sz="1600" dirty="0" smtClean="0"/>
              <a:t>Once formed, your "change coalition" needs to work as a team, continuing to build urgency and momentum around the need for change</a:t>
            </a:r>
            <a:r>
              <a:rPr lang="en-GB" sz="1600" dirty="0" smtClean="0"/>
              <a:t>.</a:t>
            </a:r>
          </a:p>
          <a:p>
            <a:endParaRPr lang="en-GB" sz="1600" dirty="0" smtClean="0"/>
          </a:p>
          <a:p>
            <a:r>
              <a:rPr lang="en-GB" sz="1600" b="1" u="sng" dirty="0" smtClean="0"/>
              <a:t>What you can do:</a:t>
            </a:r>
          </a:p>
          <a:p>
            <a:r>
              <a:rPr lang="en-GB" sz="1600" dirty="0" smtClean="0"/>
              <a:t>Identify the true leaders in your organization, as well as your key stakeholders .</a:t>
            </a:r>
          </a:p>
          <a:p>
            <a:r>
              <a:rPr lang="en-GB" sz="1600" dirty="0" smtClean="0"/>
              <a:t>Ask for an emotional commitment from these key people.</a:t>
            </a:r>
          </a:p>
          <a:p>
            <a:r>
              <a:rPr lang="en-GB" sz="1600" dirty="0" smtClean="0"/>
              <a:t>Work on team building within your change coalition.</a:t>
            </a:r>
          </a:p>
          <a:p>
            <a:r>
              <a:rPr lang="en-GB" sz="1600" dirty="0" smtClean="0"/>
              <a:t>Check your team for weak areas, and ensure that you have a good mix of people from different departments and different levels within your company.</a:t>
            </a:r>
          </a:p>
        </p:txBody>
      </p:sp>
    </p:spTree>
  </p:cSld>
  <p:clrMapOvr>
    <a:masterClrMapping/>
  </p:clrMapOvr>
  <p:transition>
    <p:sndAc>
      <p:stSnd>
        <p:snd r:embed="rId3"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000108"/>
            <a:ext cx="8229600" cy="863600"/>
          </a:xfrm>
        </p:spPr>
        <p:txBody>
          <a:bodyPr/>
          <a:lstStyle/>
          <a:p>
            <a:r>
              <a:rPr lang="en-GB" altLang="en-US" sz="3600" b="1" dirty="0" smtClean="0"/>
              <a:t>3. </a:t>
            </a:r>
            <a:r>
              <a:rPr lang="en-GB" altLang="en-US" sz="3600" dirty="0" smtClean="0">
                <a:solidFill>
                  <a:srgbClr val="000000"/>
                </a:solidFill>
                <a:latin typeface="Verdana" panose="020B0604030504040204" pitchFamily="34" charset="0"/>
              </a:rPr>
              <a:t>Create a </a:t>
            </a:r>
            <a:r>
              <a:rPr lang="en-GB" altLang="en-US" sz="3600" dirty="0" smtClean="0">
                <a:solidFill>
                  <a:srgbClr val="000000"/>
                </a:solidFill>
                <a:latin typeface="Verdana" panose="020B0604030504040204" pitchFamily="34" charset="0"/>
              </a:rPr>
              <a:t>vision</a:t>
            </a:r>
            <a:endParaRPr lang="en-GB" altLang="en-US" sz="3600" b="1" dirty="0" smtClean="0"/>
          </a:p>
        </p:txBody>
      </p:sp>
      <p:sp>
        <p:nvSpPr>
          <p:cNvPr id="6" name="Content Placeholder 5"/>
          <p:cNvSpPr>
            <a:spLocks noGrp="1"/>
          </p:cNvSpPr>
          <p:nvPr>
            <p:ph idx="1"/>
          </p:nvPr>
        </p:nvSpPr>
        <p:spPr>
          <a:xfrm>
            <a:off x="468313" y="1857364"/>
            <a:ext cx="8207375" cy="3878436"/>
          </a:xfrm>
        </p:spPr>
        <p:txBody>
          <a:bodyPr/>
          <a:lstStyle/>
          <a:p>
            <a:r>
              <a:rPr lang="en-GB" sz="1600" dirty="0" smtClean="0"/>
              <a:t>When you first start thinking about change, there will probably be many great ideas and solutions floating around. Link these concepts to an overall vision that people can grasp easily and remember.</a:t>
            </a:r>
          </a:p>
          <a:p>
            <a:r>
              <a:rPr lang="en-GB" sz="1600" dirty="0" smtClean="0"/>
              <a:t>A clear vision can help everyone understand why you're asking them to do something. When people see for themselves what you're trying to achieve, then the directives they're given tend to make more sense</a:t>
            </a:r>
            <a:r>
              <a:rPr lang="en-GB" sz="1600" dirty="0" smtClean="0"/>
              <a:t>.</a:t>
            </a:r>
          </a:p>
          <a:p>
            <a:endParaRPr lang="en-GB" sz="1600" dirty="0" smtClean="0"/>
          </a:p>
          <a:p>
            <a:r>
              <a:rPr lang="en-GB" sz="1600" b="1" u="sng" dirty="0" smtClean="0"/>
              <a:t>What you can do:</a:t>
            </a:r>
          </a:p>
          <a:p>
            <a:r>
              <a:rPr lang="en-GB" sz="1600" dirty="0" smtClean="0"/>
              <a:t>Determine the values  that are central to the change.</a:t>
            </a:r>
          </a:p>
          <a:p>
            <a:r>
              <a:rPr lang="en-GB" sz="1600" dirty="0" smtClean="0"/>
              <a:t>Develop a short summary (one or two sentences) that captures what you "see" as the future of your organization.</a:t>
            </a:r>
          </a:p>
          <a:p>
            <a:r>
              <a:rPr lang="en-GB" sz="1600" dirty="0" smtClean="0"/>
              <a:t>Create a strategy  to execute that vision.</a:t>
            </a:r>
          </a:p>
          <a:p>
            <a:r>
              <a:rPr lang="en-GB" sz="1600" dirty="0" smtClean="0"/>
              <a:t>Ensure that your change coalition can describe the vision in five minutes or less.</a:t>
            </a:r>
          </a:p>
          <a:p>
            <a:r>
              <a:rPr lang="en-GB" sz="1600" dirty="0" smtClean="0"/>
              <a:t>Practice your "vision speech" often.</a:t>
            </a:r>
          </a:p>
        </p:txBody>
      </p:sp>
    </p:spTree>
  </p:cSld>
  <p:clrMapOvr>
    <a:masterClrMapping/>
  </p:clrMapOvr>
  <p:transition>
    <p:sndAc>
      <p:stSnd>
        <p:snd r:embed="rId3"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000108"/>
            <a:ext cx="8229600" cy="863600"/>
          </a:xfrm>
        </p:spPr>
        <p:txBody>
          <a:bodyPr/>
          <a:lstStyle/>
          <a:p>
            <a:pPr lvl="0" eaLnBrk="1" hangingPunct="1"/>
            <a:r>
              <a:rPr lang="en-GB" altLang="en-US" sz="3600" b="1" dirty="0" smtClean="0"/>
              <a:t>4. </a:t>
            </a:r>
            <a:r>
              <a:rPr lang="en-GB" altLang="en-US" sz="3600" dirty="0" smtClean="0">
                <a:solidFill>
                  <a:srgbClr val="000000"/>
                </a:solidFill>
                <a:latin typeface="Verdana" panose="020B0604030504040204" pitchFamily="34" charset="0"/>
              </a:rPr>
              <a:t>Communicate the vision</a:t>
            </a:r>
          </a:p>
        </p:txBody>
      </p:sp>
      <p:sp>
        <p:nvSpPr>
          <p:cNvPr id="6" name="Content Placeholder 5"/>
          <p:cNvSpPr>
            <a:spLocks noGrp="1"/>
          </p:cNvSpPr>
          <p:nvPr>
            <p:ph idx="1"/>
          </p:nvPr>
        </p:nvSpPr>
        <p:spPr>
          <a:xfrm>
            <a:off x="285721" y="1857364"/>
            <a:ext cx="8572560" cy="3878436"/>
          </a:xfrm>
        </p:spPr>
        <p:txBody>
          <a:bodyPr/>
          <a:lstStyle/>
          <a:p>
            <a:r>
              <a:rPr lang="en-GB" sz="1600" dirty="0" smtClean="0"/>
              <a:t>What you do with your vision after you create it will determine your success. Your message will probably have strong competition from other day-to-day communications within the company, so you need to communicate it frequently and powerfully, and embed it within everything that you do.</a:t>
            </a:r>
          </a:p>
          <a:p>
            <a:r>
              <a:rPr lang="en-GB" sz="1600" dirty="0" smtClean="0"/>
              <a:t>Don't just call special meetings to communicate your vision. Instead, talk about it every chance you get. Use the vision daily to make decisions and solve problems. When you keep it fresh on everyone's minds, they'll remember it and respond to it.</a:t>
            </a:r>
          </a:p>
          <a:p>
            <a:r>
              <a:rPr lang="en-GB" sz="1600" dirty="0" smtClean="0"/>
              <a:t>It's also important to "walk the talk." What you do is far more important – and believable – than what you say. Demonstrate the kind of </a:t>
            </a:r>
            <a:r>
              <a:rPr lang="en-GB" sz="1600" dirty="0" smtClean="0"/>
              <a:t>behaviour </a:t>
            </a:r>
            <a:r>
              <a:rPr lang="en-GB" sz="1600" dirty="0" smtClean="0"/>
              <a:t>that you want from others</a:t>
            </a:r>
            <a:r>
              <a:rPr lang="en-GB" sz="1600" dirty="0" smtClean="0"/>
              <a:t>.</a:t>
            </a:r>
          </a:p>
          <a:p>
            <a:endParaRPr lang="en-GB" sz="1600" dirty="0" smtClean="0"/>
          </a:p>
          <a:p>
            <a:r>
              <a:rPr lang="en-GB" sz="1600" b="1" u="sng" dirty="0" smtClean="0"/>
              <a:t>What you can do:</a:t>
            </a:r>
          </a:p>
          <a:p>
            <a:r>
              <a:rPr lang="en-GB" sz="1600" dirty="0" smtClean="0"/>
              <a:t>Talk often about your change vision.</a:t>
            </a:r>
          </a:p>
          <a:p>
            <a:r>
              <a:rPr lang="en-GB" sz="1600" dirty="0" smtClean="0"/>
              <a:t>Address peoples' concerns and anxieties, openly and honestly.</a:t>
            </a:r>
          </a:p>
          <a:p>
            <a:r>
              <a:rPr lang="en-GB" sz="1600" dirty="0" smtClean="0"/>
              <a:t>Apply your vision to all aspects of operations – from training to performance reviews. Tie everything back to the vision.</a:t>
            </a:r>
          </a:p>
          <a:p>
            <a:r>
              <a:rPr lang="en-GB" sz="1600" dirty="0" smtClean="0"/>
              <a:t>Lead by example .</a:t>
            </a:r>
          </a:p>
          <a:p>
            <a:endParaRPr lang="en-GB" sz="1600" dirty="0" smtClean="0"/>
          </a:p>
        </p:txBody>
      </p:sp>
    </p:spTree>
  </p:cSld>
  <p:clrMapOvr>
    <a:masterClrMapping/>
  </p:clrMapOvr>
  <p:transition>
    <p:sndAc>
      <p:stSnd>
        <p:snd r:embed="rId3"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000108"/>
            <a:ext cx="8229600" cy="863600"/>
          </a:xfrm>
        </p:spPr>
        <p:txBody>
          <a:bodyPr/>
          <a:lstStyle/>
          <a:p>
            <a:pPr lvl="0" eaLnBrk="1" hangingPunct="1"/>
            <a:r>
              <a:rPr lang="en-GB" altLang="en-US" sz="3600" b="1" dirty="0" smtClean="0"/>
              <a:t>5. </a:t>
            </a:r>
            <a:r>
              <a:rPr lang="en-GB" altLang="en-US" sz="3600" dirty="0" smtClean="0">
                <a:solidFill>
                  <a:srgbClr val="000000"/>
                </a:solidFill>
                <a:latin typeface="Verdana" panose="020B0604030504040204" pitchFamily="34" charset="0"/>
              </a:rPr>
              <a:t>Remove obstacles</a:t>
            </a:r>
          </a:p>
        </p:txBody>
      </p:sp>
      <p:sp>
        <p:nvSpPr>
          <p:cNvPr id="6" name="Content Placeholder 5"/>
          <p:cNvSpPr>
            <a:spLocks noGrp="1"/>
          </p:cNvSpPr>
          <p:nvPr>
            <p:ph idx="1"/>
          </p:nvPr>
        </p:nvSpPr>
        <p:spPr>
          <a:xfrm>
            <a:off x="285721" y="1857364"/>
            <a:ext cx="8572560" cy="3878436"/>
          </a:xfrm>
        </p:spPr>
        <p:txBody>
          <a:bodyPr/>
          <a:lstStyle/>
          <a:p>
            <a:r>
              <a:rPr lang="en-GB" sz="1600" dirty="0" smtClean="0"/>
              <a:t>If you follow these steps and reach this point in the change process, you've been talking about your vision and building buy-in from all levels of the organization. Hopefully, your staff wants to get busy and achieve the benefits that you've been promoting.</a:t>
            </a:r>
          </a:p>
          <a:p>
            <a:r>
              <a:rPr lang="en-GB" sz="1600" dirty="0" smtClean="0"/>
              <a:t>But is anyone resisting the change? And are there processes or structures that are getting in its way?</a:t>
            </a:r>
          </a:p>
          <a:p>
            <a:r>
              <a:rPr lang="en-GB" sz="1600" dirty="0" smtClean="0"/>
              <a:t>Put in place the structure for change, and continually check for barriers to it. Removing obstacles can empower the people you need to execute your vision, and it can help the change move forward</a:t>
            </a:r>
            <a:r>
              <a:rPr lang="en-GB" sz="1600" dirty="0" smtClean="0"/>
              <a:t>.</a:t>
            </a:r>
          </a:p>
          <a:p>
            <a:endParaRPr lang="en-GB" sz="1600" dirty="0" smtClean="0"/>
          </a:p>
          <a:p>
            <a:r>
              <a:rPr lang="en-GB" sz="1600" b="1" u="sng" dirty="0" smtClean="0"/>
              <a:t>What you can do:</a:t>
            </a:r>
          </a:p>
          <a:p>
            <a:r>
              <a:rPr lang="en-GB" sz="1600" dirty="0" smtClean="0"/>
              <a:t>Identify, or hire, change leaders whose main roles are to deliver the change.</a:t>
            </a:r>
          </a:p>
          <a:p>
            <a:r>
              <a:rPr lang="en-GB" sz="1600" dirty="0" smtClean="0"/>
              <a:t>Look at your organizational structure, job descriptions, and performance and compensation systems to ensure they're in line with your vision.</a:t>
            </a:r>
          </a:p>
          <a:p>
            <a:r>
              <a:rPr lang="en-GB" sz="1600" dirty="0" smtClean="0"/>
              <a:t>Recognize and reward people for making change happen.</a:t>
            </a:r>
          </a:p>
          <a:p>
            <a:r>
              <a:rPr lang="en-GB" sz="1600" dirty="0" smtClean="0"/>
              <a:t>Identify people who are resisting the change, and help them see what's needed.</a:t>
            </a:r>
          </a:p>
          <a:p>
            <a:r>
              <a:rPr lang="en-GB" sz="1600" dirty="0" smtClean="0"/>
              <a:t>Take action to quickly remove barriers (human or otherwise).</a:t>
            </a:r>
          </a:p>
          <a:p>
            <a:endParaRPr lang="en-GB" sz="1600" dirty="0" smtClean="0"/>
          </a:p>
        </p:txBody>
      </p:sp>
    </p:spTree>
  </p:cSld>
  <p:clrMapOvr>
    <a:masterClrMapping/>
  </p:clrMapOvr>
  <p:transition>
    <p:sndAc>
      <p:stSnd>
        <p:snd r:embed="rId3"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000108"/>
            <a:ext cx="8229600" cy="863600"/>
          </a:xfrm>
        </p:spPr>
        <p:txBody>
          <a:bodyPr/>
          <a:lstStyle/>
          <a:p>
            <a:pPr eaLnBrk="1" hangingPunct="1"/>
            <a:r>
              <a:rPr lang="en-GB" altLang="en-US" sz="3600" b="1" dirty="0" smtClean="0"/>
              <a:t>6. </a:t>
            </a:r>
            <a:r>
              <a:rPr lang="en-GB" altLang="en-US" sz="3600" dirty="0" smtClean="0">
                <a:solidFill>
                  <a:srgbClr val="000000"/>
                </a:solidFill>
                <a:latin typeface="Verdana" panose="020B0604030504040204" pitchFamily="34" charset="0"/>
              </a:rPr>
              <a:t>Create short-term </a:t>
            </a:r>
            <a:r>
              <a:rPr lang="en-GB" altLang="en-US" sz="3600" dirty="0" smtClean="0">
                <a:solidFill>
                  <a:srgbClr val="000000"/>
                </a:solidFill>
                <a:latin typeface="Verdana" panose="020B0604030504040204" pitchFamily="34" charset="0"/>
              </a:rPr>
              <a:t>wins</a:t>
            </a:r>
            <a:endParaRPr lang="en-GB" altLang="en-US" sz="3600" dirty="0" smtClean="0">
              <a:solidFill>
                <a:srgbClr val="000000"/>
              </a:solidFill>
              <a:latin typeface="Verdana" panose="020B0604030504040204" pitchFamily="34" charset="0"/>
            </a:endParaRPr>
          </a:p>
        </p:txBody>
      </p:sp>
      <p:sp>
        <p:nvSpPr>
          <p:cNvPr id="6" name="Content Placeholder 5"/>
          <p:cNvSpPr>
            <a:spLocks noGrp="1"/>
          </p:cNvSpPr>
          <p:nvPr>
            <p:ph idx="1"/>
          </p:nvPr>
        </p:nvSpPr>
        <p:spPr>
          <a:xfrm>
            <a:off x="142844" y="1857364"/>
            <a:ext cx="8858312" cy="3878436"/>
          </a:xfrm>
        </p:spPr>
        <p:txBody>
          <a:bodyPr/>
          <a:lstStyle/>
          <a:p>
            <a:r>
              <a:rPr lang="en-GB" sz="1600" dirty="0" smtClean="0"/>
              <a:t>Nothing motivates more than success. Give your company a taste of victory early in the change process. Within a short time frame (this could be a month or a year, depending on the type of change), you'll want to have some "quick wins " that your staff can see. Without this, critics and negative thinkers might hurt your progress.</a:t>
            </a:r>
          </a:p>
          <a:p>
            <a:r>
              <a:rPr lang="en-GB" sz="1600" dirty="0" smtClean="0"/>
              <a:t>Create short-term targets – not just one long-term goal. You want each smaller target to be achievable, with little room for failure. Your change team may have to work very hard to come up with these targets, but each "win" that you produce can further motivate the entire staff</a:t>
            </a:r>
            <a:r>
              <a:rPr lang="en-GB" sz="1600" dirty="0" smtClean="0"/>
              <a:t>.</a:t>
            </a:r>
          </a:p>
          <a:p>
            <a:endParaRPr lang="en-GB" sz="1100" dirty="0" smtClean="0"/>
          </a:p>
          <a:p>
            <a:r>
              <a:rPr lang="en-GB" sz="1600" b="1" u="sng" dirty="0" smtClean="0"/>
              <a:t>What you can do:</a:t>
            </a:r>
          </a:p>
          <a:p>
            <a:r>
              <a:rPr lang="en-GB" sz="1600" dirty="0" smtClean="0"/>
              <a:t>Look for sure-fire projects that you can implement without help from any strong critics of the change.</a:t>
            </a:r>
          </a:p>
          <a:p>
            <a:r>
              <a:rPr lang="en-GB" sz="1600" dirty="0" smtClean="0"/>
              <a:t>Don't choose early targets that are expensive. You want to be able to justify the investment in each project.</a:t>
            </a:r>
          </a:p>
          <a:p>
            <a:r>
              <a:rPr lang="en-GB" sz="1600" dirty="0" smtClean="0"/>
              <a:t>Thoroughly analyze the potential pros and cons of your targets. If you don't succeed with an early goal, it can hurt your entire change initiative.</a:t>
            </a:r>
          </a:p>
          <a:p>
            <a:r>
              <a:rPr lang="en-GB" sz="1600" dirty="0" smtClean="0"/>
              <a:t>Reward  the people who help you meet the targets</a:t>
            </a:r>
            <a:r>
              <a:rPr lang="en-GB" sz="1600" dirty="0" smtClean="0"/>
              <a:t>.</a:t>
            </a:r>
            <a:endParaRPr lang="en-GB" sz="1600" dirty="0" smtClean="0"/>
          </a:p>
        </p:txBody>
      </p:sp>
    </p:spTree>
  </p:cSld>
  <p:clrMapOvr>
    <a:masterClrMapping/>
  </p:clrMapOvr>
  <p:transition>
    <p:sndAc>
      <p:stSnd>
        <p:snd r:embed="rId3"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000108"/>
            <a:ext cx="8229600" cy="863600"/>
          </a:xfrm>
        </p:spPr>
        <p:txBody>
          <a:bodyPr/>
          <a:lstStyle/>
          <a:p>
            <a:pPr lvl="0" eaLnBrk="1" hangingPunct="1"/>
            <a:r>
              <a:rPr lang="en-GB" altLang="en-US" sz="3600" b="1" dirty="0" smtClean="0"/>
              <a:t>7. </a:t>
            </a:r>
            <a:r>
              <a:rPr lang="en-GB" altLang="en-US" sz="3600" dirty="0" smtClean="0">
                <a:solidFill>
                  <a:srgbClr val="000000"/>
                </a:solidFill>
                <a:latin typeface="Verdana" panose="020B0604030504040204" pitchFamily="34" charset="0"/>
              </a:rPr>
              <a:t>Build on the </a:t>
            </a:r>
            <a:r>
              <a:rPr lang="en-GB" altLang="en-US" sz="3600" dirty="0" smtClean="0">
                <a:solidFill>
                  <a:srgbClr val="000000"/>
                </a:solidFill>
                <a:latin typeface="Verdana" panose="020B0604030504040204" pitchFamily="34" charset="0"/>
              </a:rPr>
              <a:t>change</a:t>
            </a:r>
            <a:endParaRPr lang="en-GB" altLang="en-US" sz="3600" dirty="0" smtClean="0">
              <a:solidFill>
                <a:srgbClr val="000000"/>
              </a:solidFill>
              <a:latin typeface="Verdana" panose="020B0604030504040204" pitchFamily="34" charset="0"/>
            </a:endParaRPr>
          </a:p>
        </p:txBody>
      </p:sp>
      <p:sp>
        <p:nvSpPr>
          <p:cNvPr id="6" name="Content Placeholder 5"/>
          <p:cNvSpPr>
            <a:spLocks noGrp="1"/>
          </p:cNvSpPr>
          <p:nvPr>
            <p:ph idx="1"/>
          </p:nvPr>
        </p:nvSpPr>
        <p:spPr>
          <a:xfrm>
            <a:off x="142844" y="1857364"/>
            <a:ext cx="8858312" cy="3878436"/>
          </a:xfrm>
        </p:spPr>
        <p:txBody>
          <a:bodyPr/>
          <a:lstStyle/>
          <a:p>
            <a:r>
              <a:rPr lang="en-GB" sz="1600" dirty="0" err="1" smtClean="0"/>
              <a:t>Kotter</a:t>
            </a:r>
            <a:r>
              <a:rPr lang="en-GB" sz="1600" dirty="0" smtClean="0"/>
              <a:t> argues that many change projects fail because victory is declared too early. Real change runs deep. Quick wins are only the beginning of what needs to be done to achieve long-term change.</a:t>
            </a:r>
          </a:p>
          <a:p>
            <a:r>
              <a:rPr lang="en-GB" sz="1600" dirty="0" smtClean="0"/>
              <a:t>Launching one new product using a new system is great. But if you can launch 10 products, that means the new system is working. To reach that 10th success, you need to keep looking for improvements.</a:t>
            </a:r>
          </a:p>
          <a:p>
            <a:r>
              <a:rPr lang="en-GB" sz="1600" dirty="0" smtClean="0"/>
              <a:t>Each success provides an opportunity to build on what went right and identify what you can improve</a:t>
            </a:r>
            <a:r>
              <a:rPr lang="en-GB" sz="1600" dirty="0" smtClean="0"/>
              <a:t>.</a:t>
            </a:r>
          </a:p>
          <a:p>
            <a:endParaRPr lang="en-GB" sz="1600" dirty="0" smtClean="0"/>
          </a:p>
          <a:p>
            <a:r>
              <a:rPr lang="en-GB" sz="1600" b="1" u="sng" dirty="0" smtClean="0"/>
              <a:t>What you can do:</a:t>
            </a:r>
          </a:p>
          <a:p>
            <a:r>
              <a:rPr lang="en-GB" sz="1600" dirty="0" smtClean="0"/>
              <a:t>After every win, analyze what went right, and what needs improving.</a:t>
            </a:r>
          </a:p>
          <a:p>
            <a:r>
              <a:rPr lang="en-GB" sz="1600" dirty="0" smtClean="0"/>
              <a:t>Set goals  to continue building on the momentum you've achieved.</a:t>
            </a:r>
          </a:p>
          <a:p>
            <a:r>
              <a:rPr lang="en-GB" sz="1600" dirty="0" smtClean="0"/>
              <a:t>Learn about kaizen , the idea of continuous improvement.</a:t>
            </a:r>
          </a:p>
          <a:p>
            <a:r>
              <a:rPr lang="en-GB" sz="1600" dirty="0" smtClean="0"/>
              <a:t>Keep ideas fresh by bringing in new change agents and leaders for your change coalition.</a:t>
            </a:r>
            <a:endParaRPr lang="en-GB" sz="1600" dirty="0"/>
          </a:p>
        </p:txBody>
      </p:sp>
    </p:spTree>
  </p:cSld>
  <p:clrMapOvr>
    <a:masterClrMapping/>
  </p:clrMapOvr>
  <p:transition>
    <p:sndAc>
      <p:stSnd>
        <p:snd r:embed="rId3" name="click.wav"/>
      </p:stSnd>
    </p:sndAc>
  </p:transition>
  <p:timing>
    <p:tnLst>
      <p:par>
        <p:cTn id="1" dur="indefinite" restart="never" nodeType="tmRoot"/>
      </p:par>
    </p:tnLst>
  </p:timing>
</p:sld>
</file>

<file path=ppt/theme/theme1.xml><?xml version="1.0" encoding="utf-8"?>
<a:theme xmlns:a="http://schemas.openxmlformats.org/drawingml/2006/main" name="1_TitleSlide">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2099</TotalTime>
  <Words>1977</Words>
  <Application>Microsoft Office PowerPoint</Application>
  <PresentationFormat>On-screen Show (4:3)</PresentationFormat>
  <Paragraphs>127</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1_TitleSlide</vt:lpstr>
      <vt:lpstr>2_Default Design</vt:lpstr>
      <vt:lpstr>Unit 6 Principles of Management</vt:lpstr>
      <vt:lpstr>A model of change management</vt:lpstr>
      <vt:lpstr>1. Develop a sense of urgency</vt:lpstr>
      <vt:lpstr>2. Form a powerful coalition</vt:lpstr>
      <vt:lpstr>3. Create a vision</vt:lpstr>
      <vt:lpstr>4. Communicate the vision</vt:lpstr>
      <vt:lpstr>5. Remove obstacles</vt:lpstr>
      <vt:lpstr>6. Create short-term wins</vt:lpstr>
      <vt:lpstr>7. Build on the change</vt:lpstr>
      <vt:lpstr>8. Anchor the changes</vt:lpstr>
    </vt:vector>
  </TitlesOfParts>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BTEC 2016</dc:title>
  <dc:creator>Pearson Education</dc:creator>
  <cp:lastModifiedBy>user</cp:lastModifiedBy>
  <cp:revision>200</cp:revision>
  <dcterms:created xsi:type="dcterms:W3CDTF">2010-12-13T13:21:58Z</dcterms:created>
  <dcterms:modified xsi:type="dcterms:W3CDTF">2018-06-12T19:00:15Z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