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349" r:id="rId2"/>
    <p:sldId id="526" r:id="rId3"/>
    <p:sldId id="329" r:id="rId4"/>
    <p:sldId id="507" r:id="rId5"/>
    <p:sldId id="375" r:id="rId6"/>
    <p:sldId id="451" r:id="rId7"/>
    <p:sldId id="517" r:id="rId8"/>
    <p:sldId id="497" r:id="rId9"/>
    <p:sldId id="519" r:id="rId10"/>
    <p:sldId id="523" r:id="rId11"/>
    <p:sldId id="521" r:id="rId12"/>
    <p:sldId id="525" r:id="rId13"/>
    <p:sldId id="327" r:id="rId14"/>
  </p:sldIdLst>
  <p:sldSz cx="9144000" cy="6858000" type="screen4x3"/>
  <p:notesSz cx="6797675" cy="9928225"/>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Clark" initials="CSC" lastIdx="15" clrIdx="0"/>
  <p:cmAuthor id="1" name="Elina.Helenius" initials="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07" autoAdjust="0"/>
  </p:normalViewPr>
  <p:slideViewPr>
    <p:cSldViewPr snapToGrid="0" snapToObjects="1">
      <p:cViewPr varScale="1">
        <p:scale>
          <a:sx n="101" d="100"/>
          <a:sy n="101" d="100"/>
        </p:scale>
        <p:origin x="848" y="6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78" d="100"/>
          <a:sy n="78" d="100"/>
        </p:scale>
        <p:origin x="39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01C9C46-485F-48D4-884A-6935935B50DF}" type="datetimeFigureOut">
              <a:rPr lang="en-GB" smtClean="0"/>
              <a:t>08/03/2020</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051DB65-C790-47C5-A04B-8FE3FF093ACE}" type="slidenum">
              <a:rPr lang="en-GB" smtClean="0"/>
              <a:t>‹#›</a:t>
            </a:fld>
            <a:endParaRPr lang="en-GB"/>
          </a:p>
        </p:txBody>
      </p:sp>
    </p:spTree>
    <p:extLst>
      <p:ext uri="{BB962C8B-B14F-4D97-AF65-F5344CB8AC3E}">
        <p14:creationId xmlns:p14="http://schemas.microsoft.com/office/powerpoint/2010/main" val="417874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584BEF9-010B-4CF3-9EDE-DFD4CEB0BC04}" type="datetimeFigureOut">
              <a:rPr lang="en-GB" smtClean="0"/>
              <a:t>08/03/2020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5495942-4EED-43F3-BE5D-D2DBA6DECCC1}" type="slidenum">
              <a:rPr lang="en-GB" smtClean="0"/>
              <a:t>‹#›</a:t>
            </a:fld>
            <a:endParaRPr lang="en-GB"/>
          </a:p>
        </p:txBody>
      </p:sp>
    </p:spTree>
    <p:extLst>
      <p:ext uri="{BB962C8B-B14F-4D97-AF65-F5344CB8AC3E}">
        <p14:creationId xmlns:p14="http://schemas.microsoft.com/office/powerpoint/2010/main" val="252072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a:t>
            </a:fld>
            <a:endParaRPr lang="en-GB"/>
          </a:p>
        </p:txBody>
      </p:sp>
    </p:spTree>
    <p:extLst>
      <p:ext uri="{BB962C8B-B14F-4D97-AF65-F5344CB8AC3E}">
        <p14:creationId xmlns:p14="http://schemas.microsoft.com/office/powerpoint/2010/main" val="1915602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10</a:t>
            </a:fld>
            <a:endParaRPr lang="en-GB"/>
          </a:p>
        </p:txBody>
      </p:sp>
    </p:spTree>
    <p:extLst>
      <p:ext uri="{BB962C8B-B14F-4D97-AF65-F5344CB8AC3E}">
        <p14:creationId xmlns:p14="http://schemas.microsoft.com/office/powerpoint/2010/main" val="1947503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11</a:t>
            </a:fld>
            <a:endParaRPr lang="en-GB"/>
          </a:p>
        </p:txBody>
      </p:sp>
    </p:spTree>
    <p:extLst>
      <p:ext uri="{BB962C8B-B14F-4D97-AF65-F5344CB8AC3E}">
        <p14:creationId xmlns:p14="http://schemas.microsoft.com/office/powerpoint/2010/main" val="2973150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12</a:t>
            </a:fld>
            <a:endParaRPr lang="en-GB"/>
          </a:p>
        </p:txBody>
      </p:sp>
    </p:spTree>
    <p:extLst>
      <p:ext uri="{BB962C8B-B14F-4D97-AF65-F5344CB8AC3E}">
        <p14:creationId xmlns:p14="http://schemas.microsoft.com/office/powerpoint/2010/main" val="1234909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13</a:t>
            </a:fld>
            <a:endParaRPr lang="en-GB"/>
          </a:p>
        </p:txBody>
      </p:sp>
    </p:spTree>
    <p:extLst>
      <p:ext uri="{BB962C8B-B14F-4D97-AF65-F5344CB8AC3E}">
        <p14:creationId xmlns:p14="http://schemas.microsoft.com/office/powerpoint/2010/main" val="4134495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2</a:t>
            </a:fld>
            <a:endParaRPr lang="en-GB"/>
          </a:p>
        </p:txBody>
      </p:sp>
    </p:spTree>
    <p:extLst>
      <p:ext uri="{BB962C8B-B14F-4D97-AF65-F5344CB8AC3E}">
        <p14:creationId xmlns:p14="http://schemas.microsoft.com/office/powerpoint/2010/main" val="23209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3</a:t>
            </a:fld>
            <a:endParaRPr lang="en-GB"/>
          </a:p>
        </p:txBody>
      </p:sp>
    </p:spTree>
    <p:extLst>
      <p:ext uri="{BB962C8B-B14F-4D97-AF65-F5344CB8AC3E}">
        <p14:creationId xmlns:p14="http://schemas.microsoft.com/office/powerpoint/2010/main" val="335044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4</a:t>
            </a:fld>
            <a:endParaRPr lang="en-GB"/>
          </a:p>
        </p:txBody>
      </p:sp>
    </p:spTree>
    <p:extLst>
      <p:ext uri="{BB962C8B-B14F-4D97-AF65-F5344CB8AC3E}">
        <p14:creationId xmlns:p14="http://schemas.microsoft.com/office/powerpoint/2010/main" val="210474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5</a:t>
            </a:fld>
            <a:endParaRPr lang="en-GB"/>
          </a:p>
        </p:txBody>
      </p:sp>
    </p:spTree>
    <p:extLst>
      <p:ext uri="{BB962C8B-B14F-4D97-AF65-F5344CB8AC3E}">
        <p14:creationId xmlns:p14="http://schemas.microsoft.com/office/powerpoint/2010/main" val="2741732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6</a:t>
            </a:fld>
            <a:endParaRPr lang="en-GB"/>
          </a:p>
        </p:txBody>
      </p:sp>
    </p:spTree>
    <p:extLst>
      <p:ext uri="{BB962C8B-B14F-4D97-AF65-F5344CB8AC3E}">
        <p14:creationId xmlns:p14="http://schemas.microsoft.com/office/powerpoint/2010/main" val="3904364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7</a:t>
            </a:fld>
            <a:endParaRPr lang="en-GB"/>
          </a:p>
        </p:txBody>
      </p:sp>
    </p:spTree>
    <p:extLst>
      <p:ext uri="{BB962C8B-B14F-4D97-AF65-F5344CB8AC3E}">
        <p14:creationId xmlns:p14="http://schemas.microsoft.com/office/powerpoint/2010/main" val="737847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8</a:t>
            </a:fld>
            <a:endParaRPr lang="en-GB"/>
          </a:p>
        </p:txBody>
      </p:sp>
    </p:spTree>
    <p:extLst>
      <p:ext uri="{BB962C8B-B14F-4D97-AF65-F5344CB8AC3E}">
        <p14:creationId xmlns:p14="http://schemas.microsoft.com/office/powerpoint/2010/main" val="4153272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t>9</a:t>
            </a:fld>
            <a:endParaRPr lang="en-GB"/>
          </a:p>
        </p:txBody>
      </p:sp>
    </p:spTree>
    <p:extLst>
      <p:ext uri="{BB962C8B-B14F-4D97-AF65-F5344CB8AC3E}">
        <p14:creationId xmlns:p14="http://schemas.microsoft.com/office/powerpoint/2010/main" val="357332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5825" y="1043797"/>
            <a:ext cx="8195095" cy="2556654"/>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465825" y="3886200"/>
            <a:ext cx="8195095" cy="1752600"/>
          </a:xfrm>
        </p:spPr>
        <p:txBody>
          <a:bodyPr>
            <a:normAutofit/>
          </a:bodyPr>
          <a:lstStyle>
            <a:lvl1pPr marL="0" indent="0" algn="ctr">
              <a:buNone/>
              <a:defRPr sz="4000" b="0">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55275" y="1423359"/>
            <a:ext cx="4340525"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199" y="1423359"/>
            <a:ext cx="4272861"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hasCustomPrompt="1"/>
          </p:nvPr>
        </p:nvSpPr>
        <p:spPr>
          <a:xfrm>
            <a:off x="155275" y="1442072"/>
            <a:ext cx="4342113"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55275" y="2028230"/>
            <a:ext cx="4342113"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hasCustomPrompt="1"/>
          </p:nvPr>
        </p:nvSpPr>
        <p:spPr>
          <a:xfrm>
            <a:off x="4645025" y="1442072"/>
            <a:ext cx="4276036"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2028230"/>
            <a:ext cx="4276036"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6126163"/>
            <a:ext cx="8258141" cy="73183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Footer Placeholder 4"/>
          <p:cNvSpPr txBox="1">
            <a:spLocks/>
          </p:cNvSpPr>
          <p:nvPr userDrawn="1"/>
        </p:nvSpPr>
        <p:spPr>
          <a:xfrm>
            <a:off x="172167" y="6440068"/>
            <a:ext cx="3617502" cy="358950"/>
          </a:xfrm>
          <a:prstGeom prst="rect">
            <a:avLst/>
          </a:prstGeom>
        </p:spPr>
        <p:txBody>
          <a:bodyPr anchor="b"/>
          <a:lstStyle>
            <a:defPPr>
              <a:defRPr lang="en-US"/>
            </a:defPPr>
            <a:lvl1pPr marL="0" algn="l" defTabSz="457200" rtl="0" eaLnBrk="1" latinLnBrk="0" hangingPunct="1">
              <a:defRPr sz="900" kern="1200">
                <a:solidFill>
                  <a:schemeClr val="tx1"/>
                </a:solidFill>
                <a:latin typeface="+mj-lt"/>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00" kern="1200" dirty="0">
                <a:solidFill>
                  <a:schemeClr val="tx1"/>
                </a:solidFill>
                <a:effectLst/>
                <a:latin typeface="+mj-lt"/>
                <a:ea typeface="+mn-ea"/>
                <a:cs typeface="Arial"/>
              </a:rPr>
              <a:t>Edexcel GCSE (9-1) Business</a:t>
            </a:r>
            <a:br>
              <a:rPr lang="en-GB" sz="900" kern="1200" dirty="0">
                <a:solidFill>
                  <a:schemeClr val="tx1"/>
                </a:solidFill>
                <a:effectLst/>
                <a:latin typeface="+mj-lt"/>
                <a:ea typeface="+mn-ea"/>
                <a:cs typeface="Arial"/>
              </a:rPr>
            </a:br>
            <a:r>
              <a:rPr lang="en-US" dirty="0"/>
              <a:t>Dynamic Learning © Hodder &amp; Stoughton </a:t>
            </a:r>
          </a:p>
        </p:txBody>
      </p:sp>
      <p:sp>
        <p:nvSpPr>
          <p:cNvPr id="11" name="Rectangle 10"/>
          <p:cNvSpPr/>
          <p:nvPr userDrawn="1"/>
        </p:nvSpPr>
        <p:spPr>
          <a:xfrm>
            <a:off x="0" y="0"/>
            <a:ext cx="9144000" cy="731837"/>
          </a:xfrm>
          <a:prstGeom prst="rect">
            <a:avLst/>
          </a:prstGeom>
          <a:solidFill>
            <a:schemeClr val="accent2"/>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5275" y="738665"/>
            <a:ext cx="8765786" cy="684694"/>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55275" y="1430187"/>
            <a:ext cx="8765785" cy="469597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Box 6"/>
          <p:cNvSpPr txBox="1"/>
          <p:nvPr userDrawn="1"/>
        </p:nvSpPr>
        <p:spPr>
          <a:xfrm>
            <a:off x="155275" y="29393"/>
            <a:ext cx="7068981" cy="677108"/>
          </a:xfrm>
          <a:prstGeom prst="rect">
            <a:avLst/>
          </a:prstGeom>
          <a:noFill/>
        </p:spPr>
        <p:txBody>
          <a:bodyPr wrap="square" rtlCol="0">
            <a:spAutoFit/>
          </a:bodyPr>
          <a:lstStyle/>
          <a:p>
            <a:pPr marL="0" algn="l" defTabSz="457200" rtl="0" eaLnBrk="1" latinLnBrk="0" hangingPunct="1"/>
            <a:r>
              <a:rPr lang="en-GB" sz="2000" b="1" kern="1200" dirty="0">
                <a:solidFill>
                  <a:schemeClr val="bg1"/>
                </a:solidFill>
                <a:latin typeface="Calibri" panose="020F0502020204030204" pitchFamily="34" charset="0"/>
                <a:ea typeface="+mn-ea"/>
                <a:cs typeface="Arial"/>
              </a:rPr>
              <a:t>Topic 2.5 Understanding external influences on business</a:t>
            </a:r>
          </a:p>
          <a:p>
            <a:pPr marL="0" algn="l" defTabSz="457200" rtl="0" eaLnBrk="1" latinLnBrk="0" hangingPunct="1"/>
            <a:r>
              <a:rPr lang="en-GB" sz="1800" b="0" kern="1200" dirty="0">
                <a:solidFill>
                  <a:schemeClr val="bg1"/>
                </a:solidFill>
                <a:latin typeface="Calibri" panose="020F0502020204030204" pitchFamily="34" charset="0"/>
                <a:ea typeface="+mn-ea"/>
                <a:cs typeface="Arial"/>
              </a:rPr>
              <a:t>2.5.2 Effective recruitment</a:t>
            </a:r>
          </a:p>
        </p:txBody>
      </p:sp>
      <p:pic>
        <p:nvPicPr>
          <p:cNvPr id="4" name="Picture 3" descr="EDU_RGB_Land.jpg"/>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7879107" y="6267545"/>
            <a:ext cx="1041953" cy="449071"/>
          </a:xfrm>
          <a:prstGeom prst="rect">
            <a:avLst/>
          </a:prstGeom>
        </p:spPr>
      </p:pic>
      <p:pic>
        <p:nvPicPr>
          <p:cNvPr id="9" name="Picture 8" descr="Dynamic_Learning_v2.jp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6715700" y="6481251"/>
            <a:ext cx="1000975" cy="244094"/>
          </a:xfrm>
          <a:prstGeom prst="rect">
            <a:avLst/>
          </a:prstGeom>
        </p:spPr>
      </p:pic>
      <p:sp>
        <p:nvSpPr>
          <p:cNvPr id="16" name="Rounded Rectangle 15"/>
          <p:cNvSpPr/>
          <p:nvPr userDrawn="1"/>
        </p:nvSpPr>
        <p:spPr>
          <a:xfrm>
            <a:off x="6966209" y="145510"/>
            <a:ext cx="1954851" cy="460500"/>
          </a:xfrm>
          <a:prstGeom prst="roundRect">
            <a:avLst>
              <a:gd name="adj" fmla="val 28648"/>
            </a:avLst>
          </a:prstGeom>
          <a:noFill/>
          <a:ln w="2222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mj-lt"/>
                <a:cs typeface="Helvetica"/>
              </a:rPr>
              <a:t>PRESENTATION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457200" rtl="0" eaLnBrk="1" latinLnBrk="0" hangingPunct="1">
        <a:spcBef>
          <a:spcPct val="0"/>
        </a:spcBef>
        <a:buNone/>
        <a:defRPr sz="4000" b="1" kern="1200">
          <a:solidFill>
            <a:schemeClr val="accent2"/>
          </a:solidFill>
          <a:latin typeface="+mj-lt"/>
          <a:ea typeface="+mj-ea"/>
          <a:cs typeface="+mj-cs"/>
        </a:defRPr>
      </a:lvl1pPr>
    </p:titleStyle>
    <p:bodyStyle>
      <a:lvl1pPr marL="361950" indent="-361950" algn="l" defTabSz="457200" rtl="0" eaLnBrk="1" latinLnBrk="0" hangingPunct="1">
        <a:spcBef>
          <a:spcPct val="20000"/>
        </a:spcBef>
        <a:buFont typeface="Arial"/>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Font typeface="Arial" panose="020B0604020202020204" pitchFamily="34" charset="0"/>
        <a:buChar char="•"/>
        <a:tabLst/>
        <a:defRPr lang="en-US" sz="2800" kern="1200" dirty="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areers.marksandspencer.com/careers-at-m-and-s/in-store/salesfloor-customer-assista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988725" cy="684694"/>
          </a:xfrm>
        </p:spPr>
        <p:txBody>
          <a:bodyPr/>
          <a:lstStyle/>
          <a:p>
            <a:r>
              <a:rPr lang="en-GB" sz="3800" dirty="0"/>
              <a:t>Effective recruitment</a:t>
            </a:r>
          </a:p>
        </p:txBody>
      </p:sp>
    </p:spTree>
    <p:extLst>
      <p:ext uri="{BB962C8B-B14F-4D97-AF65-F5344CB8AC3E}">
        <p14:creationId xmlns:p14="http://schemas.microsoft.com/office/powerpoint/2010/main" val="964043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Advantages and disadvantages</a:t>
            </a:r>
          </a:p>
        </p:txBody>
      </p:sp>
      <p:sp>
        <p:nvSpPr>
          <p:cNvPr id="4" name="Text Placeholder 3"/>
          <p:cNvSpPr>
            <a:spLocks noGrp="1"/>
          </p:cNvSpPr>
          <p:nvPr>
            <p:ph type="body" idx="1"/>
          </p:nvPr>
        </p:nvSpPr>
        <p:spPr/>
        <p:txBody>
          <a:bodyPr/>
          <a:lstStyle/>
          <a:p>
            <a:r>
              <a:rPr lang="en-GB" dirty="0">
                <a:solidFill>
                  <a:srgbClr val="C0504D"/>
                </a:solidFill>
              </a:rPr>
              <a:t>Advantages</a:t>
            </a:r>
          </a:p>
        </p:txBody>
      </p:sp>
      <p:sp>
        <p:nvSpPr>
          <p:cNvPr id="5" name="Content Placeholder 4"/>
          <p:cNvSpPr>
            <a:spLocks noGrp="1"/>
          </p:cNvSpPr>
          <p:nvPr>
            <p:ph sz="half" idx="2"/>
          </p:nvPr>
        </p:nvSpPr>
        <p:spPr/>
        <p:txBody>
          <a:bodyPr/>
          <a:lstStyle/>
          <a:p>
            <a:r>
              <a:rPr lang="en-GB" sz="2200" dirty="0"/>
              <a:t>It is likely to be quicker and cheaper than external recruitment.</a:t>
            </a:r>
          </a:p>
          <a:p>
            <a:r>
              <a:rPr lang="en-GB" sz="2200" dirty="0"/>
              <a:t>There is greater variety of promotion opportunities may motivate employees.</a:t>
            </a:r>
          </a:p>
          <a:p>
            <a:r>
              <a:rPr lang="en-GB" sz="2200" dirty="0"/>
              <a:t>The firm will already be aware of the employee’s skills and attitude to work.</a:t>
            </a:r>
          </a:p>
        </p:txBody>
      </p:sp>
      <p:sp>
        <p:nvSpPr>
          <p:cNvPr id="7" name="Text Placeholder 6"/>
          <p:cNvSpPr>
            <a:spLocks noGrp="1"/>
          </p:cNvSpPr>
          <p:nvPr>
            <p:ph type="body" sz="quarter" idx="3"/>
          </p:nvPr>
        </p:nvSpPr>
        <p:spPr/>
        <p:txBody>
          <a:bodyPr/>
          <a:lstStyle/>
          <a:p>
            <a:r>
              <a:rPr lang="en-GB" dirty="0">
                <a:solidFill>
                  <a:srgbClr val="C0504D"/>
                </a:solidFill>
              </a:rPr>
              <a:t>Disadvantages</a:t>
            </a:r>
          </a:p>
        </p:txBody>
      </p:sp>
      <p:sp>
        <p:nvSpPr>
          <p:cNvPr id="8" name="Content Placeholder 7"/>
          <p:cNvSpPr>
            <a:spLocks noGrp="1"/>
          </p:cNvSpPr>
          <p:nvPr>
            <p:ph sz="quarter" idx="4"/>
          </p:nvPr>
        </p:nvSpPr>
        <p:spPr/>
        <p:txBody>
          <a:bodyPr/>
          <a:lstStyle/>
          <a:p>
            <a:r>
              <a:rPr lang="en-GB" sz="2200" dirty="0"/>
              <a:t>Existing workers may not have the skills required, especially if the business wants to develop new products or markets.</a:t>
            </a:r>
          </a:p>
          <a:p>
            <a:r>
              <a:rPr lang="en-GB" sz="2200" dirty="0"/>
              <a:t>Relying on existing employees may lead to a stagnation of ideas and approaches within the business.</a:t>
            </a:r>
          </a:p>
          <a:p>
            <a:r>
              <a:rPr lang="en-GB" sz="2200" dirty="0"/>
              <a:t>Recruiting internally will create a vacancy elsewhere.</a:t>
            </a:r>
          </a:p>
        </p:txBody>
      </p:sp>
    </p:spTree>
    <p:extLst>
      <p:ext uri="{BB962C8B-B14F-4D97-AF65-F5344CB8AC3E}">
        <p14:creationId xmlns:p14="http://schemas.microsoft.com/office/powerpoint/2010/main" val="387601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What is external recruitment?</a:t>
            </a:r>
          </a:p>
        </p:txBody>
      </p:sp>
      <p:sp>
        <p:nvSpPr>
          <p:cNvPr id="5" name="Content Placeholder 4"/>
          <p:cNvSpPr>
            <a:spLocks noGrp="1"/>
          </p:cNvSpPr>
          <p:nvPr>
            <p:ph idx="1"/>
          </p:nvPr>
        </p:nvSpPr>
        <p:spPr/>
        <p:txBody>
          <a:bodyPr>
            <a:normAutofit/>
          </a:bodyPr>
          <a:lstStyle/>
          <a:p>
            <a:pPr lvl="0"/>
            <a:r>
              <a:rPr lang="en-GB" sz="2400" dirty="0"/>
              <a:t>External recruitment is appointing from outside the existing staff.</a:t>
            </a:r>
          </a:p>
          <a:p>
            <a:pPr marL="0" lvl="0" indent="0">
              <a:buNone/>
            </a:pPr>
            <a:r>
              <a:rPr lang="en-GB" sz="2400" dirty="0"/>
              <a:t>To recruit externally the business will need to use the following:</a:t>
            </a:r>
          </a:p>
          <a:p>
            <a:pPr lvl="0"/>
            <a:r>
              <a:rPr lang="en-GB" sz="2400" b="1" dirty="0">
                <a:solidFill>
                  <a:srgbClr val="C0504D"/>
                </a:solidFill>
              </a:rPr>
              <a:t>Media advertising</a:t>
            </a:r>
            <a:r>
              <a:rPr lang="en-GB" sz="2400" dirty="0"/>
              <a:t>, by buying adverts in the paper, TV or on specialist websites</a:t>
            </a:r>
          </a:p>
          <a:p>
            <a:pPr lvl="0"/>
            <a:r>
              <a:rPr lang="en-GB" sz="2400" b="1" dirty="0">
                <a:solidFill>
                  <a:srgbClr val="C0504D"/>
                </a:solidFill>
              </a:rPr>
              <a:t>Job centres</a:t>
            </a:r>
            <a:r>
              <a:rPr lang="en-GB" sz="2400" dirty="0"/>
              <a:t>, a government-run organisation which advertises jobs </a:t>
            </a:r>
          </a:p>
          <a:p>
            <a:pPr lvl="0"/>
            <a:r>
              <a:rPr lang="en-GB" sz="2400" b="1" dirty="0">
                <a:solidFill>
                  <a:srgbClr val="C0504D"/>
                </a:solidFill>
              </a:rPr>
              <a:t>Commercial recruitment agencies</a:t>
            </a:r>
            <a:r>
              <a:rPr lang="en-GB" sz="2400" dirty="0"/>
              <a:t>, which are set up to find and vet potential staff for a fee, such as Reed</a:t>
            </a:r>
          </a:p>
          <a:p>
            <a:r>
              <a:rPr lang="en-GB" sz="2400" b="1" dirty="0">
                <a:solidFill>
                  <a:srgbClr val="C0504D"/>
                </a:solidFill>
              </a:rPr>
              <a:t>Websites</a:t>
            </a:r>
            <a:r>
              <a:rPr lang="en-GB" sz="2400" dirty="0"/>
              <a:t>. Many large businesses have their own specialised websites for job applicants to apply online.</a:t>
            </a:r>
          </a:p>
        </p:txBody>
      </p:sp>
    </p:spTree>
    <p:extLst>
      <p:ext uri="{BB962C8B-B14F-4D97-AF65-F5344CB8AC3E}">
        <p14:creationId xmlns:p14="http://schemas.microsoft.com/office/powerpoint/2010/main" val="320120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Advantages and disadvantages</a:t>
            </a:r>
          </a:p>
        </p:txBody>
      </p:sp>
      <p:sp>
        <p:nvSpPr>
          <p:cNvPr id="4" name="Text Placeholder 3"/>
          <p:cNvSpPr>
            <a:spLocks noGrp="1"/>
          </p:cNvSpPr>
          <p:nvPr>
            <p:ph type="body" idx="1"/>
          </p:nvPr>
        </p:nvSpPr>
        <p:spPr/>
        <p:txBody>
          <a:bodyPr/>
          <a:lstStyle/>
          <a:p>
            <a:r>
              <a:rPr lang="en-GB" dirty="0">
                <a:solidFill>
                  <a:srgbClr val="C0504D"/>
                </a:solidFill>
              </a:rPr>
              <a:t>Advantages</a:t>
            </a:r>
          </a:p>
        </p:txBody>
      </p:sp>
      <p:sp>
        <p:nvSpPr>
          <p:cNvPr id="5" name="Content Placeholder 4"/>
          <p:cNvSpPr>
            <a:spLocks noGrp="1"/>
          </p:cNvSpPr>
          <p:nvPr>
            <p:ph sz="half" idx="2"/>
          </p:nvPr>
        </p:nvSpPr>
        <p:spPr/>
        <p:txBody>
          <a:bodyPr/>
          <a:lstStyle/>
          <a:p>
            <a:r>
              <a:rPr lang="en-GB" sz="2400" dirty="0"/>
              <a:t>It should result in a wider range of candidates than internal recruitment.</a:t>
            </a:r>
          </a:p>
          <a:p>
            <a:r>
              <a:rPr lang="en-GB" sz="2400" dirty="0"/>
              <a:t>Candidates may already have the skills required to carry out the job in question, avoiding the need for (and cost of) training.</a:t>
            </a:r>
          </a:p>
        </p:txBody>
      </p:sp>
      <p:sp>
        <p:nvSpPr>
          <p:cNvPr id="7" name="Text Placeholder 6"/>
          <p:cNvSpPr>
            <a:spLocks noGrp="1"/>
          </p:cNvSpPr>
          <p:nvPr>
            <p:ph type="body" sz="quarter" idx="3"/>
          </p:nvPr>
        </p:nvSpPr>
        <p:spPr/>
        <p:txBody>
          <a:bodyPr/>
          <a:lstStyle/>
          <a:p>
            <a:r>
              <a:rPr lang="en-GB" dirty="0">
                <a:solidFill>
                  <a:srgbClr val="C0504D"/>
                </a:solidFill>
              </a:rPr>
              <a:t>Disadvantages</a:t>
            </a:r>
          </a:p>
        </p:txBody>
      </p:sp>
      <p:sp>
        <p:nvSpPr>
          <p:cNvPr id="8" name="Content Placeholder 7"/>
          <p:cNvSpPr>
            <a:spLocks noGrp="1"/>
          </p:cNvSpPr>
          <p:nvPr>
            <p:ph sz="quarter" idx="4"/>
          </p:nvPr>
        </p:nvSpPr>
        <p:spPr/>
        <p:txBody>
          <a:bodyPr/>
          <a:lstStyle/>
          <a:p>
            <a:r>
              <a:rPr lang="en-GB" sz="2400" dirty="0"/>
              <a:t>It can be an expensive and time-consuming process, using up valuable resources.</a:t>
            </a:r>
          </a:p>
          <a:p>
            <a:r>
              <a:rPr lang="en-GB" sz="2400" dirty="0"/>
              <a:t>It can have a demotivating effect on members of the existing workforce, who may have missed out on promotion.</a:t>
            </a:r>
          </a:p>
        </p:txBody>
      </p:sp>
    </p:spTree>
    <p:extLst>
      <p:ext uri="{BB962C8B-B14F-4D97-AF65-F5344CB8AC3E}">
        <p14:creationId xmlns:p14="http://schemas.microsoft.com/office/powerpoint/2010/main" val="1205941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Summary questions</a:t>
            </a:r>
          </a:p>
        </p:txBody>
      </p:sp>
      <p:sp>
        <p:nvSpPr>
          <p:cNvPr id="5" name="Content Placeholder 4"/>
          <p:cNvSpPr>
            <a:spLocks noGrp="1"/>
          </p:cNvSpPr>
          <p:nvPr>
            <p:ph idx="1"/>
          </p:nvPr>
        </p:nvSpPr>
        <p:spPr>
          <a:xfrm>
            <a:off x="155275" y="1430187"/>
            <a:ext cx="8409303" cy="4979666"/>
          </a:xfrm>
        </p:spPr>
        <p:txBody>
          <a:bodyPr>
            <a:noAutofit/>
          </a:bodyPr>
          <a:lstStyle/>
          <a:p>
            <a:pPr marL="0" indent="0">
              <a:buNone/>
            </a:pPr>
            <a:r>
              <a:rPr lang="en-GB" dirty="0"/>
              <a:t>Write down or discuss the answers to these questions.</a:t>
            </a:r>
          </a:p>
          <a:p>
            <a:pPr lvl="0"/>
            <a:r>
              <a:rPr lang="en-GB" dirty="0"/>
              <a:t>What is recruitment?</a:t>
            </a:r>
          </a:p>
          <a:p>
            <a:pPr lvl="0"/>
            <a:r>
              <a:rPr lang="en-GB" dirty="0"/>
              <a:t>What are the 3 key processes all business use to recruit staff? Define one of them.</a:t>
            </a:r>
          </a:p>
          <a:p>
            <a:pPr lvl="0"/>
            <a:r>
              <a:rPr lang="en-GB" dirty="0"/>
              <a:t>What is a job description?</a:t>
            </a:r>
          </a:p>
          <a:p>
            <a:pPr lvl="0"/>
            <a:r>
              <a:rPr lang="en-GB" dirty="0"/>
              <a:t>What is internal recruitment?</a:t>
            </a:r>
          </a:p>
          <a:p>
            <a:r>
              <a:rPr lang="en-GB" dirty="0"/>
              <a:t>Give a disadvantage of external recruitment.</a:t>
            </a:r>
          </a:p>
        </p:txBody>
      </p:sp>
    </p:spTree>
    <p:extLst>
      <p:ext uri="{BB962C8B-B14F-4D97-AF65-F5344CB8AC3E}">
        <p14:creationId xmlns:p14="http://schemas.microsoft.com/office/powerpoint/2010/main" val="90883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988725" cy="684694"/>
          </a:xfrm>
        </p:spPr>
        <p:txBody>
          <a:bodyPr/>
          <a:lstStyle/>
          <a:p>
            <a:r>
              <a:rPr lang="en-GB" sz="3800" dirty="0"/>
              <a:t>Effective recruitment</a:t>
            </a:r>
          </a:p>
        </p:txBody>
      </p:sp>
      <p:sp>
        <p:nvSpPr>
          <p:cNvPr id="5" name="Content Placeholder 4"/>
          <p:cNvSpPr>
            <a:spLocks noGrp="1"/>
          </p:cNvSpPr>
          <p:nvPr>
            <p:ph idx="1"/>
          </p:nvPr>
        </p:nvSpPr>
        <p:spPr>
          <a:xfrm>
            <a:off x="155275" y="1430187"/>
            <a:ext cx="8765785" cy="4695976"/>
          </a:xfrm>
        </p:spPr>
        <p:txBody>
          <a:bodyPr>
            <a:noAutofit/>
          </a:bodyPr>
          <a:lstStyle/>
          <a:p>
            <a:pPr marL="0" lvl="0" indent="0">
              <a:buNone/>
            </a:pPr>
            <a:r>
              <a:rPr lang="en-GB" dirty="0"/>
              <a:t>This section covers the following: </a:t>
            </a:r>
          </a:p>
          <a:p>
            <a:pPr lvl="0"/>
            <a:r>
              <a:rPr lang="en-GB" dirty="0"/>
              <a:t>What recruitment is</a:t>
            </a:r>
          </a:p>
          <a:p>
            <a:pPr lvl="0"/>
            <a:r>
              <a:rPr lang="en-GB" dirty="0"/>
              <a:t>Key job roles and responsibilities</a:t>
            </a:r>
          </a:p>
          <a:p>
            <a:r>
              <a:rPr lang="en-GB" dirty="0"/>
              <a:t>How businesses recruit people</a:t>
            </a:r>
          </a:p>
        </p:txBody>
      </p:sp>
    </p:spTree>
    <p:extLst>
      <p:ext uri="{BB962C8B-B14F-4D97-AF65-F5344CB8AC3E}">
        <p14:creationId xmlns:p14="http://schemas.microsoft.com/office/powerpoint/2010/main" val="31771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 (1)</a:t>
            </a:r>
          </a:p>
        </p:txBody>
      </p:sp>
      <p:sp>
        <p:nvSpPr>
          <p:cNvPr id="5" name="Content Placeholder 4"/>
          <p:cNvSpPr>
            <a:spLocks noGrp="1"/>
          </p:cNvSpPr>
          <p:nvPr>
            <p:ph idx="1"/>
          </p:nvPr>
        </p:nvSpPr>
        <p:spPr>
          <a:xfrm>
            <a:off x="155275" y="1430187"/>
            <a:ext cx="8765785" cy="4695976"/>
          </a:xfrm>
        </p:spPr>
        <p:txBody>
          <a:bodyPr>
            <a:noAutofit/>
          </a:bodyPr>
          <a:lstStyle/>
          <a:p>
            <a:pPr marL="0" lvl="0" indent="0">
              <a:buNone/>
            </a:pPr>
            <a:r>
              <a:rPr lang="en-GB" sz="2600" b="1" dirty="0">
                <a:solidFill>
                  <a:srgbClr val="C0504D"/>
                </a:solidFill>
              </a:rPr>
              <a:t>Application form</a:t>
            </a:r>
          </a:p>
          <a:p>
            <a:pPr lvl="0"/>
            <a:r>
              <a:rPr lang="en-GB" sz="2600" dirty="0"/>
              <a:t>The series of questions a job-seeker must fill in when trying to get an employer interested in interviewing them</a:t>
            </a:r>
          </a:p>
          <a:p>
            <a:pPr marL="0" indent="0">
              <a:buNone/>
            </a:pPr>
            <a:r>
              <a:rPr lang="en-GB" sz="2600" b="1" dirty="0">
                <a:solidFill>
                  <a:srgbClr val="C0504D"/>
                </a:solidFill>
              </a:rPr>
              <a:t>CV (Curriculum vitae)</a:t>
            </a:r>
          </a:p>
          <a:p>
            <a:pPr lvl="0"/>
            <a:r>
              <a:rPr lang="en-GB" sz="2600" dirty="0"/>
              <a:t>Sets out the person’s qualifications, experience and any other relevant facts (it literally means the ‘story of life’)</a:t>
            </a:r>
          </a:p>
          <a:p>
            <a:pPr marL="0" indent="0">
              <a:buNone/>
            </a:pPr>
            <a:r>
              <a:rPr lang="en-GB" sz="2600" b="1" dirty="0">
                <a:solidFill>
                  <a:srgbClr val="C0504D"/>
                </a:solidFill>
              </a:rPr>
              <a:t>External recruitment</a:t>
            </a:r>
          </a:p>
          <a:p>
            <a:pPr lvl="0"/>
            <a:r>
              <a:rPr lang="en-GB" sz="2600" dirty="0"/>
              <a:t>Appointing from outside the existing staff</a:t>
            </a:r>
          </a:p>
          <a:p>
            <a:pPr marL="0" indent="0">
              <a:buNone/>
            </a:pPr>
            <a:r>
              <a:rPr lang="en-GB" sz="2600" b="1" dirty="0">
                <a:solidFill>
                  <a:srgbClr val="C0504D"/>
                </a:solidFill>
              </a:rPr>
              <a:t>Internal recruitment</a:t>
            </a:r>
          </a:p>
          <a:p>
            <a:r>
              <a:rPr lang="en-GB" sz="2600" dirty="0"/>
              <a:t>Appointing from inside the existing staff</a:t>
            </a:r>
          </a:p>
        </p:txBody>
      </p:sp>
    </p:spTree>
    <p:extLst>
      <p:ext uri="{BB962C8B-B14F-4D97-AF65-F5344CB8AC3E}">
        <p14:creationId xmlns:p14="http://schemas.microsoft.com/office/powerpoint/2010/main" val="85721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 (2)</a:t>
            </a:r>
          </a:p>
        </p:txBody>
      </p:sp>
      <p:sp>
        <p:nvSpPr>
          <p:cNvPr id="5" name="Content Placeholder 4"/>
          <p:cNvSpPr>
            <a:spLocks noGrp="1"/>
          </p:cNvSpPr>
          <p:nvPr>
            <p:ph idx="1"/>
          </p:nvPr>
        </p:nvSpPr>
        <p:spPr>
          <a:xfrm>
            <a:off x="155275" y="1430187"/>
            <a:ext cx="8765785" cy="4695976"/>
          </a:xfrm>
        </p:spPr>
        <p:txBody>
          <a:bodyPr>
            <a:noAutofit/>
          </a:bodyPr>
          <a:lstStyle/>
          <a:p>
            <a:pPr marL="0" indent="0">
              <a:buNone/>
            </a:pPr>
            <a:r>
              <a:rPr lang="en-GB" sz="2600" b="1" dirty="0">
                <a:solidFill>
                  <a:srgbClr val="C0504D"/>
                </a:solidFill>
              </a:rPr>
              <a:t>Job description</a:t>
            </a:r>
          </a:p>
          <a:p>
            <a:pPr lvl="0"/>
            <a:r>
              <a:rPr lang="en-GB" sz="2600" dirty="0"/>
              <a:t>A short account of the main features of the job</a:t>
            </a:r>
          </a:p>
          <a:p>
            <a:pPr marL="0" indent="0">
              <a:buNone/>
            </a:pPr>
            <a:r>
              <a:rPr lang="en-GB" sz="2600" b="1" dirty="0">
                <a:solidFill>
                  <a:srgbClr val="C0504D"/>
                </a:solidFill>
              </a:rPr>
              <a:t>Person specification</a:t>
            </a:r>
          </a:p>
          <a:p>
            <a:pPr lvl="0"/>
            <a:r>
              <a:rPr lang="en-GB" sz="2600" dirty="0"/>
              <a:t>A description of the type of person who would best fit the job: their character, their experience, and skills</a:t>
            </a:r>
          </a:p>
          <a:p>
            <a:pPr marL="0" indent="0">
              <a:buNone/>
            </a:pPr>
            <a:r>
              <a:rPr lang="en-GB" sz="2600" b="1" dirty="0">
                <a:solidFill>
                  <a:srgbClr val="C0504D"/>
                </a:solidFill>
              </a:rPr>
              <a:t>References</a:t>
            </a:r>
          </a:p>
          <a:p>
            <a:r>
              <a:rPr lang="en-GB" sz="2600" dirty="0"/>
              <a:t>People such as teachers or previous bosses who are willing to answer questions about the qualities of a job applicant</a:t>
            </a:r>
          </a:p>
        </p:txBody>
      </p:sp>
    </p:spTree>
    <p:extLst>
      <p:ext uri="{BB962C8B-B14F-4D97-AF65-F5344CB8AC3E}">
        <p14:creationId xmlns:p14="http://schemas.microsoft.com/office/powerpoint/2010/main" val="108940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988725" cy="684694"/>
          </a:xfrm>
        </p:spPr>
        <p:txBody>
          <a:bodyPr/>
          <a:lstStyle/>
          <a:p>
            <a:r>
              <a:rPr lang="en-GB" dirty="0"/>
              <a:t>What is recruitment?</a:t>
            </a:r>
          </a:p>
        </p:txBody>
      </p:sp>
      <p:sp>
        <p:nvSpPr>
          <p:cNvPr id="5" name="Content Placeholder 4"/>
          <p:cNvSpPr>
            <a:spLocks noGrp="1"/>
          </p:cNvSpPr>
          <p:nvPr>
            <p:ph sz="half" idx="1"/>
          </p:nvPr>
        </p:nvSpPr>
        <p:spPr>
          <a:xfrm>
            <a:off x="155275" y="1423359"/>
            <a:ext cx="6408487" cy="4823532"/>
          </a:xfrm>
        </p:spPr>
        <p:txBody>
          <a:bodyPr/>
          <a:lstStyle/>
          <a:p>
            <a:pPr lvl="0"/>
            <a:r>
              <a:rPr lang="en-GB" sz="2000" dirty="0"/>
              <a:t>Recruitment is the process of analysing the requirements of a job, attracting employees to that job, screening and selecting applicants and hiring them.</a:t>
            </a:r>
          </a:p>
          <a:p>
            <a:pPr lvl="0"/>
            <a:r>
              <a:rPr lang="en-GB" sz="2000" dirty="0"/>
              <a:t>Recruitment is extremely important for any business as staff will make the products and/or be the face customers see and interact with when purchasing products.</a:t>
            </a:r>
          </a:p>
          <a:p>
            <a:pPr lvl="0"/>
            <a:r>
              <a:rPr lang="en-GB" sz="2000" dirty="0"/>
              <a:t>This means finding the right staff for each job is critical to the success of the business.</a:t>
            </a:r>
          </a:p>
          <a:p>
            <a:pPr lvl="0"/>
            <a:r>
              <a:rPr lang="en-GB" sz="2000" dirty="0"/>
              <a:t>Large businesses such as Tesco hire a significant number of employees each week (1,000) from those on the checkout to senior managers occasionally the Chief Executive.</a:t>
            </a:r>
          </a:p>
          <a:p>
            <a:r>
              <a:rPr lang="en-GB" sz="2000" dirty="0"/>
              <a:t>Having a process such as an application and interview are used to spot the right people.</a:t>
            </a:r>
          </a:p>
        </p:txBody>
      </p:sp>
      <p:pic>
        <p:nvPicPr>
          <p:cNvPr id="7" name="Content Placeholder 6"/>
          <p:cNvPicPr>
            <a:picLocks noGrp="1" noChangeAspect="1"/>
          </p:cNvPicPr>
          <p:nvPr>
            <p:ph sz="half" idx="2"/>
          </p:nvPr>
        </p:nvPicPr>
        <p:blipFill>
          <a:blip r:embed="rId3"/>
          <a:stretch>
            <a:fillRect/>
          </a:stretch>
        </p:blipFill>
        <p:spPr>
          <a:xfrm>
            <a:off x="6384216" y="906871"/>
            <a:ext cx="2651141" cy="2651141"/>
          </a:xfrm>
          <a:prstGeom prst="rect">
            <a:avLst/>
          </a:prstGeom>
        </p:spPr>
      </p:pic>
    </p:spTree>
    <p:extLst>
      <p:ext uri="{BB962C8B-B14F-4D97-AF65-F5344CB8AC3E}">
        <p14:creationId xmlns:p14="http://schemas.microsoft.com/office/powerpoint/2010/main" val="2742467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Roles and responsibilities in big business</a:t>
            </a:r>
          </a:p>
        </p:txBody>
      </p:sp>
      <p:sp>
        <p:nvSpPr>
          <p:cNvPr id="5" name="Content Placeholder 4"/>
          <p:cNvSpPr>
            <a:spLocks noGrp="1"/>
          </p:cNvSpPr>
          <p:nvPr>
            <p:ph idx="1"/>
          </p:nvPr>
        </p:nvSpPr>
        <p:spPr>
          <a:xfrm>
            <a:off x="155275" y="1430187"/>
            <a:ext cx="8765785" cy="4695976"/>
          </a:xfrm>
        </p:spPr>
        <p:txBody>
          <a:bodyPr>
            <a:noAutofit/>
          </a:bodyPr>
          <a:lstStyle/>
          <a:p>
            <a:pPr lvl="0"/>
            <a:r>
              <a:rPr lang="en-GB" sz="2100" b="1" dirty="0">
                <a:solidFill>
                  <a:srgbClr val="C0504D"/>
                </a:solidFill>
              </a:rPr>
              <a:t>Directors</a:t>
            </a:r>
            <a:r>
              <a:rPr lang="en-GB" sz="2100" dirty="0"/>
              <a:t> are members of the board of directors and set the aims objectives of the business. They make key decisions such as hiring senior managers.</a:t>
            </a:r>
          </a:p>
          <a:p>
            <a:pPr lvl="0"/>
            <a:r>
              <a:rPr lang="en-GB" sz="2100" b="1" dirty="0">
                <a:solidFill>
                  <a:srgbClr val="C0504D"/>
                </a:solidFill>
              </a:rPr>
              <a:t>Senior managers </a:t>
            </a:r>
            <a:r>
              <a:rPr lang="en-GB" sz="2100" dirty="0"/>
              <a:t>are responsible for organising staff to carry out tasks. For example, the head of operations will order new machines and ensure staff are trained to use them.</a:t>
            </a:r>
          </a:p>
          <a:p>
            <a:pPr lvl="0"/>
            <a:r>
              <a:rPr lang="en-GB" sz="2100" b="1" dirty="0">
                <a:solidFill>
                  <a:srgbClr val="C0504D"/>
                </a:solidFill>
              </a:rPr>
              <a:t>Supervisors/team leaders </a:t>
            </a:r>
            <a:r>
              <a:rPr lang="en-GB" sz="2100" dirty="0"/>
              <a:t>are junior managers whose role is to ensure staff do the tasks required of them to the correct standard and timescale. The checkout supervisor will direct more staff to the tills when more customers are ready to pay.</a:t>
            </a:r>
          </a:p>
          <a:p>
            <a:pPr lvl="0"/>
            <a:r>
              <a:rPr lang="en-GB" sz="2100" b="1" dirty="0">
                <a:solidFill>
                  <a:srgbClr val="C0504D"/>
                </a:solidFill>
              </a:rPr>
              <a:t>Operational and other staff </a:t>
            </a:r>
            <a:r>
              <a:rPr lang="en-GB" sz="2100" dirty="0"/>
              <a:t>will have targets to meet for which they and/or their managers will receive a bonus if achieved. </a:t>
            </a:r>
          </a:p>
          <a:p>
            <a:r>
              <a:rPr lang="en-GB" sz="2100" b="1" dirty="0">
                <a:solidFill>
                  <a:srgbClr val="C0504D"/>
                </a:solidFill>
              </a:rPr>
              <a:t>Support staff </a:t>
            </a:r>
            <a:r>
              <a:rPr lang="en-GB" sz="2100" dirty="0"/>
              <a:t>are employed to help operational staff so do not have targets.</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292602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How businesses recruit people</a:t>
            </a:r>
          </a:p>
        </p:txBody>
      </p:sp>
      <p:sp>
        <p:nvSpPr>
          <p:cNvPr id="5" name="Content Placeholder 4"/>
          <p:cNvSpPr>
            <a:spLocks noGrp="1"/>
          </p:cNvSpPr>
          <p:nvPr>
            <p:ph idx="1"/>
          </p:nvPr>
        </p:nvSpPr>
        <p:spPr>
          <a:xfrm>
            <a:off x="155275" y="1430187"/>
            <a:ext cx="8765785" cy="4695976"/>
          </a:xfrm>
        </p:spPr>
        <p:txBody>
          <a:bodyPr>
            <a:noAutofit/>
          </a:bodyPr>
          <a:lstStyle/>
          <a:p>
            <a:pPr lvl="0"/>
            <a:r>
              <a:rPr lang="en-GB" sz="2100" dirty="0"/>
              <a:t>Once a business reaches a certain size it will grow and therefore need </a:t>
            </a:r>
            <a:r>
              <a:rPr lang="en-GB" sz="2100" b="1" dirty="0">
                <a:solidFill>
                  <a:srgbClr val="C0504D"/>
                </a:solidFill>
              </a:rPr>
              <a:t>employees</a:t>
            </a:r>
            <a:r>
              <a:rPr lang="en-GB" sz="2100" dirty="0"/>
              <a:t>.</a:t>
            </a:r>
          </a:p>
          <a:p>
            <a:pPr lvl="0"/>
            <a:r>
              <a:rPr lang="en-GB" sz="2100" dirty="0"/>
              <a:t>This usually starts with friends and family, but as a business grows employees need to be taken from the job market.</a:t>
            </a:r>
          </a:p>
          <a:p>
            <a:pPr marL="0" lvl="0" indent="0">
              <a:buNone/>
            </a:pPr>
            <a:r>
              <a:rPr lang="en-GB" sz="2100" dirty="0"/>
              <a:t>The key process is:</a:t>
            </a:r>
          </a:p>
          <a:p>
            <a:pPr lvl="0"/>
            <a:r>
              <a:rPr lang="en-GB" sz="2100" dirty="0"/>
              <a:t>An </a:t>
            </a:r>
            <a:r>
              <a:rPr lang="en-GB" sz="2100" b="1" dirty="0">
                <a:solidFill>
                  <a:srgbClr val="C0504D"/>
                </a:solidFill>
              </a:rPr>
              <a:t>application form </a:t>
            </a:r>
            <a:r>
              <a:rPr lang="en-GB" sz="2100" dirty="0"/>
              <a:t>is the series of questions a job-seeker must fill in when trying to get an employer interested in interviewing them.</a:t>
            </a:r>
          </a:p>
          <a:p>
            <a:pPr lvl="0"/>
            <a:r>
              <a:rPr lang="en-GB" sz="2100" dirty="0"/>
              <a:t>A </a:t>
            </a:r>
            <a:r>
              <a:rPr lang="en-GB" sz="2100" b="1" dirty="0">
                <a:solidFill>
                  <a:srgbClr val="C0504D"/>
                </a:solidFill>
              </a:rPr>
              <a:t>CV (curriculum vitae) </a:t>
            </a:r>
            <a:r>
              <a:rPr lang="en-GB" sz="2100" dirty="0"/>
              <a:t>sets out the person’s qualifications, experience, and any other relevant facts </a:t>
            </a:r>
          </a:p>
          <a:p>
            <a:pPr lvl="0"/>
            <a:r>
              <a:rPr lang="en-GB" sz="2100" b="1" dirty="0">
                <a:solidFill>
                  <a:srgbClr val="C0504D"/>
                </a:solidFill>
              </a:rPr>
              <a:t>References</a:t>
            </a:r>
            <a:r>
              <a:rPr lang="en-GB" sz="2100" dirty="0"/>
              <a:t> are people such as teachers or previous bosses who are willing to answer questions about the qualities of a job applicant.</a:t>
            </a:r>
          </a:p>
          <a:p>
            <a:r>
              <a:rPr lang="en-GB" sz="2100" dirty="0"/>
              <a:t>As a business grows staff can be </a:t>
            </a:r>
            <a:r>
              <a:rPr lang="en-GB" sz="2100" b="1" dirty="0">
                <a:solidFill>
                  <a:srgbClr val="C0504D"/>
                </a:solidFill>
              </a:rPr>
              <a:t>promoted</a:t>
            </a:r>
            <a:r>
              <a:rPr lang="en-GB" sz="2100" dirty="0"/>
              <a:t> or move on requiring the process to start again.</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3229522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sz="3800" dirty="0"/>
              <a:t>Job descriptions and person specifications</a:t>
            </a:r>
          </a:p>
        </p:txBody>
      </p:sp>
      <p:sp>
        <p:nvSpPr>
          <p:cNvPr id="5" name="Content Placeholder 4"/>
          <p:cNvSpPr>
            <a:spLocks noGrp="1"/>
          </p:cNvSpPr>
          <p:nvPr>
            <p:ph idx="1"/>
          </p:nvPr>
        </p:nvSpPr>
        <p:spPr>
          <a:xfrm>
            <a:off x="155275" y="1430187"/>
            <a:ext cx="7694079" cy="4695976"/>
          </a:xfrm>
        </p:spPr>
        <p:txBody>
          <a:bodyPr>
            <a:noAutofit/>
          </a:bodyPr>
          <a:lstStyle/>
          <a:p>
            <a:pPr lvl="0"/>
            <a:r>
              <a:rPr lang="en-GB" sz="2400" dirty="0"/>
              <a:t>A </a:t>
            </a:r>
            <a:r>
              <a:rPr lang="en-GB" sz="2400" b="1" dirty="0">
                <a:solidFill>
                  <a:srgbClr val="C0504D"/>
                </a:solidFill>
              </a:rPr>
              <a:t>job description </a:t>
            </a:r>
            <a:r>
              <a:rPr lang="en-GB" sz="2400" dirty="0"/>
              <a:t>is a short account of the main features of the job. </a:t>
            </a:r>
          </a:p>
          <a:p>
            <a:pPr lvl="0"/>
            <a:r>
              <a:rPr lang="en-GB" sz="2400" dirty="0"/>
              <a:t>It might include information like job title, the </a:t>
            </a:r>
            <a:br>
              <a:rPr lang="en-GB" sz="2400" dirty="0"/>
            </a:br>
            <a:r>
              <a:rPr lang="en-GB" sz="2400" dirty="0"/>
              <a:t>main duties and tasks involved, the employees </a:t>
            </a:r>
            <a:br>
              <a:rPr lang="en-GB" sz="2400" dirty="0"/>
            </a:br>
            <a:r>
              <a:rPr lang="en-GB" sz="2400" dirty="0"/>
              <a:t>the job holder may be responsible for and who the applicant reports to.</a:t>
            </a:r>
          </a:p>
          <a:p>
            <a:pPr lvl="0"/>
            <a:r>
              <a:rPr lang="en-GB" sz="2400" dirty="0"/>
              <a:t>A </a:t>
            </a:r>
            <a:r>
              <a:rPr lang="en-GB" sz="2400" b="1" dirty="0">
                <a:solidFill>
                  <a:srgbClr val="C0504D"/>
                </a:solidFill>
              </a:rPr>
              <a:t>person specification </a:t>
            </a:r>
            <a:r>
              <a:rPr lang="en-GB" sz="2400" dirty="0"/>
              <a:t>is a description of the type of person who would best fit the job: their character, their experience, and skills.</a:t>
            </a:r>
          </a:p>
          <a:p>
            <a:r>
              <a:rPr lang="en-GB" sz="2400" dirty="0"/>
              <a:t>It might include information like any educational or professional qualification required, skills or experience needed, personality traits or character needed.</a:t>
            </a:r>
          </a:p>
        </p:txBody>
      </p:sp>
      <p:sp>
        <p:nvSpPr>
          <p:cNvPr id="3" name="Rectangle 2"/>
          <p:cNvSpPr/>
          <p:nvPr/>
        </p:nvSpPr>
        <p:spPr>
          <a:xfrm>
            <a:off x="6120142" y="5006568"/>
            <a:ext cx="3023857" cy="369332"/>
          </a:xfrm>
          <a:prstGeom prst="rect">
            <a:avLst/>
          </a:prstGeom>
        </p:spPr>
        <p:txBody>
          <a:bodyPr wrap="square">
            <a:spAutoFit/>
          </a:bodyPr>
          <a:lstStyle/>
          <a:p>
            <a:pPr algn="r"/>
            <a:r>
              <a:rPr lang="en-GB" i="1" dirty="0">
                <a:latin typeface="Cambria" panose="02040503050406030204" pitchFamily="18" charset="0"/>
                <a:cs typeface="Times New Roman" panose="02020603050405020304" pitchFamily="18" charset="0"/>
              </a:rPr>
              <a:t> </a:t>
            </a:r>
          </a:p>
        </p:txBody>
      </p:sp>
      <p:sp>
        <p:nvSpPr>
          <p:cNvPr id="6" name="TextBox 5">
            <a:hlinkClick r:id="rId3"/>
          </p:cNvPr>
          <p:cNvSpPr txBox="1"/>
          <p:nvPr/>
        </p:nvSpPr>
        <p:spPr>
          <a:xfrm>
            <a:off x="6871580" y="2383966"/>
            <a:ext cx="2115685" cy="461665"/>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r>
              <a:rPr lang="en-GB" sz="2400" b="1" dirty="0">
                <a:solidFill>
                  <a:schemeClr val="bg1"/>
                </a:solidFill>
              </a:rPr>
              <a:t>Job description</a:t>
            </a:r>
          </a:p>
        </p:txBody>
      </p:sp>
    </p:spTree>
    <p:extLst>
      <p:ext uri="{BB962C8B-B14F-4D97-AF65-F5344CB8AC3E}">
        <p14:creationId xmlns:p14="http://schemas.microsoft.com/office/powerpoint/2010/main" val="1610107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What is internal recruitment?</a:t>
            </a:r>
          </a:p>
        </p:txBody>
      </p:sp>
      <p:sp>
        <p:nvSpPr>
          <p:cNvPr id="5" name="Content Placeholder 4"/>
          <p:cNvSpPr>
            <a:spLocks noGrp="1"/>
          </p:cNvSpPr>
          <p:nvPr>
            <p:ph idx="1"/>
          </p:nvPr>
        </p:nvSpPr>
        <p:spPr/>
        <p:txBody>
          <a:bodyPr>
            <a:normAutofit/>
          </a:bodyPr>
          <a:lstStyle/>
          <a:p>
            <a:pPr lvl="0"/>
            <a:r>
              <a:rPr lang="en-GB" dirty="0"/>
              <a:t>Internal recruitment is appointing from within the existing staff.</a:t>
            </a:r>
          </a:p>
          <a:p>
            <a:pPr lvl="0"/>
            <a:r>
              <a:rPr lang="en-GB" b="1" dirty="0">
                <a:solidFill>
                  <a:srgbClr val="C0504D"/>
                </a:solidFill>
              </a:rPr>
              <a:t>Example: </a:t>
            </a:r>
            <a:r>
              <a:rPr lang="en-GB" dirty="0"/>
              <a:t>A Tesco checkout worker can apply for a supervisor post in the same store.</a:t>
            </a:r>
          </a:p>
        </p:txBody>
      </p:sp>
    </p:spTree>
    <p:extLst>
      <p:ext uri="{BB962C8B-B14F-4D97-AF65-F5344CB8AC3E}">
        <p14:creationId xmlns:p14="http://schemas.microsoft.com/office/powerpoint/2010/main" val="18729649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D82D75F-ABBE-45DD-BF1B-8E84A3A92A23"/>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Hx0M0haf7mZOgQAAOEOAAAdAAAAdW5pdmVyc2FsL2NvbW1vbl9tZXNzYWdlcy5sbmetV/9u2zYQ/r9A34EQUGADtrQd0KIYEge0xNhCZMmV6DjZDwiMxNhEKDGTKLfZX32aPtieZEfKbuymg6R0gG2YtO+7091335HHpx8LiTa8qoUqT5zXR68cxMtM5aJcnTgLevbzOwfVmpU5k6rkJ06pHHQ6ev7sWLJy1bAVh+/PnyF0XPC6hmU9MquHNRL5iTMfp240m+PwKg2iSZSO/YkzclVxx8p7FKiV+qP64Ze37z6+fvP2x+OXW8s+QMkMB8EhFLJIb171AAppHAUpoJEgDckldUbmc5hdtKCBHxJntP0yzHoekwtnZD477RZxTEKaJoHvkdRP0jCiNhcBocRzRleqQWu24UgrtBH8A9JrDpXUouKoliK3P2QKNsqGdznzohn2wzQmCY19l/pR6IwSVVX3P1lY1ui1qsBdjXJRs2vJc+sTOGN/v6t4Da6ZBk4heOm1gH+qgonyqNN1jJd+OElpFAVJSkJvt+OMSJkjr2LGzUCUGCckBoCK1bx6gm1qWWbNEZZyGMLUn0wDeFMTwlSs1hLeemgccwI1mPOyywo4QmJgV5Iso9gzSQNXiKE7VtcfVJUf8GO/UF3AfuhGQEGX7oFTg7EDhhoLUI6q4pnuApuRJMETko6jSyAy9F00xCI6h3Y7H2JxRRJoEZJ02YT4wp9gQ3jTYjv+7/orY4bO8h6xLAM7k76NUE0NOyal0AW20+phXhLyfgFV83HwjS5uASGxtl4rseEQQpV3swc0xSWe4c/7hf9beob9gHgpEMqLlim1YmecMZCHUmnEpFTmAcAvyzeszDi65hlrgPD38Ldc5PZvptg2kr8a8TdieistL7aqFHrk8sXRwNAOhOxxhEVTQ3ha8+JOd7neC/8pURhi/2cIfR59oP+kbdaxDx0wFqq/BQF5NoIEiir7W/nhGTiatz0PouCXNwN8htEWIFToqRgXkKqDEC4ghQPsl2Sc+BSG7ZJf10J3zjFb2bZA3y5qBgcHyTV/KOw1v1HQE5KzTTvOQNZspTsLujctD7SH+jSAkEMAXLUjESClKCD+vAfmYkZ2GWgl4+BJlqqRuW1RKW6tbEBum4I/nsM3lSrsrmT1jrytap1+TxTtw8Wt0/mAeZIQHLvT1MWhS8wRzjSN7GkEXDQxBTRJAzw25kDKgulsDVp5o5oy7wnUnsI8coYBbJvShLMqW//z6XNPjK8iaXfRdvfXQSDQYUaIyBew30Olef1nFwjF40M7u+hjtT217ux6HmKpD3T4X06HrNX0QhWwddTtF9i2LRqmFLvTGRAysfxTTZV1j959hBmOz0FU7PnKGc1YdQuKRJWSg1Bsqg0B9TDvDxeHRktR8iG236fp5oGpP0+x59lbFDSfFNltO7xyOCtm2+uUhOtUXzB3ikMQvK/weC70QEA7I3byAo3erh/afPN4ZHxZ1fYyevxy7276L1BLAwQUAAIACAB8dDNIw6oVif4CAABlCgAAJwAAAHVuaXZlcnNhbC9mbGFzaF9wdWJsaXNoaW5nX3NldHRpbmdzLnhtbNVW3U7bMBS+71NYnrikAQYbq9IiRFutAtqKdtq4Qm582lg4dhY7LeVqT7MH25PsOKYlFQwFGNKmXjQ5Puc73/nJJ4dHN4kkc8iM0KpJd+s7lICKNBdq1qRfxt3tQ0qMZYozqRU0qdKUHLVqYZpPpDDxCKxFV0MQRplGaps0tjZtBMFisagLk2buVMvcIr6pRzoJ0gwMKAtZkEq2xD+7TMHQVq1GSOhN55rnEojgSEEJx47JrmQmpoF3m7DoepbpXPETLXVGstmkSd8dHrvfysdDtUUCyhVnWmh0ZttgnAvHh8mRuAUSg5jFSHxvn5KF4DYuHgPnHwYPUQpsXwNzKCcai1H2Dj4ByzizzL/6fBZurFkZvIkvFUtENMYT4upv0vb46vPlsHNx1uufXo0Hg7Nxb+hJFDHBJk4YbCYKkZDOswjWeUJmLYti5I0xUyYNhEHZtHKbarVBzr2TiZbY+yIK9yGZAO+zBErTGF0L1UXPXUqmWIhcNulxJpikRFgmRbQONvnEWGGL+XfLngSxcM+AnI/ofXrfnShmmYEyrdWJcT2PWl91LjlZ6pxIcQ3EaoL15wk+xUDKwyHTTCeFFdfHEiMFZpwLWAA/Knp6B/inRJeYIskxEjc3lWB9hu+5uCUTmOoMcYHNccfRLozHrz8LOGXG3IOyFcet0Vmv3bnq9dudb1uuQMbnTEXPBMeBQ5Lat8BnWLvSmEJKjd0sQWBnIpYbKObDBS/cqpRZOXfM5sXQ3SALUBy3QD4eEw8iXE2hcqgKGDFFtJJLwiL8hIxbobnQuUGLXxYPbV5E0IcSoQqqM/yCMFnGIauCtrO7937/4MPHw0+NevDrx8/tJ4PuZGUomcvmdeXkSWFZi8vDby4MnBY8Lg02y/9NZbjsjKq0tT+o4jU4reJ14aVnWJKdShRQN2ZepFA5pEiEBf43V+IFY32V4vudeJuxvmHNr1nl/6Zk/7a+PGzcFsLg0euMO0mEEgk2winY+g7UOtjfwfvHo0e1GqJtXg1btd9QSwMEFAACAAgAfHQzSE9Ble2qAgAAXgoAACEAAAB1bml2ZXJzYWwvZmxhc2hfc2tpbl9zZXR0aW5ncy54bWyVVttu2zAMfd9XBNl73V3TAUqANM2AAt1arEXfZZuxhciSIcnp8vcTZTmWE7v2QhSIyHMkijxiSvSeidWH2Ywkkkv1DMYwkWn0NL4ZS5fzuDJGiqtECgPCXAmpCsrnq48/3YdEDjnGkgdQUzk7mkB7zMJ9plD8Gd8WaEOERBYlFccHmcmrmCb7TMlKpKOp5ccSFGdib5HXPxab7eABnGlzb6Do5LS9QZtGKRVoDZjS9y3aKIvTGHhz0rX7TOS0R71/+zPagWlmHG39CW2IVtIMukW+WaMN44XdvduVBdr7BAN/jYV++Yw2COX0CKq7+d1XtEGGLKvyfzRSKplhQbuc95t44nBJU/v8MKtrtFECXggPGu2CL4+7610A8l/Dd0/wuSrJn7CuZwMBmx5zWO0o10CiZlkHdS7fHitjH8gJELpa0JPN+olWugNrnS3wD7wxkYYo72khr5JXBWzqlENkN9ASNptbNy5C7MkX5KjgcAkMvC30t63tJTTwttBnzlJ4FPx4iT8P1aSm07fU93SkCTYMgtplujKqstFm1UTxqAd8wNoDAkeDKWQKK435vLACsHkkcr46p+giKSLogWXUMCl+IS4+uttoEp0FvOL69UUMMxz6ZOdytMM6rJdbT1Bl/ePQXq5ez4yd5cs5NYYmeWF/nPR85nnLudtnHvVTcFxaPKh7sZNTSQVVe1AvUvLJ5whpYDJY1m9sCE6ioAok6q8z8Zv0NUBURQxqa/vGoBFO11fjcpbl3P6ZVwZvkHYJA8GaaXK7naDspMvA4UUAVCV5o9p6UUeKihvG4QDcRwOHu/DQzYi2Kh0S3No8wM6EkvOeSZr006KVytkYCQI9hFebVz+jjkzQvaGxdlfrPP2x+dyMNBRfZ5o5hxdTZ2sbvyyideL/lf8AUEsDBBQAAgAIAHx0M0grL9OQ0wIAAHYJAAAmAAAAdW5pdmVyc2FsL2h0bWxfcHVibGlzaGluZ19zZXR0aW5ncy54bWzNVsFOGzEQvecrLFccyQKlLY02QYgEEUFJRFK1nJCznmQtvPbW9iaEU7+mH9Yv6XhNQiJotCCoqhyyHs+8eW/Gnt348DaTZArGCq2adLe+QwmoRHOhJk36dXiyfUCJdUxxJrWCJlWaksNWLc6LkRQ2HYBz6GoJwijbyF2Tps7ljSiazWZ1YXPjd7UsHOLbeqKzKDdgQTkwUS7ZHP/cPAdLW7UaIXEwfdG8kEAERwpKeHZMnrpM0ih4jVhyMzG6UPxYS22ImYya9N3Bkf8tfAJSW2SgvDbbQqM3uwbjXHg6TA7EHZAUxCRF3nv7lMwEd2n5GHn/OHqMUmIHCcyjHGvUotw9fAaOceZYWIZ8Dm6dXRiCic8Vy0QyxB3i5Tdpe3h9etXvXJ53L86uh73e+bDbDyTKmGgdJ47WE8VISBcmgWWemDnHkhR5Y8yYSQtxtGpauI21WiPn12SkJZa+jKJkjEzlvEmPjGCSEuGYFMly1zEzAXciJGrwsbv1sXL0ATDoTVJmLKwmWuxYX8Wk9U0XkpO5LogUN0CcJqioyPApBbJabjI2OiutkllHrBQcyFTADPhhWaV7wL8lusIUWYGReBRzCS5k+FGIOzKCsTaIC2yKhxbtwgb8+rOAc2btAyhbcNwanHfbnevuRbvzfcsLZHzKVPJMcGwhZLl7C3yG2pXGFFJqrOYKBFYmYYWFsj9c8NKtiszKuVM2LZvuG1mCYrsF8gmYuJHg0RKqgKqACVNEKzknLMFLYf0RmgpdWLSEwxKg7YsIhlAiVEl1ggMKkxkOpgrazu7e+/0PHz8dfG7Uo98/f21vDLofFH3JfLYwKY43jorluHh85+LI39CnL7szxb+661edQZVCXfSqePXOqnhdhmHSXxkklSjgJJiEsYOzQIpMOOCv2eQXNGrzVA5tfKVGvaGKjcft/xURVsuX8NpbN46e/CyooX39W6lV+wNQSwMEFAACAAgAfHQzSEflG4WDAQAACQYAAB8AAAB1bml2ZXJzYWwvaHRtbF9za2luX3NldHRpbmdzLmpzjZTLbsIwEEX3fEWUbitEn6HdoUKlSiwqtbuqCxOGEOHYlu2kpIh/L+PwiB8peDbxzdEdz1ieTS/arTiNo+doY77N/t3eGw1Q07KEa1unHXqBeqxoPofPvACaM4gdpEJkQaiCo749IY2z+d0SmbGd1R9orFqOMQ/hIiTKkKhCYhUSf0LiOiT+2gXui2sKa7V7VmrNWT/lTAPTfcZlQQwTX72a1S7TgXkF8gy6IClYpolZXeTJ8SHBaHMpLwRh9ZRnvD8j6SqTvGTzrvzLWoDcXfyqAQZPycvEsqO50m8aCjfxZIjRTQoJSsE+7+MEIwhTMgPa8h2Y9Q9qGfsFOXSVq1wf6NENRpsWJAOvS8MRho2xnZfXzQTD5zSsdUPc3WJYBCU1SM9qfI9hgVyU4oILFJJn2BEP9Xt+RCkn85xl+9QDjCCHh0Xbru6dCjXHH8fWE+LOE1r6U6iZQI7GApoKaPqgWVmVk3UaevTdY8sVL59YVXiQaHeQ4P4r+j53Gteut/0DUEsDBBQAAgAIAHx0M0iWUXBaugAAAKMBAAAaAAAAdW5pdmVyc2FsL2kxOG5fcHJlc2V0cy54bWydkLEKwjAQhvc+Rbjdxm6lJHET3Bx0lpqmGmkvJZdYH9+UinSRgkMg//F9P8mJ3avv2NN4sg4lFPkWmEHtGos3CefTflMCo1BjU3cOjQR0wHYqE7Yo8egNmUAsVSBJuIcwVJyP45hbGnxqINfFkIop167n6fQO+WTyYVZhdiv7l/2ZgcoyxsQ12i4cUKV7SjPCyGsJk3PRmFtsHfBfgFkDWr8CPIYVwMcFIPj3xVPSkUL6ZgqCL5arsjdQSwMEFAACAAgAfHQzSGAwPB5rAAAAdQAAABwAAAB1bml2ZXJzYWwvbG9jYWxfc2V0dGluZ3MueG1sNYwxDoMwDAB3XmF5p9CtA4GNDYZCH2ARt4rk2CiJqvb3zdLtpDvdMH2iwJtTDqYOr5cegfUwH/Tl8LHP7Q0hF1JPYsoO1RCmsRnEDpKNS6lhhlPoy2nnWKHwSrGW2x3y37ew1OUzsMdubH5QSwMEFAACAAgA6AIhR4ok4qj6AgAAsAgAABQAAAB1bml2ZXJzYWwvcGxheWVyLnhtbK1VTW/bMAw9p8D+g6F7paRd1zawW3QFgh3WoUDWbbdAtRlbi78myXXTXz/K8vecbgV2SGBTfI8U+Ui7189J7DyBVCJLPbKgc+JA6meBSEOPPHxdHV+Q66t3R24e8z1IRwQeKVJhADwmTgDKlyLXCL7nOvJIz0CRmTi5FJkUeo/cZ8jdRbok745m6JIqj0Ra50vGyrKkQiEiDVUWF4ZEUT9LWC5BQapBMpsGcRrsUv8djb8kS5ne56B6yFy/PXBN0nI8KzEgKU9pJkN2Mp8v2I+7z2s/goQfi1RpnvpAHKzkrCrlI/d3d1lQxKCMbebaJNegtUmiss1cvRSLi9RR0veIddgkoBQPQdE4DQmzWDYBdrcxV1HNowa0hlftRM1b+W3M+6ZxqzrHOue8eIyFivCoD+msk0CXDaO6SXXdSkEPjYJWhok4En4VQkJQvX5rJTJfEBuwVVyVJ1Wljwf4tOK+zuT+FmGoorqDtG0atU2jFajloG30dUdBmttugetCQlOqmfskAsi+cCm5kcWVlgW4bGSssWwIdpm9ct2kriFupJP47B96Y/xGrfmpXutMBfgfjfmERG1NRBrA80qgj4YEa6oBi21sVOcxNTG7nFTxmPR0PTDZHOum4EUczWUIOIYB15x1dnYICpIrdPELOcL2Dg6CIxFGMf70JMP49CBNwuVukqF3cBAcZ/5uAtqa2zKycR1HYmoV5LKJdeL6hdJZIl4qeQ72jF5WOnxt5Jqjm1y0B+fzP0ZxEKMZzC2ZWF3mqbevmsN7M6dadT6b3FoGasV5AF3k1quZhSIf+QSw5UWsb/s5NfuwBx3lPDUd01zfUe9ZuRYv4JQiMF+6xampSQRGMx75cHHaY8B+4nYZhK9MhyJus7SpA6WserP/VUWbLV+3znb9UIddrOGTgNJi7Ex9RHWEMivSYNRDmncfERXjTruRwJ0YtnijxQmKNMs98h4f6jtfnl12Vz7HTzjrfWvubWCbyxtWep1wpyBW67q9iFvvBnz8DVBLAwQUAAIACAB8dDNIaLyeISEJAADUOgAAKQAAAHVuaXZlcnNhbC9za2luX2N1c3RvbWl6YXRpb25fc2V0dGluZ3MueG1s7VvrbtvKEf5/nmKh4gAtUFiUqGuhqOBlZRORKR2RtpMWhUCJa4swxVXJpR0f6Eef5jzYeZLOLkmLlGWZzKVNWplJEM7ONzM7OzO73EkG0b0XaHHE6Nr71WEeDSzCmBfcRcOfEBosqU/DaUgiwqL6jnLjBS59NIJbymlAjZgTuE7oanw0GkpoJH5Qr6v09B68tdRWE3VbuIl7SMdtDcb6st6XNRjTmw1tUN8TkcgNyZIE7LDUQb0w+hJgBBEJmRG45NNQLnLnh4ozOA8d1wO+aNhp8Webad3qLf6gVqPdbeNtU5FluYO0tt7QpW232+8qDYSlVluSt2qvKTdl1Gi3G/3OttFttmV4G/U7IKWF+x3U6rZaTX3bxE1AI0VR9aa27cr9RkMBbbjX17ajkdqVJNRoNOSWvm135JEqIeCWQYYi97gDZV1W5c5WUZVGT0YjbaSOWlus447WRr0m7kjStqWqsiTtnLubXd5dO2rp6WTufEPgwSU4OMpjq34guAbLOAyB2Sbrje8wghZORExnTd7VrBmK0mCtpcEpAjljzWwqUhMikAMQMry0Jhfo0WMrGjPkxK5HF044qIuxjFFYlU+LPB157rvaImaMBmdLGjAw9Syg4drxa8M/JJGTzqsMkj6QsAru1lmSnbqu+CkLS3VBNMNzDLSk640TPI3pHT1bOMv7u5DGgVvKzNXThoS+F9wDt9TvavioIt+LmMHIumAf7vGnPGwD1Soi3LwO5k8ppO8siJ9plMRPBdxO5dse2YM+eJHHBFRp8OcYdOPckeIC9BT+HMcEoKW4al3+vA1i5BMDdpknf/Mou+88kbCoJCmWR1F0E2+qxtMmpHfc2UXc2wv9jPMp1J7gjlso8acUiE+QKyy1SqnbxPz1Pcb0db+WDNagBRY3X1xSkhA5Vefa5HKqmB/n48n5ZK4a57WhlmQl4mn5x2an96nR7vxpUE9xJSVZl8p4XJSFhLC2VE6Wac8m4zkIxOO5iT/YtSH/szJ0cmWPDRPXhulfKguYzvB1bcj/LAO9ms2wac+tsaHjuWHNzYkt/DLGNtZrw480RivngSBG0YNHHhFbEQTl2QsJinzPFQO8ZHtBTEro0yeXimHOZ9iyZ4ZmGxOzNrRoGD79WUh2Yth+QtAYIdeLnIVPXKEWQkSM8/IC2sXpDMEvtvKAk64dLzgro32m3Bjm+dyeTMbWHJt6RqkNceAiPXS4puqCZoqFZyAjhA05/Dz4XESfkIAU368s5MI4vxjDb5sbcuHdrXz4zT7DmimGJZmSoAQQAgfPIOos62Yy07kPQSFy0MaJokcauoWgyS9dCdmGqU0gNDU7J9/mYjLZsPBesITQIUtWQt4ltizlHM/VyQeIccjNSUXQ5D2k5PuKoI/YghzCVgmYqVwb5wrPCJ6GWYJkObh0eLz7T8hZLgHHvfng0TgCCvcwpInIxqiyIgv/cgXraCjjA8meyAQ/ixW88x4IWBG6paIKCpCGdR5Xv1wZf5uPFGOM9TkEmj65mduiPnJ9DhSSgMKB0/cpnwaodtwHJ1jC8ZYsnRjS4QnYXM8VbHz5hTH/jL1fkcPSIvRzWr9MHX/4+ay6dYWq99LINRybQRmcVTbsLe25GXymITzgX7WijAOqm2AlqawakBmqRyuBMFR0XrqgCPuVgIY5AnXTpC5A4eDfOZUEmJNUhknRF4i5Bs8VDLkGj1YTcYNVy7Bh074hC36KLQEWy52s2uGV5t8aPoHPvOfVXpBbCuniE+ch2RChBorlL7PKuS23UKJswx6D4SbIvEv2VZDqe2t+Fi8n9uoSZ65IykphPjc09l2Rw753L0oL+Dlek5f7+W1I14LqO1EW10lx++sXGpJMcZbonVbbiCyszLSLuaaYGubnQ55VfnkcxCi3bGxb87GicgkQrGuHLVdQWG/5qb28rOR8p+ORAvJS91rECZer3//1W3kxe/YkVJRS/1JVDqQgr1r4Wd7fTcpI9I8ScmxFLULFS0lgejzOoOVPy7YBYfJVDqBOshms6ZpfWJRSDYGYLqNi24p2cQmxaonQpHG4LLV/54VcKrP3UH7Eya02vHTCeyhfNqV+VUHC8zw2WWUbdh8sMfO9gFSEf/F+wCdvG9O5ouviSw5y1PeW98km6MJxNL20QT580lWQp10oJtTIPZHE9Vh1mWKLycoRlITkfVcQHg7uOM+E3ecxfH7TmBW+tgMWUn/K7yleXswBA79WgTAe3jp+BGuTveZZohV9TBcvY8uT9lmnYMSUn8yGLIxT3h1tn3vGk8fNy00p+4zX1IfyrCXzyYku0vdRmqaKi7y8gmfaC8vh1PySPUfdB5jkE3sJyFH3ARbftSZwUH+J2h/KQ7P7FdUJ8/Tc8iX+OLB6wEMCUahSnuytyMMtGPN7tijn2pRQ5FxTlwzF7mt7a5JmNKflDa6/YvEgeD5HXHLM4slKv0v2BnYRXD8ewgPmMZ+8Ht9iHpCFeVeL95+qeHGQXAfv+yKhIva0Ie9q8AHgLFe81kc1lMp4VxNqk0v314CbrKTxilYNuhYlXVT0HJBP4zgu4IW8miqapPtRNYP6Cz8N6scWaJBKfX39gni9ICGGEPBIFptFWp57ld1sXIuDYRH2ymAez1YgOoAvlQyTIxSiShyrslRJXvLj69hnnk8eSFapcoSca47PfhBBahyPbIWNyS3Lx3ZKqZwCaaXbBeJeCcwNvAoTH0b5ql8cqLjtMGcRidkfKFXltqOsSvNgz5mVvBfC9oAu4H3N/YN6fp+FCnWgbXa0l5brx/2oHbSm1FfldsUOWrOtdmX8H+igKSP+VO6gqfpopLQ+p4Mm93vtVr96B+1g8+Obd9B6DbXX61TroEmSKrWlqh20t/tU+Q5at8mfqh003MQqbn7PHbS34+pQB62p6FJDOXXQTh20Uwft1EE7ddBOHbQft4O2Z11y437jhEG5cvA99+NeGvIVZvdfaPK9YcJnTOrUNvyfbxse0Fc1UE6dx1Pn8dR5PHUeT53H/8/O4+tNl/y17u769qv2HXespdqOufvmb9N3LFyel2g75m61y3cdd6BT0/HUdPyxmo4HQKeu46nreBD3PbQd8/8u5Nv3HfdpAAV5r/7H1X8DUEsDBBQAAgAIAH10M0hk2ucKoAEAAN4XAAAXAAAAdW5pdmVyc2FsL3VuaXZlcnNhbC5wbmfrDPBz5+WS4mJgYOD19HAJYmBgmcDAwFzEwQYUsf1tqAekGIuD3J0Y1p2TeQnksKQ7+joyMGzs5/6TyArkcxZ4RBYzMPAdBmHG4/krUhgYxIs9XRxDKuLe3jbseuwg4hr4tr7Wb4qGEJM6mzqT+yzN5morjXdMx54f7KzLZBbfErO/bN7zre9/b829ffttGTPQ0AfcNVUXMpwXC/695+9g1Zf8yxAoyHA/fcui8/cYX36s8JFnAvI/7HUzrmJfcv21aS1ImmGxrO7j/dtuCoLYbtZR10rnyjECmQlbFqeWgcQa+Bk5QZSKAkh4AosKSHBSAwuQdBCaAOJ4MAmBKE8HkPEKnB4gjsqoplFNo5pGNY1qGtU0qmlU06imUU2jmkY1jWoa1TSqaVTTqKZRTaOaRjWNahrVhE/T6V3rLoMGtxl6yra8+W1nC9J8IMP9dOW8y8pQ4Zj6cpnjXxjBg93ZJos3ljtI7b7//nI7SKBm/sUuu9+cHsnnn3++tS33F3iY+//+i21uyr+2v/7FrKwkX/ZGq4kN7DJXP5d1TglNAFBLAwQUAAIACAB9dDNI2KHfu0oAAABrAAAAGwAAAHVuaXZlcnNhbC91bml2ZXJzYWwucG5nLnhtbLOxr8jNUShLLSrOzM+zVTLUM1Cyt+PlsikoSi3LTC1XqACKAQUhQEmhEsg1QnDLM1NKMkAqTEwQghmpmekZJbZKFqYWcEF9oJkAUEsBAgAAFAACAAgAfHQzSFp/uZk6BAAA4Q4AAB0AAAAAAAAAAQAAAAAAAAAAAHVuaXZlcnNhbC9jb21tb25fbWVzc2FnZXMubG5nUEsBAgAAFAACAAgAfHQzSMOqFYn+AgAAZQoAACcAAAAAAAAAAQAAAAAAdQQAAHVuaXZlcnNhbC9mbGFzaF9wdWJsaXNoaW5nX3NldHRpbmdzLnhtbFBLAQIAABQAAgAIAHx0M0hPQZXtqgIAAF4KAAAhAAAAAAAAAAEAAAAAALgHAAB1bml2ZXJzYWwvZmxhc2hfc2tpbl9zZXR0aW5ncy54bWxQSwECAAAUAAIACAB8dDNIKy/TkNMCAAB2CQAAJgAAAAAAAAABAAAAAAChCgAAdW5pdmVyc2FsL2h0bWxfcHVibGlzaGluZ19zZXR0aW5ncy54bWxQSwECAAAUAAIACAB8dDNIR+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
  <p:tag name="ISPRING_PRESENTATION_TITLE" val="PPT01_Nature_of_God"/>
  <p:tag name="ISPRING_RESOURCE_PATHS_HASH_PRESENTER" val="bcae6a3e3aecdee6b725ca2ddaf91781060489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0</TotalTime>
  <Words>941</Words>
  <Application>Microsoft Office PowerPoint</Application>
  <PresentationFormat>On-screen Show (4:3)</PresentationFormat>
  <Paragraphs>97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Office Theme</vt:lpstr>
      <vt:lpstr>Effective recruitment</vt:lpstr>
      <vt:lpstr>Effective recruitment</vt:lpstr>
      <vt:lpstr>Key words (1)</vt:lpstr>
      <vt:lpstr>Key words (2)</vt:lpstr>
      <vt:lpstr>What is recruitment?</vt:lpstr>
      <vt:lpstr>Roles and responsibilities in big business</vt:lpstr>
      <vt:lpstr>How businesses recruit people</vt:lpstr>
      <vt:lpstr>Job descriptions and person specifications</vt:lpstr>
      <vt:lpstr>What is internal recruitment?</vt:lpstr>
      <vt:lpstr>Advantages and disadvantages</vt:lpstr>
      <vt:lpstr>What is external recruitment?</vt:lpstr>
      <vt:lpstr>Advantages and disadvantages</vt:lpstr>
      <vt:lpstr>Summary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PPT01_Nature_of_God</dc:title>
  <dc:creator>Liz Matthews</dc:creator>
  <cp:lastModifiedBy>Morgan Crump</cp:lastModifiedBy>
  <cp:revision>706</cp:revision>
  <dcterms:created xsi:type="dcterms:W3CDTF">2012-02-07T12:53:50Z</dcterms:created>
  <dcterms:modified xsi:type="dcterms:W3CDTF">2020-03-08T17:05:56Z</dcterms:modified>
</cp:coreProperties>
</file>