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9" r:id="rId2"/>
    <p:sldId id="530" r:id="rId3"/>
    <p:sldId id="329" r:id="rId4"/>
    <p:sldId id="507" r:id="rId5"/>
    <p:sldId id="451" r:id="rId6"/>
    <p:sldId id="525" r:id="rId7"/>
    <p:sldId id="497" r:id="rId8"/>
    <p:sldId id="527" r:id="rId9"/>
    <p:sldId id="529" r:id="rId10"/>
    <p:sldId id="327" r:id="rId11"/>
  </p:sldIdLst>
  <p:sldSz cx="9144000" cy="6858000" type="screen4x3"/>
  <p:notesSz cx="6797675" cy="9928225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97" d="100"/>
          <a:sy n="97" d="100"/>
        </p:scale>
        <p:origin x="8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54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46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64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909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72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99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6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2.5 Understanding external influences on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2.5.3 Effective training and development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apprenticeship-levy-how-it-will-work/apprenticeship-levy-how-it-will-wor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Effective training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979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Write down or discuss the answers to these questions.</a:t>
            </a:r>
          </a:p>
          <a:p>
            <a:pPr lvl="0"/>
            <a:r>
              <a:rPr lang="en-GB" sz="2600" dirty="0"/>
              <a:t>What is informal training?</a:t>
            </a:r>
          </a:p>
          <a:p>
            <a:pPr lvl="0"/>
            <a:r>
              <a:rPr lang="en-GB" sz="2600" dirty="0"/>
              <a:t>Name a benefit and cost of training to a business.</a:t>
            </a:r>
          </a:p>
          <a:p>
            <a:pPr lvl="0"/>
            <a:r>
              <a:rPr lang="en-GB" sz="2600" dirty="0"/>
              <a:t>Why is ongoing training important to a successful business?</a:t>
            </a:r>
          </a:p>
          <a:p>
            <a:pPr lvl="0"/>
            <a:r>
              <a:rPr lang="en-GB" sz="2600" dirty="0"/>
              <a:t>What is target setting?</a:t>
            </a:r>
          </a:p>
          <a:p>
            <a:pPr lvl="0"/>
            <a:r>
              <a:rPr lang="en-GB" sz="2600" dirty="0"/>
              <a:t>Give two reasons why a business will train and develop staff.</a:t>
            </a:r>
          </a:p>
          <a:p>
            <a:r>
              <a:rPr lang="en-GB" sz="2600" dirty="0"/>
              <a:t>Give a reason why a business might decide not to train and develop staff.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Effective training and development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What training and development of staff is</a:t>
            </a:r>
          </a:p>
          <a:p>
            <a:pPr lvl="0"/>
            <a:r>
              <a:rPr lang="en-GB" dirty="0"/>
              <a:t>Different ways of training and developing employees</a:t>
            </a:r>
          </a:p>
          <a:p>
            <a:r>
              <a:rPr lang="en-GB" dirty="0"/>
              <a:t>Why businesses train and develop employees</a:t>
            </a:r>
          </a:p>
        </p:txBody>
      </p:sp>
    </p:spTree>
    <p:extLst>
      <p:ext uri="{BB962C8B-B14F-4D97-AF65-F5344CB8AC3E}">
        <p14:creationId xmlns:p14="http://schemas.microsoft.com/office/powerpoint/2010/main" val="118943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 (1)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784614" cy="4695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Formal training</a:t>
            </a:r>
          </a:p>
          <a:p>
            <a:pPr lvl="0"/>
            <a:r>
              <a:rPr lang="en-GB" sz="2200" dirty="0"/>
              <a:t>The official training programme, e.g. a two-year graduate training programme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Informal training</a:t>
            </a:r>
          </a:p>
          <a:p>
            <a:pPr lvl="0"/>
            <a:r>
              <a:rPr lang="en-GB" sz="2200" dirty="0"/>
              <a:t>The unexpected, unplanned extra advice or demonstrations that come from colleagues or, occasionally, customers</a:t>
            </a:r>
          </a:p>
          <a:p>
            <a:pPr marL="0" lv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Mentor</a:t>
            </a:r>
          </a:p>
          <a:p>
            <a:pPr lvl="0"/>
            <a:r>
              <a:rPr lang="en-GB" sz="2200" dirty="0"/>
              <a:t>Someone in the workplace who gives you advice and help, officially or unofficially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Ongoing training</a:t>
            </a:r>
          </a:p>
          <a:p>
            <a:r>
              <a:rPr lang="en-GB" sz="2200" dirty="0"/>
              <a:t>A short account of the main features of the job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18357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Performance reviews</a:t>
            </a:r>
          </a:p>
          <a:p>
            <a:pPr lvl="0"/>
            <a:r>
              <a:rPr lang="en-GB" sz="2200" dirty="0"/>
              <a:t>Discussion sessions between you and your boss (perhaps every six months) about how well you are doing against the targets set for you</a:t>
            </a:r>
          </a:p>
          <a:p>
            <a:pPr marL="0" lv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Retention</a:t>
            </a:r>
          </a:p>
          <a:p>
            <a:pPr lvl="0"/>
            <a:r>
              <a:rPr lang="en-GB" sz="2200" dirty="0"/>
              <a:t>A calculation of how many staff stay loyal rather than leaving, for example staff staying as a percentage of all staff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Self-learning</a:t>
            </a:r>
          </a:p>
          <a:p>
            <a:pPr lvl="0"/>
            <a:r>
              <a:rPr lang="en-GB" sz="2200" dirty="0"/>
              <a:t>Teaching yourself, perhaps by thinking why a problem occurred and making sure you learn from your mistakes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Target-setting</a:t>
            </a:r>
          </a:p>
          <a:p>
            <a:r>
              <a:rPr lang="en-GB" sz="2200" dirty="0"/>
              <a:t>When you are set goals by a manager and your job is to achieve them</a:t>
            </a:r>
          </a:p>
        </p:txBody>
      </p:sp>
    </p:spTree>
    <p:extLst>
      <p:ext uri="{BB962C8B-B14F-4D97-AF65-F5344CB8AC3E}">
        <p14:creationId xmlns:p14="http://schemas.microsoft.com/office/powerpoint/2010/main" val="108940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Training and development of staff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Training is the process of an individual acquiring job-related skills and knowledge.</a:t>
            </a:r>
          </a:p>
          <a:p>
            <a:pPr lvl="0"/>
            <a:r>
              <a:rPr lang="en-GB" sz="2200" dirty="0"/>
              <a:t>Development is the process of improving and increasing capabilities of staff through access to education and other opportunities in the workplace, or through an outside organisation such as a university.</a:t>
            </a:r>
          </a:p>
          <a:p>
            <a:pPr lvl="0"/>
            <a:r>
              <a:rPr lang="en-GB" sz="2200" dirty="0"/>
              <a:t>Training and development can help improve productivity and motivate the workforce, enhancing the quality of the products and services offered by the business.</a:t>
            </a:r>
          </a:p>
          <a:p>
            <a:pPr lvl="0"/>
            <a:r>
              <a:rPr lang="en-GB" sz="2200" dirty="0"/>
              <a:t>Research shows that the best UK businesses spend up to 50% more on training each member of staff than the worst performing businesses.</a:t>
            </a:r>
          </a:p>
          <a:p>
            <a:pPr lvl="0"/>
            <a:r>
              <a:rPr lang="en-GB" sz="2200" dirty="0"/>
              <a:t>Training can boost profits but it is also very expensive, at least in the short term.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602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and costs of training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C0504D"/>
                </a:solidFill>
              </a:rPr>
              <a:t>Benefits of 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100" dirty="0"/>
              <a:t>Increases the level and range of skills available to the business, leading to improvements in efficiency and quality</a:t>
            </a:r>
          </a:p>
          <a:p>
            <a:r>
              <a:rPr lang="en-GB" sz="2100" dirty="0"/>
              <a:t>Increases the range of skills within a workforce, allowing it to respond quickly to changes in technology or demand</a:t>
            </a:r>
          </a:p>
          <a:p>
            <a:r>
              <a:rPr lang="en-GB" sz="2100" dirty="0"/>
              <a:t>Can lead to a more motivated workforce by creating opportunities for development and promotion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solidFill>
                  <a:srgbClr val="C0504D"/>
                </a:solidFill>
              </a:rPr>
              <a:t>Costs of training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z="2100" dirty="0"/>
              <a:t>Can be expensive, both in hours spent providing the training and the cost of sending staff to outside courses</a:t>
            </a:r>
          </a:p>
          <a:p>
            <a:r>
              <a:rPr lang="en-GB" sz="2100" dirty="0"/>
              <a:t>Production may be disrupted while training is taking place, leading to lost output</a:t>
            </a:r>
          </a:p>
          <a:p>
            <a:r>
              <a:rPr lang="en-GB" sz="2100" dirty="0"/>
              <a:t>Newly trained workers may be persuaded to leave  and take up new jobs elsewhere (known as poaching), meaning the benefits of training are enjoyed by other</a:t>
            </a:r>
          </a:p>
        </p:txBody>
      </p:sp>
    </p:spTree>
    <p:extLst>
      <p:ext uri="{BB962C8B-B14F-4D97-AF65-F5344CB8AC3E}">
        <p14:creationId xmlns:p14="http://schemas.microsoft.com/office/powerpoint/2010/main" val="120594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Ways of training and developing staff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695976"/>
          </a:xfrm>
        </p:spPr>
        <p:txBody>
          <a:bodyPr>
            <a:noAutofit/>
          </a:bodyPr>
          <a:lstStyle/>
          <a:p>
            <a:pPr lvl="0"/>
            <a:r>
              <a:rPr lang="en-GB" sz="2200" b="1" dirty="0">
                <a:solidFill>
                  <a:srgbClr val="C0504D"/>
                </a:solidFill>
              </a:rPr>
              <a:t>Formal training </a:t>
            </a:r>
            <a:r>
              <a:rPr lang="en-GB" sz="2200" dirty="0"/>
              <a:t>is the official training programme, for example a two-year graduate training programme.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Informal training </a:t>
            </a:r>
            <a:r>
              <a:rPr lang="en-GB" sz="2200" dirty="0"/>
              <a:t>is the unexpected, unplanned extra advice or demonstrations that come from colleagues or, occasionally, customers.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Self-learning</a:t>
            </a:r>
            <a:r>
              <a:rPr lang="en-GB" sz="2200" dirty="0"/>
              <a:t> is teaching yourself, perhaps by thinking why a problem occurred and making sure you learn from your mistakes, e.g. what went wrong and why?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Ongoing training </a:t>
            </a:r>
            <a:r>
              <a:rPr lang="en-GB" sz="2200" dirty="0"/>
              <a:t>is regular, perhaps weekly, training sessions for all staff.</a:t>
            </a:r>
          </a:p>
          <a:p>
            <a:r>
              <a:rPr lang="en-GB" sz="2200" dirty="0"/>
              <a:t>Businesses with wage bills of £3m per year or </a:t>
            </a:r>
            <a:br>
              <a:rPr lang="en-GB" sz="2200" dirty="0"/>
            </a:br>
            <a:r>
              <a:rPr lang="en-GB" sz="2200" dirty="0"/>
              <a:t>more have now must pay 1% of the bill to the </a:t>
            </a:r>
            <a:br>
              <a:rPr lang="en-GB" sz="2200" dirty="0"/>
            </a:br>
            <a:r>
              <a:rPr lang="en-GB" sz="2200" dirty="0"/>
              <a:t>government. The money can be claimed back </a:t>
            </a:r>
            <a:br>
              <a:rPr lang="en-GB" sz="2200" dirty="0"/>
            </a:br>
            <a:r>
              <a:rPr lang="en-GB" sz="2200" dirty="0"/>
              <a:t>for apprenticeships.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6328374" y="4786868"/>
            <a:ext cx="2224326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Apprenticeships</a:t>
            </a:r>
          </a:p>
        </p:txBody>
      </p:sp>
    </p:spTree>
    <p:extLst>
      <p:ext uri="{BB962C8B-B14F-4D97-AF65-F5344CB8AC3E}">
        <p14:creationId xmlns:p14="http://schemas.microsoft.com/office/powerpoint/2010/main" val="161010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Target-setting and performance reviews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r>
              <a:rPr lang="en-GB" sz="2200" dirty="0"/>
              <a:t>Most large employers have at least yearly meetings with staff to help organise their careers within the business.</a:t>
            </a:r>
          </a:p>
          <a:p>
            <a:r>
              <a:rPr lang="en-GB" sz="2200" dirty="0"/>
              <a:t>Performance reviews are where discussion sessions between the employee and their boss (perhaps every six months) about how well the employee is doing against the targets set for them.</a:t>
            </a:r>
          </a:p>
          <a:p>
            <a:r>
              <a:rPr lang="en-GB" sz="2200" dirty="0"/>
              <a:t>Target-setting is when an employee is set goals by a manager and the employees job is to achieve them, e.g. stack so many shelves per hour.</a:t>
            </a:r>
          </a:p>
          <a:p>
            <a:r>
              <a:rPr lang="en-GB" sz="2200" dirty="0"/>
              <a:t>Part of target setting can include training and development targets, e.g. learn the supervisors job or telephone skills.</a:t>
            </a:r>
          </a:p>
          <a:p>
            <a:r>
              <a:rPr lang="en-GB" sz="2200" dirty="0"/>
              <a:t>Research has shown that the most important role for encouraging staff to develop is held by their supervisor, as a mentor.</a:t>
            </a:r>
          </a:p>
          <a:p>
            <a:r>
              <a:rPr lang="en-GB" sz="2200" dirty="0"/>
              <a:t>Mentor is someone in the workplace who gives you advice and help, officially or unofficially.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997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Why train and develop employees?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Work process change on a regular basis so employees need to keep up to date, e.g. new machines to make cars or new mixes of coffees at Starbucks.</a:t>
            </a:r>
          </a:p>
          <a:p>
            <a:pPr lvl="0"/>
            <a:r>
              <a:rPr lang="en-GB" sz="2200" dirty="0"/>
              <a:t>A well-educated work force is a much more creative workforce and can spot opportunities for the business to improve and make more profit.</a:t>
            </a:r>
          </a:p>
          <a:p>
            <a:pPr lvl="0"/>
            <a:r>
              <a:rPr lang="en-GB" sz="2200" dirty="0"/>
              <a:t>Training and development motivate staff to achieve high quality standards and to stay with the business.</a:t>
            </a:r>
          </a:p>
          <a:p>
            <a:pPr lvl="0"/>
            <a:r>
              <a:rPr lang="en-GB" sz="2200" dirty="0"/>
              <a:t>Retention is a calculation of how many staff stay loyal rather than leaving, for example staff staying as a percentage of all staff.</a:t>
            </a:r>
          </a:p>
          <a:p>
            <a:r>
              <a:rPr lang="en-GB" sz="2200" dirty="0"/>
              <a:t>Development can include staff helping to grow a business, e.g. Jaguar Land Rover has sent 33% of staff abroad to set up new ventures and this development has contributed to a labour retention rate of 95%.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9000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823</Words>
  <Application>Microsoft Office PowerPoint</Application>
  <PresentationFormat>On-screen Show (4:3)</PresentationFormat>
  <Paragraphs>80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Effective training and development</vt:lpstr>
      <vt:lpstr>Effective training and development</vt:lpstr>
      <vt:lpstr>Key words (1)</vt:lpstr>
      <vt:lpstr>Key words (2)</vt:lpstr>
      <vt:lpstr>Training and development of staff</vt:lpstr>
      <vt:lpstr>Benefits and costs of training</vt:lpstr>
      <vt:lpstr>Ways of training and developing staff</vt:lpstr>
      <vt:lpstr>Target-setting and performance reviews</vt:lpstr>
      <vt:lpstr>Why train and develop employees?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719</cp:revision>
  <dcterms:created xsi:type="dcterms:W3CDTF">2012-02-07T12:53:50Z</dcterms:created>
  <dcterms:modified xsi:type="dcterms:W3CDTF">2020-03-08T17:16:33Z</dcterms:modified>
</cp:coreProperties>
</file>