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6" r:id="rId2"/>
    <p:sldId id="275" r:id="rId3"/>
    <p:sldId id="276" r:id="rId4"/>
    <p:sldId id="277" r:id="rId5"/>
    <p:sldId id="278" r:id="rId6"/>
    <p:sldId id="279" r:id="rId7"/>
    <p:sldId id="280" r:id="rId8"/>
    <p:sldId id="282" r:id="rId9"/>
    <p:sldId id="281" r:id="rId10"/>
    <p:sldId id="283" r:id="rId11"/>
    <p:sldId id="284" r:id="rId12"/>
    <p:sldId id="285" r:id="rId13"/>
    <p:sldId id="286" r:id="rId14"/>
    <p:sldId id="258" r:id="rId15"/>
    <p:sldId id="268" r:id="rId16"/>
    <p:sldId id="287" r:id="rId17"/>
    <p:sldId id="289" r:id="rId18"/>
    <p:sldId id="290" r:id="rId19"/>
    <p:sldId id="291" r:id="rId20"/>
    <p:sldId id="288" r:id="rId21"/>
    <p:sldId id="292" r:id="rId22"/>
    <p:sldId id="298" r:id="rId23"/>
    <p:sldId id="267" r:id="rId24"/>
    <p:sldId id="269" r:id="rId25"/>
    <p:sldId id="270" r:id="rId26"/>
    <p:sldId id="293" r:id="rId27"/>
    <p:sldId id="294" r:id="rId28"/>
    <p:sldId id="295" r:id="rId29"/>
    <p:sldId id="296"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DB394-5816-408A-89D1-2CF1A5160B80}" v="117" dt="2019-12-03T22:05:30.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588" y="5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F1C80-C109-44E7-9FF8-74B7E92BE597}" type="datetimeFigureOut">
              <a:rPr lang="en-GB" smtClean="0"/>
              <a:t>03/12/2019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7F12C-8BC3-46CD-B380-B296C8819EE1}" type="slidenum">
              <a:rPr lang="en-GB" smtClean="0"/>
              <a:t>‹#›</a:t>
            </a:fld>
            <a:endParaRPr lang="en-GB"/>
          </a:p>
        </p:txBody>
      </p:sp>
    </p:spTree>
    <p:extLst>
      <p:ext uri="{BB962C8B-B14F-4D97-AF65-F5344CB8AC3E}">
        <p14:creationId xmlns:p14="http://schemas.microsoft.com/office/powerpoint/2010/main" val="310154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500</a:t>
            </a:r>
          </a:p>
        </p:txBody>
      </p:sp>
      <p:sp>
        <p:nvSpPr>
          <p:cNvPr id="4" name="Slide Number Placeholder 3"/>
          <p:cNvSpPr>
            <a:spLocks noGrp="1"/>
          </p:cNvSpPr>
          <p:nvPr>
            <p:ph type="sldNum" sz="quarter" idx="5"/>
          </p:nvPr>
        </p:nvSpPr>
        <p:spPr/>
        <p:txBody>
          <a:bodyPr/>
          <a:lstStyle/>
          <a:p>
            <a:fld id="{64C7F12C-8BC3-46CD-B380-B296C8819EE1}" type="slidenum">
              <a:rPr lang="en-GB" smtClean="0"/>
              <a:t>15</a:t>
            </a:fld>
            <a:endParaRPr lang="en-GB"/>
          </a:p>
        </p:txBody>
      </p:sp>
    </p:spTree>
    <p:extLst>
      <p:ext uri="{BB962C8B-B14F-4D97-AF65-F5344CB8AC3E}">
        <p14:creationId xmlns:p14="http://schemas.microsoft.com/office/powerpoint/2010/main" val="67349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41FDE-251E-45C7-88BF-47DB6FCF209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841FDE-251E-45C7-88BF-47DB6FCF209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841FDE-251E-45C7-88BF-47DB6FCF209E}" type="datetimeFigureOut">
              <a:rPr lang="en-US" smtClean="0"/>
              <a:pPr/>
              <a:t>12/3/2019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841FDE-251E-45C7-88BF-47DB6FCF209E}" type="datetimeFigureOut">
              <a:rPr lang="en-US" smtClean="0"/>
              <a:pPr/>
              <a:t>12/3/2019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1FDE-251E-45C7-88BF-47DB6FCF209E}" type="datetimeFigureOut">
              <a:rPr lang="en-US" smtClean="0"/>
              <a:pPr/>
              <a:t>12/3/2019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41FDE-251E-45C7-88BF-47DB6FCF209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41FDE-251E-45C7-88BF-47DB6FCF209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1FDE-251E-45C7-88BF-47DB6FCF209E}" type="datetimeFigureOut">
              <a:rPr lang="en-US" smtClean="0"/>
              <a:pPr/>
              <a:t>12/3/2019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A64E3-86F4-44A0-975C-1A5D207435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6c08xqCvIs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a:t>Elasticity of Demand</a:t>
            </a:r>
          </a:p>
        </p:txBody>
      </p:sp>
      <p:pic>
        <p:nvPicPr>
          <p:cNvPr id="4" name="Picture 3" descr="A close up of a logo&#10;&#10;Description automatically generated">
            <a:extLst>
              <a:ext uri="{FF2B5EF4-FFF2-40B4-BE49-F238E27FC236}">
                <a16:creationId xmlns:a16="http://schemas.microsoft.com/office/drawing/2014/main" id="{F2C3AF1A-EB15-4B4D-81FD-D5C9BED15EDB}"/>
              </a:ext>
            </a:extLst>
          </p:cNvPr>
          <p:cNvPicPr>
            <a:picLocks noChangeAspect="1"/>
          </p:cNvPicPr>
          <p:nvPr/>
        </p:nvPicPr>
        <p:blipFill rotWithShape="1">
          <a:blip r:embed="rId2">
            <a:extLst>
              <a:ext uri="{28A0092B-C50C-407E-A947-70E740481C1C}">
                <a14:useLocalDpi xmlns:a14="http://schemas.microsoft.com/office/drawing/2010/main" val="0"/>
              </a:ext>
            </a:extLst>
          </a:blip>
          <a:srcRect l="11113" t="15817" r="15725" b="23080"/>
          <a:stretch/>
        </p:blipFill>
        <p:spPr>
          <a:xfrm>
            <a:off x="722128" y="1988840"/>
            <a:ext cx="7964672" cy="44360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57AE-B1DA-48C1-B5AE-55172F4A9BE6}"/>
              </a:ext>
            </a:extLst>
          </p:cNvPr>
          <p:cNvSpPr>
            <a:spLocks noGrp="1"/>
          </p:cNvSpPr>
          <p:nvPr>
            <p:ph type="title"/>
          </p:nvPr>
        </p:nvSpPr>
        <p:spPr/>
        <p:txBody>
          <a:bodyPr/>
          <a:lstStyle/>
          <a:p>
            <a:r>
              <a:rPr lang="en-GB" dirty="0"/>
              <a:t>PED</a:t>
            </a:r>
          </a:p>
        </p:txBody>
      </p:sp>
      <p:sp>
        <p:nvSpPr>
          <p:cNvPr id="3" name="Content Placeholder 2">
            <a:extLst>
              <a:ext uri="{FF2B5EF4-FFF2-40B4-BE49-F238E27FC236}">
                <a16:creationId xmlns:a16="http://schemas.microsoft.com/office/drawing/2014/main" id="{AD79233A-B809-465B-8E25-510407C82B3E}"/>
              </a:ext>
            </a:extLst>
          </p:cNvPr>
          <p:cNvSpPr>
            <a:spLocks noGrp="1"/>
          </p:cNvSpPr>
          <p:nvPr>
            <p:ph idx="1"/>
          </p:nvPr>
        </p:nvSpPr>
        <p:spPr>
          <a:xfrm>
            <a:off x="457200" y="1600200"/>
            <a:ext cx="8229600" cy="5141168"/>
          </a:xfrm>
        </p:spPr>
        <p:txBody>
          <a:bodyPr>
            <a:normAutofit fontScale="55000" lnSpcReduction="20000"/>
          </a:bodyPr>
          <a:lstStyle/>
          <a:p>
            <a:pPr marL="0" indent="0">
              <a:buNone/>
            </a:pPr>
            <a:r>
              <a:rPr lang="en-GB" dirty="0">
                <a:solidFill>
                  <a:srgbClr val="FF0000"/>
                </a:solidFill>
              </a:rPr>
              <a:t>Key term: Price elasticity of demand measures the degree to which demand will change in response to a change in price.</a:t>
            </a:r>
          </a:p>
          <a:p>
            <a:pPr marL="0" indent="0">
              <a:buNone/>
            </a:pPr>
            <a:endParaRPr lang="en-GB" dirty="0">
              <a:solidFill>
                <a:srgbClr val="FF0000"/>
              </a:solidFill>
            </a:endParaRPr>
          </a:p>
          <a:p>
            <a:pPr marL="0" indent="0">
              <a:buNone/>
            </a:pPr>
            <a:r>
              <a:rPr lang="en-GB" dirty="0">
                <a:solidFill>
                  <a:srgbClr val="FF0000"/>
                </a:solidFill>
              </a:rPr>
              <a:t>Let’s break this key term down – why do we call it elasticity?</a:t>
            </a:r>
          </a:p>
          <a:p>
            <a:pPr marL="0" indent="0">
              <a:buNone/>
            </a:pPr>
            <a:r>
              <a:rPr lang="en-GB" dirty="0">
                <a:solidFill>
                  <a:srgbClr val="FF0000"/>
                </a:solidFill>
              </a:rPr>
              <a:t>Where have you heard this term before?</a:t>
            </a:r>
          </a:p>
          <a:p>
            <a:pPr marL="0" indent="0">
              <a:buNone/>
            </a:pPr>
            <a:r>
              <a:rPr lang="en-GB" dirty="0">
                <a:solidFill>
                  <a:srgbClr val="FF0000"/>
                </a:solidFill>
              </a:rPr>
              <a:t>What does elastic do?</a:t>
            </a:r>
          </a:p>
          <a:p>
            <a:pPr marL="0" indent="0">
              <a:buNone/>
            </a:pPr>
            <a:endParaRPr lang="en-GB" dirty="0">
              <a:solidFill>
                <a:srgbClr val="FF0000"/>
              </a:solidFill>
            </a:endParaRPr>
          </a:p>
          <a:p>
            <a:pPr marL="0" indent="0">
              <a:buNone/>
            </a:pPr>
            <a:r>
              <a:rPr lang="en-GB" dirty="0"/>
              <a:t>In simpler terms, it measures how much demand changes when you change your price – it is the ‘stretchiness’ of demand in relation to a price change</a:t>
            </a:r>
          </a:p>
          <a:p>
            <a:pPr marL="0" indent="0">
              <a:buNone/>
            </a:pPr>
            <a:endParaRPr lang="en-GB" dirty="0"/>
          </a:p>
          <a:p>
            <a:pPr marL="0" indent="0">
              <a:buNone/>
            </a:pPr>
            <a:r>
              <a:rPr lang="en-GB" dirty="0"/>
              <a:t>Example: If you increase the price of an iPad by £5, what will happen to demand?</a:t>
            </a:r>
          </a:p>
          <a:p>
            <a:pPr marL="0" indent="0">
              <a:buNone/>
            </a:pPr>
            <a:endParaRPr lang="en-GB" dirty="0"/>
          </a:p>
          <a:p>
            <a:pPr marL="0" indent="0">
              <a:buNone/>
            </a:pPr>
            <a:r>
              <a:rPr lang="en-GB" dirty="0"/>
              <a:t>Example: If you increase the price of a Ferrari by £5,000, what will happen to demand?</a:t>
            </a:r>
          </a:p>
          <a:p>
            <a:pPr marL="0" indent="0">
              <a:buNone/>
            </a:pPr>
            <a:endParaRPr lang="en-GB" dirty="0"/>
          </a:p>
          <a:p>
            <a:pPr marL="0" indent="0">
              <a:buNone/>
            </a:pPr>
            <a:r>
              <a:rPr lang="en-GB" dirty="0"/>
              <a:t>Example: If you increase the price of a loaf of bread by 60 pence, what will happen to demand?</a:t>
            </a:r>
          </a:p>
        </p:txBody>
      </p:sp>
    </p:spTree>
    <p:extLst>
      <p:ext uri="{BB962C8B-B14F-4D97-AF65-F5344CB8AC3E}">
        <p14:creationId xmlns:p14="http://schemas.microsoft.com/office/powerpoint/2010/main" val="5463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3E62-6264-495B-938B-682D8EAE8757}"/>
              </a:ext>
            </a:extLst>
          </p:cNvPr>
          <p:cNvSpPr>
            <a:spLocks noGrp="1"/>
          </p:cNvSpPr>
          <p:nvPr>
            <p:ph type="title"/>
          </p:nvPr>
        </p:nvSpPr>
        <p:spPr/>
        <p:txBody>
          <a:bodyPr/>
          <a:lstStyle/>
          <a:p>
            <a:r>
              <a:rPr lang="en-GB" dirty="0"/>
              <a:t>PED</a:t>
            </a:r>
          </a:p>
        </p:txBody>
      </p:sp>
      <p:sp>
        <p:nvSpPr>
          <p:cNvPr id="3" name="Content Placeholder 2">
            <a:extLst>
              <a:ext uri="{FF2B5EF4-FFF2-40B4-BE49-F238E27FC236}">
                <a16:creationId xmlns:a16="http://schemas.microsoft.com/office/drawing/2014/main" id="{62F2AE72-8CDC-4428-8C44-356FA3AF9400}"/>
              </a:ext>
            </a:extLst>
          </p:cNvPr>
          <p:cNvSpPr>
            <a:spLocks noGrp="1"/>
          </p:cNvSpPr>
          <p:nvPr>
            <p:ph idx="1"/>
          </p:nvPr>
        </p:nvSpPr>
        <p:spPr>
          <a:xfrm>
            <a:off x="395536" y="1196752"/>
            <a:ext cx="8496944" cy="5472608"/>
          </a:xfrm>
        </p:spPr>
        <p:txBody>
          <a:bodyPr>
            <a:normAutofit/>
          </a:bodyPr>
          <a:lstStyle/>
          <a:p>
            <a:pPr marL="0" indent="0">
              <a:buNone/>
            </a:pPr>
            <a:r>
              <a:rPr lang="en-GB" dirty="0"/>
              <a:t>How to calculate PED – it is a simple formula that requires one of the same calculations we have used already this year - </a:t>
            </a:r>
            <a:r>
              <a:rPr lang="en-GB" b="1" dirty="0">
                <a:solidFill>
                  <a:srgbClr val="FF0000"/>
                </a:solidFill>
              </a:rPr>
              <a:t>% change</a:t>
            </a:r>
          </a:p>
          <a:p>
            <a:pPr marL="0" indent="0">
              <a:buNone/>
            </a:pPr>
            <a:endParaRPr lang="en-GB" sz="1200" b="1" dirty="0">
              <a:solidFill>
                <a:srgbClr val="FF0000"/>
              </a:solidFill>
            </a:endParaRPr>
          </a:p>
          <a:p>
            <a:pPr marL="0" indent="0">
              <a:buNone/>
            </a:pPr>
            <a:r>
              <a:rPr lang="en-GB" b="1" dirty="0">
                <a:solidFill>
                  <a:srgbClr val="FF0000"/>
                </a:solidFill>
              </a:rPr>
              <a:t>PED = 	</a:t>
            </a:r>
            <a:r>
              <a:rPr lang="en-GB" sz="2800" b="1" u="sng" dirty="0">
                <a:solidFill>
                  <a:srgbClr val="FF0000"/>
                </a:solidFill>
              </a:rPr>
              <a:t>percentage change in quantity demanded</a:t>
            </a:r>
            <a:r>
              <a:rPr lang="en-GB" sz="2800" b="1" dirty="0">
                <a:solidFill>
                  <a:srgbClr val="FF0000"/>
                </a:solidFill>
              </a:rPr>
              <a:t>				     percentage change in price</a:t>
            </a:r>
            <a:endParaRPr lang="en-GB" sz="2800" dirty="0">
              <a:solidFill>
                <a:srgbClr val="FF0000"/>
              </a:solidFill>
            </a:endParaRPr>
          </a:p>
          <a:p>
            <a:pPr marL="0" indent="0">
              <a:buNone/>
            </a:pPr>
            <a:endParaRPr lang="en-GB" sz="100" dirty="0">
              <a:solidFill>
                <a:srgbClr val="FF0000"/>
              </a:solidFill>
            </a:endParaRPr>
          </a:p>
          <a:p>
            <a:pPr marL="0" indent="0">
              <a:buNone/>
            </a:pPr>
            <a:r>
              <a:rPr lang="en-GB" dirty="0"/>
              <a:t>You may also see this expressed as:</a:t>
            </a:r>
          </a:p>
          <a:p>
            <a:pPr marL="0" indent="0">
              <a:buNone/>
            </a:pPr>
            <a:endParaRPr lang="en-GB" dirty="0">
              <a:solidFill>
                <a:srgbClr val="FF0000"/>
              </a:solidFill>
            </a:endParaRPr>
          </a:p>
          <a:p>
            <a:pPr marL="0" indent="0">
              <a:buNone/>
            </a:pPr>
            <a:r>
              <a:rPr lang="en-GB" b="1" dirty="0">
                <a:solidFill>
                  <a:srgbClr val="FF0000"/>
                </a:solidFill>
              </a:rPr>
              <a:t>PED =  </a:t>
            </a:r>
            <a:r>
              <a:rPr lang="en-GB" b="1" u="sng" dirty="0">
                <a:solidFill>
                  <a:srgbClr val="FF0000"/>
                </a:solidFill>
              </a:rPr>
              <a:t>∆ Quantity Demanded</a:t>
            </a:r>
            <a:r>
              <a:rPr lang="en-GB" b="1" dirty="0"/>
              <a:t>  	or	</a:t>
            </a:r>
            <a:r>
              <a:rPr lang="en-GB" b="1" u="sng" dirty="0">
                <a:solidFill>
                  <a:srgbClr val="FF0000"/>
                </a:solidFill>
              </a:rPr>
              <a:t>∆ QD</a:t>
            </a:r>
            <a:r>
              <a:rPr lang="en-GB" b="1" dirty="0"/>
              <a:t> 	</a:t>
            </a:r>
          </a:p>
          <a:p>
            <a:pPr marL="0" indent="0">
              <a:buNone/>
            </a:pPr>
            <a:r>
              <a:rPr lang="en-GB" b="1" dirty="0">
                <a:solidFill>
                  <a:srgbClr val="FF0000"/>
                </a:solidFill>
              </a:rPr>
              <a:t>	 	  ∆ Price				∆P</a:t>
            </a:r>
          </a:p>
        </p:txBody>
      </p:sp>
    </p:spTree>
    <p:extLst>
      <p:ext uri="{BB962C8B-B14F-4D97-AF65-F5344CB8AC3E}">
        <p14:creationId xmlns:p14="http://schemas.microsoft.com/office/powerpoint/2010/main" val="150409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AAE9-958F-4C4D-AC6B-0A6588BAE0FA}"/>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5EC2D5DD-ECC6-4B74-84BD-9483AD289280}"/>
              </a:ext>
            </a:extLst>
          </p:cNvPr>
          <p:cNvSpPr>
            <a:spLocks noGrp="1"/>
          </p:cNvSpPr>
          <p:nvPr>
            <p:ph idx="1"/>
          </p:nvPr>
        </p:nvSpPr>
        <p:spPr/>
        <p:txBody>
          <a:bodyPr/>
          <a:lstStyle/>
          <a:p>
            <a:pPr marL="0" indent="0">
              <a:buNone/>
            </a:pPr>
            <a:r>
              <a:rPr lang="en-GB" dirty="0"/>
              <a:t>How do we calculate % change?</a:t>
            </a:r>
          </a:p>
          <a:p>
            <a:pPr marL="0" indent="0">
              <a:buNone/>
            </a:pPr>
            <a:endParaRPr lang="en-GB" dirty="0"/>
          </a:p>
          <a:p>
            <a:pPr marL="0" indent="0" algn="ctr">
              <a:buNone/>
            </a:pPr>
            <a:r>
              <a:rPr lang="en-GB" u="sng" dirty="0">
                <a:solidFill>
                  <a:srgbClr val="FF0000"/>
                </a:solidFill>
              </a:rPr>
              <a:t>New figure – Original figure</a:t>
            </a:r>
            <a:r>
              <a:rPr lang="en-GB" dirty="0">
                <a:solidFill>
                  <a:srgbClr val="FF0000"/>
                </a:solidFill>
              </a:rPr>
              <a:t>     x100</a:t>
            </a:r>
          </a:p>
          <a:p>
            <a:pPr marL="0" indent="0" algn="ctr">
              <a:buNone/>
            </a:pPr>
            <a:r>
              <a:rPr lang="en-GB" dirty="0">
                <a:solidFill>
                  <a:srgbClr val="FF0000"/>
                </a:solidFill>
              </a:rPr>
              <a:t>	Original figure</a:t>
            </a:r>
          </a:p>
          <a:p>
            <a:pPr marL="0" indent="0">
              <a:buNone/>
            </a:pPr>
            <a:endParaRPr lang="en-GB" dirty="0"/>
          </a:p>
          <a:p>
            <a:pPr marL="0" indent="0">
              <a:buNone/>
            </a:pPr>
            <a:r>
              <a:rPr lang="en-GB" dirty="0"/>
              <a:t>Therefore, to calculate PED, you just use the above calculation twice.</a:t>
            </a:r>
          </a:p>
        </p:txBody>
      </p:sp>
    </p:spTree>
    <p:extLst>
      <p:ext uri="{BB962C8B-B14F-4D97-AF65-F5344CB8AC3E}">
        <p14:creationId xmlns:p14="http://schemas.microsoft.com/office/powerpoint/2010/main" val="37099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AAE9-958F-4C4D-AC6B-0A6588BAE0FA}"/>
              </a:ext>
            </a:extLst>
          </p:cNvPr>
          <p:cNvSpPr>
            <a:spLocks noGrp="1"/>
          </p:cNvSpPr>
          <p:nvPr>
            <p:ph type="title"/>
          </p:nvPr>
        </p:nvSpPr>
        <p:spPr/>
        <p:txBody>
          <a:bodyPr/>
          <a:lstStyle/>
          <a:p>
            <a:r>
              <a:rPr lang="en-GB" dirty="0"/>
              <a:t>Challenge Question…</a:t>
            </a:r>
          </a:p>
        </p:txBody>
      </p:sp>
      <p:sp>
        <p:nvSpPr>
          <p:cNvPr id="3" name="Content Placeholder 2">
            <a:extLst>
              <a:ext uri="{FF2B5EF4-FFF2-40B4-BE49-F238E27FC236}">
                <a16:creationId xmlns:a16="http://schemas.microsoft.com/office/drawing/2014/main" id="{5EC2D5DD-ECC6-4B74-84BD-9483AD289280}"/>
              </a:ext>
            </a:extLst>
          </p:cNvPr>
          <p:cNvSpPr>
            <a:spLocks noGrp="1"/>
          </p:cNvSpPr>
          <p:nvPr>
            <p:ph idx="1"/>
          </p:nvPr>
        </p:nvSpPr>
        <p:spPr/>
        <p:txBody>
          <a:bodyPr>
            <a:normAutofit fontScale="62500" lnSpcReduction="20000"/>
          </a:bodyPr>
          <a:lstStyle/>
          <a:p>
            <a:pPr marL="0" indent="0">
              <a:buNone/>
            </a:pPr>
            <a:r>
              <a:rPr lang="en-GB" dirty="0"/>
              <a:t>As there is an inverse relationship between price and demand, what does this mean we will always see in the answer to our calculation?</a:t>
            </a:r>
          </a:p>
          <a:p>
            <a:pPr marL="0" indent="0">
              <a:buNone/>
            </a:pPr>
            <a:endParaRPr lang="en-GB" dirty="0"/>
          </a:p>
          <a:p>
            <a:pPr marL="0" indent="0">
              <a:buNone/>
            </a:pPr>
            <a:r>
              <a:rPr lang="en-GB" dirty="0">
                <a:solidFill>
                  <a:srgbClr val="FF0000"/>
                </a:solidFill>
              </a:rPr>
              <a:t>A negative answer or a minus before the answer</a:t>
            </a:r>
          </a:p>
          <a:p>
            <a:pPr marL="0" indent="0">
              <a:buNone/>
            </a:pPr>
            <a:endParaRPr lang="en-GB" dirty="0"/>
          </a:p>
          <a:p>
            <a:pPr marL="0" indent="0">
              <a:buNone/>
            </a:pPr>
            <a:r>
              <a:rPr lang="en-GB" dirty="0"/>
              <a:t>When we give our PED figure we can discount the minus (-)</a:t>
            </a:r>
          </a:p>
          <a:p>
            <a:pPr marL="0" indent="0">
              <a:buNone/>
            </a:pPr>
            <a:endParaRPr lang="en-GB" dirty="0"/>
          </a:p>
          <a:p>
            <a:pPr marL="0" indent="0">
              <a:buNone/>
            </a:pPr>
            <a:r>
              <a:rPr lang="en-GB" dirty="0"/>
              <a:t>Super challenge question – can you think of any goods that will see an increase in demand as price goes up and vice versa?</a:t>
            </a:r>
          </a:p>
          <a:p>
            <a:pPr marL="0" indent="0">
              <a:buNone/>
            </a:pPr>
            <a:endParaRPr lang="en-GB" dirty="0"/>
          </a:p>
          <a:p>
            <a:pPr marL="0" indent="0">
              <a:buNone/>
            </a:pPr>
            <a:r>
              <a:rPr lang="en-GB" dirty="0" err="1"/>
              <a:t>Giffen</a:t>
            </a:r>
            <a:r>
              <a:rPr lang="en-GB" dirty="0"/>
              <a:t> goods (vouchers used to bring prices down) and Veblen goods (super premium products that are status symbols in society)</a:t>
            </a:r>
          </a:p>
          <a:p>
            <a:pPr marL="0" indent="0">
              <a:buNone/>
            </a:pPr>
            <a:endParaRPr lang="en-GB" dirty="0"/>
          </a:p>
          <a:p>
            <a:pPr marL="0" indent="0">
              <a:buNone/>
            </a:pPr>
            <a:r>
              <a:rPr lang="en-GB" dirty="0" err="1"/>
              <a:t>Giffen</a:t>
            </a:r>
            <a:r>
              <a:rPr lang="en-GB" dirty="0"/>
              <a:t> and Veblen goods are not on your syllabus so you do not need to remember these</a:t>
            </a:r>
          </a:p>
        </p:txBody>
      </p:sp>
    </p:spTree>
    <p:extLst>
      <p:ext uri="{BB962C8B-B14F-4D97-AF65-F5344CB8AC3E}">
        <p14:creationId xmlns:p14="http://schemas.microsoft.com/office/powerpoint/2010/main" val="15731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0" y="511728"/>
            <a:ext cx="9144000" cy="1143000"/>
          </a:xfrm>
          <a:noFill/>
          <a:ln>
            <a:noFill/>
          </a:ln>
        </p:spPr>
        <p:txBody>
          <a:bodyPr>
            <a:normAutofit fontScale="90000"/>
          </a:bodyPr>
          <a:lstStyle/>
          <a:p>
            <a:r>
              <a:rPr lang="en-GB" dirty="0">
                <a:latin typeface="+mn-lt"/>
              </a:rPr>
              <a:t>PED Example</a:t>
            </a:r>
            <a:r>
              <a:rPr lang="en-GB" b="1" dirty="0">
                <a:latin typeface="+mn-lt"/>
              </a:rPr>
              <a:t> </a:t>
            </a:r>
            <a:br>
              <a:rPr lang="en-GB" sz="2000" dirty="0">
                <a:latin typeface="+mn-lt"/>
              </a:rPr>
            </a:br>
            <a:br>
              <a:rPr lang="en-GB" sz="2000" dirty="0">
                <a:latin typeface="+mn-lt"/>
              </a:rPr>
            </a:br>
            <a:endParaRPr lang="en-GB" sz="3200" dirty="0">
              <a:solidFill>
                <a:schemeClr val="tx1"/>
              </a:solidFill>
              <a:latin typeface="+mn-lt"/>
            </a:endParaRPr>
          </a:p>
        </p:txBody>
      </p:sp>
      <p:sp>
        <p:nvSpPr>
          <p:cNvPr id="18435" name="Rectangle 1027"/>
          <p:cNvSpPr>
            <a:spLocks noGrp="1" noChangeArrowheads="1"/>
          </p:cNvSpPr>
          <p:nvPr>
            <p:ph type="body" idx="1"/>
          </p:nvPr>
        </p:nvSpPr>
        <p:spPr>
          <a:xfrm>
            <a:off x="395536" y="1196752"/>
            <a:ext cx="8424936" cy="4320480"/>
          </a:xfrm>
        </p:spPr>
        <p:txBody>
          <a:bodyPr>
            <a:normAutofit lnSpcReduction="10000"/>
          </a:bodyPr>
          <a:lstStyle/>
          <a:p>
            <a:pPr marL="0" indent="0">
              <a:buNone/>
            </a:pPr>
            <a:r>
              <a:rPr lang="en-GB" sz="2000" dirty="0"/>
              <a:t>A product increases its price from £100 - £110 and demand falls from 240 units to 180 units</a:t>
            </a:r>
            <a:endParaRPr lang="en-GB" sz="2000" dirty="0">
              <a:solidFill>
                <a:srgbClr val="C00000"/>
              </a:solidFill>
            </a:endParaRPr>
          </a:p>
          <a:p>
            <a:pPr marL="0" indent="0">
              <a:buNone/>
            </a:pPr>
            <a:r>
              <a:rPr lang="en-GB" sz="2000" dirty="0">
                <a:solidFill>
                  <a:srgbClr val="0000FF"/>
                </a:solidFill>
              </a:rPr>
              <a:t>	</a:t>
            </a:r>
            <a:r>
              <a:rPr lang="en-GB" sz="2000" dirty="0">
                <a:solidFill>
                  <a:srgbClr val="FF0000"/>
                </a:solidFill>
              </a:rPr>
              <a:t>% change = </a:t>
            </a:r>
            <a:r>
              <a:rPr lang="en-GB" sz="2000" u="sng" dirty="0">
                <a:solidFill>
                  <a:srgbClr val="FF0000"/>
                </a:solidFill>
              </a:rPr>
              <a:t>New figure – Original Figure</a:t>
            </a:r>
            <a:r>
              <a:rPr lang="en-GB" sz="2000" dirty="0">
                <a:solidFill>
                  <a:srgbClr val="FF0000"/>
                </a:solidFill>
              </a:rPr>
              <a:t>	x 100</a:t>
            </a:r>
            <a:endParaRPr lang="en-GB" sz="2000" u="sng" dirty="0">
              <a:solidFill>
                <a:srgbClr val="FF0000"/>
              </a:solidFill>
            </a:endParaRPr>
          </a:p>
          <a:p>
            <a:pPr marL="0" indent="0">
              <a:buNone/>
            </a:pPr>
            <a:r>
              <a:rPr lang="en-GB" sz="2000" dirty="0">
                <a:solidFill>
                  <a:srgbClr val="FF0000"/>
                </a:solidFill>
              </a:rPr>
              <a:t>			Original figure</a:t>
            </a:r>
          </a:p>
          <a:p>
            <a:r>
              <a:rPr lang="en-GB" sz="2000" dirty="0"/>
              <a:t>To calculate % change in price:</a:t>
            </a:r>
          </a:p>
          <a:p>
            <a:pPr marL="400050" lvl="1" indent="0">
              <a:buNone/>
            </a:pPr>
            <a:r>
              <a:rPr lang="en-GB" sz="2000" dirty="0"/>
              <a:t>	</a:t>
            </a:r>
            <a:r>
              <a:rPr lang="en-GB" sz="2000" dirty="0">
                <a:solidFill>
                  <a:srgbClr val="FF0000"/>
                </a:solidFill>
              </a:rPr>
              <a:t>(110-100)/100 x 100 = 10%</a:t>
            </a:r>
            <a:r>
              <a:rPr lang="en-GB" sz="2000" dirty="0"/>
              <a:t>	</a:t>
            </a:r>
          </a:p>
          <a:p>
            <a:endParaRPr lang="en-GB" sz="2000" dirty="0"/>
          </a:p>
          <a:p>
            <a:r>
              <a:rPr lang="en-GB" sz="2000" dirty="0"/>
              <a:t>Then do the same for demand:</a:t>
            </a:r>
          </a:p>
          <a:p>
            <a:pPr marL="0" indent="0">
              <a:buNone/>
            </a:pPr>
            <a:r>
              <a:rPr lang="en-GB" sz="2000" dirty="0"/>
              <a:t>	</a:t>
            </a:r>
            <a:r>
              <a:rPr lang="en-GB" sz="2000" dirty="0">
                <a:solidFill>
                  <a:srgbClr val="FF0000"/>
                </a:solidFill>
              </a:rPr>
              <a:t>(180-240)/240 x 100 = -25%</a:t>
            </a:r>
          </a:p>
          <a:p>
            <a:endParaRPr lang="en-GB" sz="2000" dirty="0"/>
          </a:p>
          <a:p>
            <a:r>
              <a:rPr lang="en-GB" sz="2000" dirty="0"/>
              <a:t>Therefore using the equation </a:t>
            </a:r>
            <a:r>
              <a:rPr lang="en-GB" sz="2000" b="1" dirty="0"/>
              <a:t>PED</a:t>
            </a:r>
            <a:endParaRPr lang="en-GB" sz="2000" dirty="0"/>
          </a:p>
          <a:p>
            <a:pPr marL="0" indent="0">
              <a:buNone/>
            </a:pPr>
            <a:r>
              <a:rPr lang="en-GB" sz="2000" dirty="0"/>
              <a:t>	</a:t>
            </a:r>
            <a:r>
              <a:rPr lang="en-GB" sz="2000" dirty="0">
                <a:solidFill>
                  <a:srgbClr val="FF0000"/>
                </a:solidFill>
              </a:rPr>
              <a:t>PED  = -25% / 10% = -2.5    or PED = 2.5</a:t>
            </a:r>
          </a:p>
        </p:txBody>
      </p:sp>
      <p:sp>
        <p:nvSpPr>
          <p:cNvPr id="5" name="Rectangle 4"/>
          <p:cNvSpPr/>
          <p:nvPr/>
        </p:nvSpPr>
        <p:spPr>
          <a:xfrm>
            <a:off x="467544" y="5157192"/>
            <a:ext cx="8424936" cy="112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660066"/>
              </a:solidFill>
            </a:endParaRPr>
          </a:p>
          <a:p>
            <a:endParaRPr lang="en-GB" sz="2000" b="1" dirty="0">
              <a:solidFill>
                <a:srgbClr val="660066"/>
              </a:solidFill>
            </a:endParaRPr>
          </a:p>
          <a:p>
            <a:r>
              <a:rPr lang="en-GB" sz="2000" b="1" dirty="0">
                <a:solidFill>
                  <a:srgbClr val="660066"/>
                </a:solidFill>
              </a:rPr>
              <a:t>Exam tip: </a:t>
            </a:r>
          </a:p>
          <a:p>
            <a:r>
              <a:rPr lang="en-GB" sz="2000" dirty="0">
                <a:solidFill>
                  <a:schemeClr val="tx1"/>
                </a:solidFill>
              </a:rPr>
              <a:t>There will be no need to calculate this in the examination – but it is important to learn this as you may have to work backwards</a:t>
            </a:r>
          </a:p>
        </p:txBody>
      </p:sp>
      <p:sp>
        <p:nvSpPr>
          <p:cNvPr id="3" name="Slide Number Placeholder 2"/>
          <p:cNvSpPr>
            <a:spLocks noGrp="1"/>
          </p:cNvSpPr>
          <p:nvPr>
            <p:ph type="sldNum" sz="quarter" idx="12"/>
          </p:nvPr>
        </p:nvSpPr>
        <p:spPr/>
        <p:txBody>
          <a:bodyPr/>
          <a:lstStyle/>
          <a:p>
            <a:fld id="{3CE47246-2CC8-4C53-9EA3-1413DD9598CD}" type="slidenum">
              <a:rPr lang="en-GB" smtClean="0"/>
              <a:pPr/>
              <a:t>14</a:t>
            </a:fld>
            <a:endParaRPr lang="en-GB"/>
          </a:p>
        </p:txBody>
      </p:sp>
    </p:spTree>
    <p:extLst>
      <p:ext uri="{BB962C8B-B14F-4D97-AF65-F5344CB8AC3E}">
        <p14:creationId xmlns:p14="http://schemas.microsoft.com/office/powerpoint/2010/main" val="41519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anim calcmode="lin" valueType="num">
                                      <p:cBhvr additive="base">
                                        <p:cTn id="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7" end="7"/>
                                            </p:txEl>
                                          </p:spTgt>
                                        </p:tgtEl>
                                        <p:attrNameLst>
                                          <p:attrName>style.visibility</p:attrName>
                                        </p:attrNameLst>
                                      </p:cBhvr>
                                      <p:to>
                                        <p:strVal val="visible"/>
                                      </p:to>
                                    </p:set>
                                    <p:anim calcmode="lin" valueType="num">
                                      <p:cBhvr additive="base">
                                        <p:cTn id="1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9" end="9"/>
                                            </p:txEl>
                                          </p:spTgt>
                                        </p:tgtEl>
                                        <p:attrNameLst>
                                          <p:attrName>style.visibility</p:attrName>
                                        </p:attrNameLst>
                                      </p:cBhvr>
                                      <p:to>
                                        <p:strVal val="visible"/>
                                      </p:to>
                                    </p:set>
                                    <p:anim calcmode="lin" valueType="num">
                                      <p:cBhvr additive="base">
                                        <p:cTn id="19"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5">
                                            <p:txEl>
                                              <p:pRg st="10" end="10"/>
                                            </p:txEl>
                                          </p:spTgt>
                                        </p:tgtEl>
                                        <p:attrNameLst>
                                          <p:attrName>style.visibility</p:attrName>
                                        </p:attrNameLst>
                                      </p:cBhvr>
                                      <p:to>
                                        <p:strVal val="visible"/>
                                      </p:to>
                                    </p:set>
                                    <p:anim calcmode="lin" valueType="num">
                                      <p:cBhvr additive="base">
                                        <p:cTn id="23"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83632"/>
          </a:xfrm>
        </p:spPr>
        <p:txBody>
          <a:bodyPr>
            <a:normAutofit fontScale="70000" lnSpcReduction="20000"/>
          </a:bodyPr>
          <a:lstStyle/>
          <a:p>
            <a:pPr>
              <a:buNone/>
            </a:pPr>
            <a:r>
              <a:rPr lang="en-GB" u="sng" dirty="0"/>
              <a:t>Your go…</a:t>
            </a:r>
          </a:p>
          <a:p>
            <a:pPr>
              <a:buNone/>
            </a:pPr>
            <a:endParaRPr lang="en-GB" sz="300" dirty="0"/>
          </a:p>
          <a:p>
            <a:pPr>
              <a:buNone/>
            </a:pPr>
            <a:r>
              <a:rPr lang="en-GB" dirty="0"/>
              <a:t>Price rises from £11 to £13</a:t>
            </a:r>
          </a:p>
          <a:p>
            <a:pPr>
              <a:buNone/>
            </a:pPr>
            <a:r>
              <a:rPr lang="en-GB" dirty="0">
                <a:solidFill>
                  <a:srgbClr val="FF0000"/>
                </a:solidFill>
              </a:rPr>
              <a:t>18.18%</a:t>
            </a:r>
          </a:p>
          <a:p>
            <a:pPr>
              <a:buNone/>
            </a:pPr>
            <a:r>
              <a:rPr lang="en-GB" dirty="0"/>
              <a:t>Demand falls from 76 units to 52 units.</a:t>
            </a:r>
          </a:p>
          <a:p>
            <a:pPr>
              <a:buNone/>
            </a:pPr>
            <a:r>
              <a:rPr lang="en-GB" dirty="0">
                <a:solidFill>
                  <a:srgbClr val="FF0000"/>
                </a:solidFill>
              </a:rPr>
              <a:t>-31.58%</a:t>
            </a:r>
          </a:p>
          <a:p>
            <a:pPr>
              <a:buNone/>
            </a:pPr>
            <a:r>
              <a:rPr lang="en-GB" dirty="0"/>
              <a:t>PED = </a:t>
            </a:r>
            <a:r>
              <a:rPr lang="en-GB" dirty="0">
                <a:solidFill>
                  <a:srgbClr val="FF0000"/>
                </a:solidFill>
              </a:rPr>
              <a:t>1.73</a:t>
            </a:r>
          </a:p>
          <a:p>
            <a:pPr>
              <a:buNone/>
            </a:pPr>
            <a:endParaRPr lang="en-GB" dirty="0"/>
          </a:p>
          <a:p>
            <a:pPr>
              <a:buNone/>
            </a:pPr>
            <a:r>
              <a:rPr lang="en-GB" dirty="0"/>
              <a:t>Price falls from £110 to £99</a:t>
            </a:r>
          </a:p>
          <a:p>
            <a:pPr>
              <a:buNone/>
            </a:pPr>
            <a:r>
              <a:rPr lang="en-GB" dirty="0">
                <a:solidFill>
                  <a:srgbClr val="FF0000"/>
                </a:solidFill>
              </a:rPr>
              <a:t>-10%</a:t>
            </a:r>
          </a:p>
          <a:p>
            <a:pPr>
              <a:buNone/>
            </a:pPr>
            <a:r>
              <a:rPr lang="en-GB" dirty="0"/>
              <a:t>Demand increases from 25,000 units to 31,000 units</a:t>
            </a:r>
          </a:p>
          <a:p>
            <a:pPr>
              <a:buNone/>
            </a:pPr>
            <a:r>
              <a:rPr lang="en-GB" dirty="0">
                <a:solidFill>
                  <a:srgbClr val="FF0000"/>
                </a:solidFill>
              </a:rPr>
              <a:t>24%</a:t>
            </a:r>
          </a:p>
          <a:p>
            <a:pPr>
              <a:buNone/>
            </a:pPr>
            <a:r>
              <a:rPr lang="en-GB" dirty="0"/>
              <a:t>PED = </a:t>
            </a:r>
            <a:r>
              <a:rPr lang="en-GB" dirty="0">
                <a:solidFill>
                  <a:srgbClr val="FF0000"/>
                </a:solidFill>
              </a:rPr>
              <a:t>2.4</a:t>
            </a:r>
          </a:p>
          <a:p>
            <a:pPr>
              <a:buNone/>
            </a:pPr>
            <a:endParaRPr lang="en-GB" dirty="0"/>
          </a:p>
          <a:p>
            <a:pPr>
              <a:buNone/>
            </a:pPr>
            <a:r>
              <a:rPr lang="en-GB" dirty="0"/>
              <a:t>Price rises from £4,500 to £4,700</a:t>
            </a:r>
          </a:p>
          <a:p>
            <a:pPr>
              <a:buNone/>
            </a:pPr>
            <a:r>
              <a:rPr lang="en-GB" dirty="0">
                <a:solidFill>
                  <a:srgbClr val="FF0000"/>
                </a:solidFill>
              </a:rPr>
              <a:t>4.44%</a:t>
            </a:r>
          </a:p>
          <a:p>
            <a:pPr>
              <a:buNone/>
            </a:pPr>
            <a:r>
              <a:rPr lang="en-GB" dirty="0"/>
              <a:t>Demand falls from 35,000 units to 34,500 units</a:t>
            </a:r>
          </a:p>
          <a:p>
            <a:pPr>
              <a:buNone/>
            </a:pPr>
            <a:r>
              <a:rPr lang="en-GB" dirty="0">
                <a:solidFill>
                  <a:srgbClr val="FF0000"/>
                </a:solidFill>
              </a:rPr>
              <a:t>-1.43%</a:t>
            </a:r>
          </a:p>
          <a:p>
            <a:pPr>
              <a:buNone/>
            </a:pPr>
            <a:r>
              <a:rPr lang="en-GB" dirty="0"/>
              <a:t>PED = </a:t>
            </a:r>
            <a:r>
              <a:rPr lang="en-GB" dirty="0">
                <a:solidFill>
                  <a:srgbClr val="FF0000"/>
                </a:solidFill>
              </a:rPr>
              <a:t>0.32</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5148-15D0-4346-BFBA-849D6991DDF4}"/>
              </a:ext>
            </a:extLst>
          </p:cNvPr>
          <p:cNvSpPr>
            <a:spLocks noGrp="1"/>
          </p:cNvSpPr>
          <p:nvPr>
            <p:ph type="title"/>
          </p:nvPr>
        </p:nvSpPr>
        <p:spPr/>
        <p:txBody>
          <a:bodyPr/>
          <a:lstStyle/>
          <a:p>
            <a:r>
              <a:rPr lang="en-GB" dirty="0"/>
              <a:t>What do the answers mean?</a:t>
            </a:r>
          </a:p>
        </p:txBody>
      </p:sp>
      <p:sp>
        <p:nvSpPr>
          <p:cNvPr id="3" name="Content Placeholder 2">
            <a:extLst>
              <a:ext uri="{FF2B5EF4-FFF2-40B4-BE49-F238E27FC236}">
                <a16:creationId xmlns:a16="http://schemas.microsoft.com/office/drawing/2014/main" id="{82836758-259C-4EFA-89E5-3CACE5E512DF}"/>
              </a:ext>
            </a:extLst>
          </p:cNvPr>
          <p:cNvSpPr>
            <a:spLocks noGrp="1"/>
          </p:cNvSpPr>
          <p:nvPr>
            <p:ph idx="1"/>
          </p:nvPr>
        </p:nvSpPr>
        <p:spPr>
          <a:xfrm>
            <a:off x="457200" y="2420888"/>
            <a:ext cx="8229600" cy="4320480"/>
          </a:xfrm>
        </p:spPr>
        <p:txBody>
          <a:bodyPr>
            <a:normAutofit fontScale="55000" lnSpcReduction="20000"/>
          </a:bodyPr>
          <a:lstStyle/>
          <a:p>
            <a:r>
              <a:rPr lang="en-GB" dirty="0"/>
              <a:t>If PED = 0 then demand is perfectly inelastic – demand does not change when price changes</a:t>
            </a:r>
          </a:p>
          <a:p>
            <a:pPr marL="0" indent="0">
              <a:buNone/>
            </a:pPr>
            <a:endParaRPr lang="en-GB" dirty="0"/>
          </a:p>
          <a:p>
            <a:r>
              <a:rPr lang="en-GB" dirty="0"/>
              <a:t>If PED is between 0 and 1 (% change in demand is smaller than the % change in price), then </a:t>
            </a:r>
            <a:r>
              <a:rPr lang="en-GB" dirty="0">
                <a:solidFill>
                  <a:srgbClr val="FF0000"/>
                </a:solidFill>
              </a:rPr>
              <a:t>demand is inelastic. </a:t>
            </a:r>
            <a:r>
              <a:rPr lang="en-GB" dirty="0"/>
              <a:t>The closer the number is to 0, the more inelastic demand is to a change in price</a:t>
            </a:r>
            <a:endParaRPr lang="en-GB" dirty="0">
              <a:solidFill>
                <a:srgbClr val="FF0000"/>
              </a:solidFill>
            </a:endParaRPr>
          </a:p>
          <a:p>
            <a:pPr marL="0" indent="0">
              <a:buNone/>
            </a:pPr>
            <a:endParaRPr lang="en-GB" dirty="0"/>
          </a:p>
          <a:p>
            <a:r>
              <a:rPr lang="en-GB" dirty="0"/>
              <a:t>If PED = 1 (% change in demand is the same as the % change in price), then </a:t>
            </a:r>
            <a:r>
              <a:rPr lang="en-GB" dirty="0">
                <a:solidFill>
                  <a:srgbClr val="FF0000"/>
                </a:solidFill>
              </a:rPr>
              <a:t>demand is unit elastic (unitary elasticity) </a:t>
            </a:r>
            <a:r>
              <a:rPr lang="en-GB" dirty="0"/>
              <a:t>e.g. a 15% rise in price would lead to a 15% fall in demand</a:t>
            </a:r>
          </a:p>
          <a:p>
            <a:pPr marL="0" indent="0">
              <a:buNone/>
            </a:pPr>
            <a:endParaRPr lang="en-GB" dirty="0"/>
          </a:p>
          <a:p>
            <a:r>
              <a:rPr lang="en-GB" dirty="0"/>
              <a:t>If PED &gt; 1 then demand responds more than proportionately to a change in price i.e. </a:t>
            </a:r>
            <a:r>
              <a:rPr lang="en-GB" dirty="0">
                <a:solidFill>
                  <a:srgbClr val="FF0000"/>
                </a:solidFill>
              </a:rPr>
              <a:t>demand is elastic. </a:t>
            </a:r>
            <a:r>
              <a:rPr lang="en-GB" dirty="0"/>
              <a:t>The greater the number more than 1, the more elastic demand is to a change in price</a:t>
            </a:r>
            <a:endParaRPr lang="en-GB" dirty="0">
              <a:solidFill>
                <a:srgbClr val="FF0000"/>
              </a:solidFill>
            </a:endParaRPr>
          </a:p>
          <a:p>
            <a:endParaRPr lang="en-GB" dirty="0">
              <a:solidFill>
                <a:srgbClr val="FF0000"/>
              </a:solidFill>
            </a:endParaRPr>
          </a:p>
          <a:p>
            <a:r>
              <a:rPr lang="en-GB" b="1" dirty="0"/>
              <a:t>GO BACK TO THE PREVIOUS 3 ANSWERS AND STATE WHETHER THEY ARE PRICE ELASTIC OR PRICE INELASTIC</a:t>
            </a:r>
          </a:p>
        </p:txBody>
      </p:sp>
      <p:sp>
        <p:nvSpPr>
          <p:cNvPr id="5" name="TextBox 4">
            <a:extLst>
              <a:ext uri="{FF2B5EF4-FFF2-40B4-BE49-F238E27FC236}">
                <a16:creationId xmlns:a16="http://schemas.microsoft.com/office/drawing/2014/main" id="{07BF46B8-AEA2-44C7-AD18-7CF586841490}"/>
              </a:ext>
            </a:extLst>
          </p:cNvPr>
          <p:cNvSpPr txBox="1"/>
          <p:nvPr/>
        </p:nvSpPr>
        <p:spPr>
          <a:xfrm>
            <a:off x="457200" y="1484784"/>
            <a:ext cx="8229600" cy="461665"/>
          </a:xfrm>
          <a:prstGeom prst="rect">
            <a:avLst/>
          </a:prstGeom>
          <a:noFill/>
        </p:spPr>
        <p:txBody>
          <a:bodyPr wrap="square" rtlCol="0">
            <a:spAutoFit/>
          </a:bodyPr>
          <a:lstStyle/>
          <a:p>
            <a:pPr algn="ctr"/>
            <a:r>
              <a:rPr lang="en-GB" sz="2400" u="sng" dirty="0"/>
              <a:t>PED&gt;1		    PED = 1      	     PED = 0 to 1	          PED = 0</a:t>
            </a:r>
          </a:p>
        </p:txBody>
      </p:sp>
    </p:spTree>
    <p:extLst>
      <p:ext uri="{BB962C8B-B14F-4D97-AF65-F5344CB8AC3E}">
        <p14:creationId xmlns:p14="http://schemas.microsoft.com/office/powerpoint/2010/main" val="280083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84E1-689B-42A8-AE59-18ED0C8CA7BC}"/>
              </a:ext>
            </a:extLst>
          </p:cNvPr>
          <p:cNvSpPr>
            <a:spLocks noGrp="1"/>
          </p:cNvSpPr>
          <p:nvPr>
            <p:ph type="title"/>
          </p:nvPr>
        </p:nvSpPr>
        <p:spPr/>
        <p:txBody>
          <a:bodyPr/>
          <a:lstStyle/>
          <a:p>
            <a:r>
              <a:rPr lang="en-GB" dirty="0"/>
              <a:t>A new type of question…</a:t>
            </a:r>
          </a:p>
        </p:txBody>
      </p:sp>
      <p:sp>
        <p:nvSpPr>
          <p:cNvPr id="3" name="Content Placeholder 2">
            <a:extLst>
              <a:ext uri="{FF2B5EF4-FFF2-40B4-BE49-F238E27FC236}">
                <a16:creationId xmlns:a16="http://schemas.microsoft.com/office/drawing/2014/main" id="{31C218E3-DD16-44EC-B00F-0B076E6ED118}"/>
              </a:ext>
            </a:extLst>
          </p:cNvPr>
          <p:cNvSpPr>
            <a:spLocks noGrp="1"/>
          </p:cNvSpPr>
          <p:nvPr>
            <p:ph idx="1"/>
          </p:nvPr>
        </p:nvSpPr>
        <p:spPr/>
        <p:txBody>
          <a:bodyPr>
            <a:normAutofit lnSpcReduction="10000"/>
          </a:bodyPr>
          <a:lstStyle/>
          <a:p>
            <a:pPr marL="0" indent="0">
              <a:buNone/>
            </a:pPr>
            <a:r>
              <a:rPr lang="en-GB" sz="2400" dirty="0"/>
              <a:t>A product has a PED of 2.6 and sells 5,000 products.</a:t>
            </a:r>
          </a:p>
          <a:p>
            <a:pPr marL="0" indent="0">
              <a:buNone/>
            </a:pPr>
            <a:endParaRPr lang="en-GB" sz="900" dirty="0"/>
          </a:p>
          <a:p>
            <a:pPr marL="0" indent="0">
              <a:buNone/>
            </a:pPr>
            <a:r>
              <a:rPr lang="en-GB" sz="2400" dirty="0"/>
              <a:t>Next year price is expected to increase by 3.5%</a:t>
            </a:r>
          </a:p>
          <a:p>
            <a:pPr marL="0" indent="0">
              <a:buNone/>
            </a:pPr>
            <a:endParaRPr lang="en-GB" sz="800" dirty="0"/>
          </a:p>
          <a:p>
            <a:pPr marL="0" indent="0">
              <a:buNone/>
            </a:pPr>
            <a:r>
              <a:rPr lang="en-GB" sz="2400" dirty="0"/>
              <a:t>Calculate the projected number of sales for next year:</a:t>
            </a:r>
          </a:p>
          <a:p>
            <a:pPr marL="0" indent="0">
              <a:buNone/>
            </a:pPr>
            <a:endParaRPr lang="en-GB" sz="2400" dirty="0"/>
          </a:p>
          <a:p>
            <a:pPr marL="0" indent="0">
              <a:buNone/>
            </a:pPr>
            <a:r>
              <a:rPr lang="en-GB" sz="2400" dirty="0">
                <a:solidFill>
                  <a:srgbClr val="FF0000"/>
                </a:solidFill>
              </a:rPr>
              <a:t>-2.6 = 	   </a:t>
            </a:r>
            <a:r>
              <a:rPr lang="en-GB" sz="2400" u="sng" dirty="0">
                <a:solidFill>
                  <a:srgbClr val="FF0000"/>
                </a:solidFill>
              </a:rPr>
              <a:t> x  </a:t>
            </a:r>
            <a:endParaRPr lang="en-GB" sz="2400" dirty="0">
              <a:solidFill>
                <a:srgbClr val="FF0000"/>
              </a:solidFill>
            </a:endParaRPr>
          </a:p>
          <a:p>
            <a:pPr marL="0" indent="0">
              <a:buNone/>
            </a:pPr>
            <a:r>
              <a:rPr lang="en-GB" sz="2400" dirty="0">
                <a:solidFill>
                  <a:srgbClr val="FF0000"/>
                </a:solidFill>
              </a:rPr>
              <a:t>	+3.5%</a:t>
            </a:r>
          </a:p>
          <a:p>
            <a:pPr marL="0" indent="0">
              <a:buNone/>
            </a:pPr>
            <a:endParaRPr lang="en-GB" sz="2400" dirty="0">
              <a:solidFill>
                <a:srgbClr val="FF0000"/>
              </a:solidFill>
            </a:endParaRPr>
          </a:p>
          <a:p>
            <a:pPr marL="0" indent="0">
              <a:buNone/>
            </a:pPr>
            <a:r>
              <a:rPr lang="en-GB" sz="2400" dirty="0">
                <a:solidFill>
                  <a:srgbClr val="FF0000"/>
                </a:solidFill>
              </a:rPr>
              <a:t>-2.6 x 3.5 = -9.1%</a:t>
            </a:r>
          </a:p>
          <a:p>
            <a:pPr marL="0" indent="0">
              <a:buNone/>
            </a:pPr>
            <a:endParaRPr lang="en-GB" sz="2400" dirty="0">
              <a:solidFill>
                <a:srgbClr val="FF0000"/>
              </a:solidFill>
            </a:endParaRPr>
          </a:p>
          <a:p>
            <a:pPr marL="0" indent="0">
              <a:buNone/>
            </a:pPr>
            <a:r>
              <a:rPr lang="en-GB" sz="2400" dirty="0">
                <a:solidFill>
                  <a:srgbClr val="FF0000"/>
                </a:solidFill>
              </a:rPr>
              <a:t>5000 - 9.1% = 4,545 sales</a:t>
            </a:r>
          </a:p>
        </p:txBody>
      </p:sp>
    </p:spTree>
    <p:extLst>
      <p:ext uri="{BB962C8B-B14F-4D97-AF65-F5344CB8AC3E}">
        <p14:creationId xmlns:p14="http://schemas.microsoft.com/office/powerpoint/2010/main" val="25641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FCDA-F5A2-4E0E-BABD-27308368BE15}"/>
              </a:ext>
            </a:extLst>
          </p:cNvPr>
          <p:cNvSpPr>
            <a:spLocks noGrp="1"/>
          </p:cNvSpPr>
          <p:nvPr>
            <p:ph type="title"/>
          </p:nvPr>
        </p:nvSpPr>
        <p:spPr/>
        <p:txBody>
          <a:bodyPr/>
          <a:lstStyle/>
          <a:p>
            <a:r>
              <a:rPr lang="en-GB" dirty="0"/>
              <a:t>Your turn</a:t>
            </a:r>
          </a:p>
        </p:txBody>
      </p:sp>
      <p:graphicFrame>
        <p:nvGraphicFramePr>
          <p:cNvPr id="4" name="Content Placeholder 3">
            <a:extLst>
              <a:ext uri="{FF2B5EF4-FFF2-40B4-BE49-F238E27FC236}">
                <a16:creationId xmlns:a16="http://schemas.microsoft.com/office/drawing/2014/main" id="{66B94325-523D-4C84-9043-3DFF966074B4}"/>
              </a:ext>
            </a:extLst>
          </p:cNvPr>
          <p:cNvGraphicFramePr>
            <a:graphicFrameLocks noGrp="1"/>
          </p:cNvGraphicFramePr>
          <p:nvPr>
            <p:ph idx="1"/>
            <p:extLst>
              <p:ext uri="{D42A27DB-BD31-4B8C-83A1-F6EECF244321}">
                <p14:modId xmlns:p14="http://schemas.microsoft.com/office/powerpoint/2010/main" val="2509093216"/>
              </p:ext>
            </p:extLst>
          </p:nvPr>
        </p:nvGraphicFramePr>
        <p:xfrm>
          <a:off x="457200" y="1772816"/>
          <a:ext cx="8229601" cy="1478280"/>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1392049858"/>
                    </a:ext>
                  </a:extLst>
                </a:gridCol>
                <a:gridCol w="3240360">
                  <a:extLst>
                    <a:ext uri="{9D8B030D-6E8A-4147-A177-3AD203B41FA5}">
                      <a16:colId xmlns:a16="http://schemas.microsoft.com/office/drawing/2014/main" val="1828250346"/>
                    </a:ext>
                  </a:extLst>
                </a:gridCol>
                <a:gridCol w="3250705">
                  <a:extLst>
                    <a:ext uri="{9D8B030D-6E8A-4147-A177-3AD203B41FA5}">
                      <a16:colId xmlns:a16="http://schemas.microsoft.com/office/drawing/2014/main" val="1852367174"/>
                    </a:ext>
                  </a:extLst>
                </a:gridCol>
              </a:tblGrid>
              <a:tr h="198224">
                <a:tc>
                  <a:txBody>
                    <a:bodyPr/>
                    <a:lstStyle/>
                    <a:p>
                      <a:pPr algn="ctr"/>
                      <a:r>
                        <a:rPr lang="en-GB" dirty="0"/>
                        <a:t>PED</a:t>
                      </a:r>
                    </a:p>
                  </a:txBody>
                  <a:tcPr/>
                </a:tc>
                <a:tc>
                  <a:txBody>
                    <a:bodyPr/>
                    <a:lstStyle/>
                    <a:p>
                      <a:pPr algn="ctr"/>
                      <a:r>
                        <a:rPr lang="en-GB" dirty="0"/>
                        <a:t>Current level of sales</a:t>
                      </a:r>
                    </a:p>
                  </a:txBody>
                  <a:tcPr/>
                </a:tc>
                <a:tc>
                  <a:txBody>
                    <a:bodyPr/>
                    <a:lstStyle/>
                    <a:p>
                      <a:pPr algn="ctr"/>
                      <a:r>
                        <a:rPr lang="en-GB" dirty="0"/>
                        <a:t>New level of sales</a:t>
                      </a:r>
                    </a:p>
                  </a:txBody>
                  <a:tcPr/>
                </a:tc>
                <a:extLst>
                  <a:ext uri="{0D108BD9-81ED-4DB2-BD59-A6C34878D82A}">
                    <a16:rowId xmlns:a16="http://schemas.microsoft.com/office/drawing/2014/main" val="1432570793"/>
                  </a:ext>
                </a:extLst>
              </a:tr>
              <a:tr h="370840">
                <a:tc>
                  <a:txBody>
                    <a:bodyPr/>
                    <a:lstStyle/>
                    <a:p>
                      <a:pPr algn="ctr"/>
                      <a:r>
                        <a:rPr lang="en-GB" dirty="0"/>
                        <a:t>1.4</a:t>
                      </a:r>
                    </a:p>
                  </a:txBody>
                  <a:tcPr/>
                </a:tc>
                <a:tc>
                  <a:txBody>
                    <a:bodyPr/>
                    <a:lstStyle/>
                    <a:p>
                      <a:pPr algn="ctr"/>
                      <a:r>
                        <a:rPr lang="en-GB" dirty="0"/>
                        <a:t>14,000</a:t>
                      </a:r>
                    </a:p>
                  </a:txBody>
                  <a:tcPr/>
                </a:tc>
                <a:tc>
                  <a:txBody>
                    <a:bodyPr/>
                    <a:lstStyle/>
                    <a:p>
                      <a:endParaRPr lang="en-GB"/>
                    </a:p>
                  </a:txBody>
                  <a:tcPr/>
                </a:tc>
                <a:extLst>
                  <a:ext uri="{0D108BD9-81ED-4DB2-BD59-A6C34878D82A}">
                    <a16:rowId xmlns:a16="http://schemas.microsoft.com/office/drawing/2014/main" val="2805392934"/>
                  </a:ext>
                </a:extLst>
              </a:tr>
              <a:tr h="370840">
                <a:tc>
                  <a:txBody>
                    <a:bodyPr/>
                    <a:lstStyle/>
                    <a:p>
                      <a:pPr algn="ctr"/>
                      <a:r>
                        <a:rPr lang="en-GB" dirty="0"/>
                        <a:t>0.83</a:t>
                      </a:r>
                    </a:p>
                  </a:txBody>
                  <a:tcPr/>
                </a:tc>
                <a:tc>
                  <a:txBody>
                    <a:bodyPr/>
                    <a:lstStyle/>
                    <a:p>
                      <a:pPr algn="ctr"/>
                      <a:r>
                        <a:rPr lang="en-GB" dirty="0"/>
                        <a:t>2,850</a:t>
                      </a:r>
                    </a:p>
                  </a:txBody>
                  <a:tcPr/>
                </a:tc>
                <a:tc>
                  <a:txBody>
                    <a:bodyPr/>
                    <a:lstStyle/>
                    <a:p>
                      <a:endParaRPr lang="en-GB"/>
                    </a:p>
                  </a:txBody>
                  <a:tcPr/>
                </a:tc>
                <a:extLst>
                  <a:ext uri="{0D108BD9-81ED-4DB2-BD59-A6C34878D82A}">
                    <a16:rowId xmlns:a16="http://schemas.microsoft.com/office/drawing/2014/main" val="345159580"/>
                  </a:ext>
                </a:extLst>
              </a:tr>
              <a:tr h="370840">
                <a:tc>
                  <a:txBody>
                    <a:bodyPr/>
                    <a:lstStyle/>
                    <a:p>
                      <a:pPr algn="ctr"/>
                      <a:r>
                        <a:rPr lang="en-GB" dirty="0"/>
                        <a:t>3.8</a:t>
                      </a:r>
                    </a:p>
                  </a:txBody>
                  <a:tcPr/>
                </a:tc>
                <a:tc>
                  <a:txBody>
                    <a:bodyPr/>
                    <a:lstStyle/>
                    <a:p>
                      <a:pPr algn="ctr"/>
                      <a:r>
                        <a:rPr lang="en-GB" dirty="0"/>
                        <a:t>5,000</a:t>
                      </a:r>
                    </a:p>
                  </a:txBody>
                  <a:tcPr/>
                </a:tc>
                <a:tc>
                  <a:txBody>
                    <a:bodyPr/>
                    <a:lstStyle/>
                    <a:p>
                      <a:endParaRPr lang="en-GB" dirty="0"/>
                    </a:p>
                  </a:txBody>
                  <a:tcPr/>
                </a:tc>
                <a:extLst>
                  <a:ext uri="{0D108BD9-81ED-4DB2-BD59-A6C34878D82A}">
                    <a16:rowId xmlns:a16="http://schemas.microsoft.com/office/drawing/2014/main" val="1937540966"/>
                  </a:ext>
                </a:extLst>
              </a:tr>
            </a:tbl>
          </a:graphicData>
        </a:graphic>
      </p:graphicFrame>
      <p:sp>
        <p:nvSpPr>
          <p:cNvPr id="5" name="TextBox 4">
            <a:extLst>
              <a:ext uri="{FF2B5EF4-FFF2-40B4-BE49-F238E27FC236}">
                <a16:creationId xmlns:a16="http://schemas.microsoft.com/office/drawing/2014/main" id="{4CEF73AB-2397-4361-BE2B-5D013E355558}"/>
              </a:ext>
            </a:extLst>
          </p:cNvPr>
          <p:cNvSpPr txBox="1"/>
          <p:nvPr/>
        </p:nvSpPr>
        <p:spPr>
          <a:xfrm>
            <a:off x="457200" y="3501008"/>
            <a:ext cx="8229600" cy="646331"/>
          </a:xfrm>
          <a:prstGeom prst="rect">
            <a:avLst/>
          </a:prstGeom>
          <a:noFill/>
        </p:spPr>
        <p:txBody>
          <a:bodyPr wrap="square" rtlCol="0">
            <a:spAutoFit/>
          </a:bodyPr>
          <a:lstStyle/>
          <a:p>
            <a:r>
              <a:rPr lang="en-GB" dirty="0"/>
              <a:t>Next year, an increase in inflation means prices of most products are likely to rise by 2%. Please calculate the new levels of sales for the products above:</a:t>
            </a:r>
          </a:p>
        </p:txBody>
      </p:sp>
      <p:graphicFrame>
        <p:nvGraphicFramePr>
          <p:cNvPr id="6" name="Table 5">
            <a:extLst>
              <a:ext uri="{FF2B5EF4-FFF2-40B4-BE49-F238E27FC236}">
                <a16:creationId xmlns:a16="http://schemas.microsoft.com/office/drawing/2014/main" id="{4EE8F8ED-548D-463B-A4B5-9DBF927541E6}"/>
              </a:ext>
            </a:extLst>
          </p:cNvPr>
          <p:cNvGraphicFramePr>
            <a:graphicFrameLocks noGrp="1"/>
          </p:cNvGraphicFramePr>
          <p:nvPr>
            <p:extLst>
              <p:ext uri="{D42A27DB-BD31-4B8C-83A1-F6EECF244321}">
                <p14:modId xmlns:p14="http://schemas.microsoft.com/office/powerpoint/2010/main" val="3847485656"/>
              </p:ext>
            </p:extLst>
          </p:nvPr>
        </p:nvGraphicFramePr>
        <p:xfrm>
          <a:off x="5436095" y="2138576"/>
          <a:ext cx="3250705" cy="1112520"/>
        </p:xfrm>
        <a:graphic>
          <a:graphicData uri="http://schemas.openxmlformats.org/drawingml/2006/table">
            <a:tbl>
              <a:tblPr firstRow="1" bandRow="1">
                <a:tableStyleId>{5C22544A-7EE6-4342-B048-85BDC9FD1C3A}</a:tableStyleId>
              </a:tblPr>
              <a:tblGrid>
                <a:gridCol w="3250705">
                  <a:extLst>
                    <a:ext uri="{9D8B030D-6E8A-4147-A177-3AD203B41FA5}">
                      <a16:colId xmlns:a16="http://schemas.microsoft.com/office/drawing/2014/main" val="794067154"/>
                    </a:ext>
                  </a:extLst>
                </a:gridCol>
              </a:tblGrid>
              <a:tr h="370840">
                <a:tc>
                  <a:txBody>
                    <a:bodyPr/>
                    <a:lstStyle/>
                    <a:p>
                      <a:pPr algn="ctr"/>
                      <a:r>
                        <a:rPr lang="en-GB" b="0" dirty="0">
                          <a:solidFill>
                            <a:srgbClr val="FF0000"/>
                          </a:solidFill>
                        </a:rPr>
                        <a:t>13,608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923894"/>
                  </a:ext>
                </a:extLst>
              </a:tr>
              <a:tr h="370840">
                <a:tc>
                  <a:txBody>
                    <a:bodyPr/>
                    <a:lstStyle/>
                    <a:p>
                      <a:pPr algn="ctr"/>
                      <a:r>
                        <a:rPr lang="en-GB" b="0" dirty="0">
                          <a:solidFill>
                            <a:srgbClr val="FF0000"/>
                          </a:solidFill>
                        </a:rPr>
                        <a:t>2,802.7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489492"/>
                  </a:ext>
                </a:extLst>
              </a:tr>
              <a:tr h="370840">
                <a:tc>
                  <a:txBody>
                    <a:bodyPr/>
                    <a:lstStyle/>
                    <a:p>
                      <a:pPr algn="ctr"/>
                      <a:r>
                        <a:rPr lang="en-GB" b="0" dirty="0">
                          <a:solidFill>
                            <a:srgbClr val="FF0000"/>
                          </a:solidFill>
                        </a:rPr>
                        <a:t>4620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272850"/>
                  </a:ext>
                </a:extLst>
              </a:tr>
            </a:tbl>
          </a:graphicData>
        </a:graphic>
      </p:graphicFrame>
    </p:spTree>
    <p:extLst>
      <p:ext uri="{BB962C8B-B14F-4D97-AF65-F5344CB8AC3E}">
        <p14:creationId xmlns:p14="http://schemas.microsoft.com/office/powerpoint/2010/main" val="327465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001-7F16-41E1-9049-E17AFE29A7DD}"/>
              </a:ext>
            </a:extLst>
          </p:cNvPr>
          <p:cNvSpPr>
            <a:spLocks noGrp="1"/>
          </p:cNvSpPr>
          <p:nvPr>
            <p:ph type="title"/>
          </p:nvPr>
        </p:nvSpPr>
        <p:spPr/>
        <p:txBody>
          <a:bodyPr>
            <a:normAutofit fontScale="90000"/>
          </a:bodyPr>
          <a:lstStyle/>
          <a:p>
            <a:r>
              <a:rPr lang="en-GB" dirty="0"/>
              <a:t>What factors can impact the PED of a product?</a:t>
            </a:r>
          </a:p>
        </p:txBody>
      </p:sp>
      <p:sp>
        <p:nvSpPr>
          <p:cNvPr id="3" name="Content Placeholder 2">
            <a:extLst>
              <a:ext uri="{FF2B5EF4-FFF2-40B4-BE49-F238E27FC236}">
                <a16:creationId xmlns:a16="http://schemas.microsoft.com/office/drawing/2014/main" id="{31EA5502-FA30-4CD9-9887-EB3FDD142012}"/>
              </a:ext>
            </a:extLst>
          </p:cNvPr>
          <p:cNvSpPr>
            <a:spLocks noGrp="1"/>
          </p:cNvSpPr>
          <p:nvPr>
            <p:ph idx="1"/>
          </p:nvPr>
        </p:nvSpPr>
        <p:spPr/>
        <p:txBody>
          <a:bodyPr>
            <a:normAutofit/>
          </a:bodyPr>
          <a:lstStyle/>
          <a:p>
            <a:pPr marL="0" indent="0">
              <a:buNone/>
            </a:pPr>
            <a:endParaRPr lang="en-GB" dirty="0"/>
          </a:p>
          <a:p>
            <a:pPr marL="0" indent="0">
              <a:buNone/>
            </a:pPr>
            <a:r>
              <a:rPr lang="en-GB" dirty="0"/>
              <a:t>Please complete the </a:t>
            </a:r>
            <a:r>
              <a:rPr lang="en-GB" dirty="0" err="1"/>
              <a:t>mindmap</a:t>
            </a:r>
            <a:r>
              <a:rPr lang="en-GB" dirty="0"/>
              <a:t> section of your workbook</a:t>
            </a:r>
          </a:p>
          <a:p>
            <a:endParaRPr lang="en-GB" dirty="0"/>
          </a:p>
        </p:txBody>
      </p:sp>
    </p:spTree>
    <p:extLst>
      <p:ext uri="{BB962C8B-B14F-4D97-AF65-F5344CB8AC3E}">
        <p14:creationId xmlns:p14="http://schemas.microsoft.com/office/powerpoint/2010/main" val="150167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6F34-A4AB-460C-91B9-8BACA4A04D99}"/>
              </a:ext>
            </a:extLst>
          </p:cNvPr>
          <p:cNvSpPr>
            <a:spLocks noGrp="1"/>
          </p:cNvSpPr>
          <p:nvPr>
            <p:ph type="title"/>
          </p:nvPr>
        </p:nvSpPr>
        <p:spPr/>
        <p:txBody>
          <a:bodyPr/>
          <a:lstStyle/>
          <a:p>
            <a:r>
              <a:rPr lang="en-GB" dirty="0"/>
              <a:t>To start:</a:t>
            </a:r>
          </a:p>
        </p:txBody>
      </p:sp>
      <p:sp>
        <p:nvSpPr>
          <p:cNvPr id="3" name="Content Placeholder 2">
            <a:extLst>
              <a:ext uri="{FF2B5EF4-FFF2-40B4-BE49-F238E27FC236}">
                <a16:creationId xmlns:a16="http://schemas.microsoft.com/office/drawing/2014/main" id="{47234560-9597-4CF3-8DE2-FF980F226EE9}"/>
              </a:ext>
            </a:extLst>
          </p:cNvPr>
          <p:cNvSpPr>
            <a:spLocks noGrp="1"/>
          </p:cNvSpPr>
          <p:nvPr>
            <p:ph idx="1"/>
          </p:nvPr>
        </p:nvSpPr>
        <p:spPr/>
        <p:txBody>
          <a:bodyPr/>
          <a:lstStyle/>
          <a:p>
            <a:pPr marL="0" indent="0">
              <a:buNone/>
            </a:pPr>
            <a:r>
              <a:rPr lang="en-GB" dirty="0"/>
              <a:t>List as many different things as you can think of, that will impact the levels of demand for a product…</a:t>
            </a:r>
          </a:p>
        </p:txBody>
      </p:sp>
      <p:pic>
        <p:nvPicPr>
          <p:cNvPr id="4" name="Graphic 3">
            <a:extLst>
              <a:ext uri="{FF2B5EF4-FFF2-40B4-BE49-F238E27FC236}">
                <a16:creationId xmlns:a16="http://schemas.microsoft.com/office/drawing/2014/main" id="{8A5B3171-834F-4831-89B3-33822201E0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1780" y="3068960"/>
            <a:ext cx="3960440" cy="2970330"/>
          </a:xfrm>
          <a:prstGeom prst="rect">
            <a:avLst/>
          </a:prstGeom>
        </p:spPr>
      </p:pic>
    </p:spTree>
    <p:extLst>
      <p:ext uri="{BB962C8B-B14F-4D97-AF65-F5344CB8AC3E}">
        <p14:creationId xmlns:p14="http://schemas.microsoft.com/office/powerpoint/2010/main" val="101866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001-7F16-41E1-9049-E17AFE29A7DD}"/>
              </a:ext>
            </a:extLst>
          </p:cNvPr>
          <p:cNvSpPr>
            <a:spLocks noGrp="1"/>
          </p:cNvSpPr>
          <p:nvPr>
            <p:ph type="title"/>
          </p:nvPr>
        </p:nvSpPr>
        <p:spPr/>
        <p:txBody>
          <a:bodyPr>
            <a:normAutofit fontScale="90000"/>
          </a:bodyPr>
          <a:lstStyle/>
          <a:p>
            <a:r>
              <a:rPr lang="en-GB" dirty="0"/>
              <a:t>What factors can impact the PED of a product?</a:t>
            </a:r>
          </a:p>
        </p:txBody>
      </p:sp>
      <p:sp>
        <p:nvSpPr>
          <p:cNvPr id="3" name="Content Placeholder 2">
            <a:extLst>
              <a:ext uri="{FF2B5EF4-FFF2-40B4-BE49-F238E27FC236}">
                <a16:creationId xmlns:a16="http://schemas.microsoft.com/office/drawing/2014/main" id="{31EA5502-FA30-4CD9-9887-EB3FDD142012}"/>
              </a:ext>
            </a:extLst>
          </p:cNvPr>
          <p:cNvSpPr>
            <a:spLocks noGrp="1"/>
          </p:cNvSpPr>
          <p:nvPr>
            <p:ph idx="1"/>
          </p:nvPr>
        </p:nvSpPr>
        <p:spPr/>
        <p:txBody>
          <a:bodyPr>
            <a:normAutofit fontScale="55000" lnSpcReduction="20000"/>
          </a:bodyPr>
          <a:lstStyle/>
          <a:p>
            <a:r>
              <a:rPr lang="en-GB" b="1" u="sng" dirty="0"/>
              <a:t>Necessity</a:t>
            </a:r>
            <a:r>
              <a:rPr lang="en-GB" dirty="0"/>
              <a:t> – the more necessary a product, the more inelastic the demand (e.g. Bread and milk) However, a reduction in price will not tend to encourage buyers to purchase more</a:t>
            </a:r>
          </a:p>
          <a:p>
            <a:r>
              <a:rPr lang="en-GB" b="1" u="sng" dirty="0"/>
              <a:t>Habit</a:t>
            </a:r>
            <a:r>
              <a:rPr lang="en-GB" dirty="0"/>
              <a:t> – the stronger the habit, the more inelastic the demand (e.g. Cigarettes, alcohol, chocolate, TV)</a:t>
            </a:r>
          </a:p>
          <a:p>
            <a:r>
              <a:rPr lang="en-GB" b="1" u="sng" dirty="0"/>
              <a:t>Availability of substitutes </a:t>
            </a:r>
            <a:r>
              <a:rPr lang="en-GB" dirty="0"/>
              <a:t>– the greater the availability of close substitutes, the more elastic the demand – think petrol in a city or the countryside</a:t>
            </a:r>
          </a:p>
          <a:p>
            <a:r>
              <a:rPr lang="en-GB" b="1" u="sng" dirty="0"/>
              <a:t>Brand loyalty </a:t>
            </a:r>
            <a:r>
              <a:rPr lang="en-GB" dirty="0"/>
              <a:t>– the greater the level of brand loyalty, the more inelastic the demand (e.g. Someone who insists on wearing Armani)</a:t>
            </a:r>
          </a:p>
          <a:p>
            <a:r>
              <a:rPr lang="en-GB" b="1" u="sng" dirty="0"/>
              <a:t>Proportion of income spent on a product </a:t>
            </a:r>
            <a:r>
              <a:rPr lang="en-GB" dirty="0"/>
              <a:t>– consumers will be less concerned about price rises if a product takes up a small percentage of their income and vice versa (e.g. Matches/cars)</a:t>
            </a:r>
          </a:p>
          <a:p>
            <a:r>
              <a:rPr lang="en-GB" b="1" u="sng" dirty="0"/>
              <a:t>Consumer income </a:t>
            </a:r>
            <a:r>
              <a:rPr lang="en-GB" dirty="0"/>
              <a:t>– Wealthier people are less worried about price increases. Wealthier areas can increase prices because demand for their products will be more inelastic</a:t>
            </a:r>
          </a:p>
          <a:p>
            <a:r>
              <a:rPr lang="en-GB" b="1" u="sng" dirty="0"/>
              <a:t>Time</a:t>
            </a:r>
            <a:r>
              <a:rPr lang="en-GB" dirty="0"/>
              <a:t> – if price changes, consumers will often look around for alternatives before deciding to switch to another product. Therefore, price changes tend to have less impact in the short term</a:t>
            </a:r>
          </a:p>
          <a:p>
            <a:endParaRPr lang="en-GB" dirty="0"/>
          </a:p>
        </p:txBody>
      </p:sp>
    </p:spTree>
    <p:extLst>
      <p:ext uri="{BB962C8B-B14F-4D97-AF65-F5344CB8AC3E}">
        <p14:creationId xmlns:p14="http://schemas.microsoft.com/office/powerpoint/2010/main" val="165492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D398-465F-4ADC-8E7A-E007E92FDD07}"/>
              </a:ext>
            </a:extLst>
          </p:cNvPr>
          <p:cNvSpPr>
            <a:spLocks noGrp="1"/>
          </p:cNvSpPr>
          <p:nvPr>
            <p:ph type="title"/>
          </p:nvPr>
        </p:nvSpPr>
        <p:spPr/>
        <p:txBody>
          <a:bodyPr/>
          <a:lstStyle/>
          <a:p>
            <a:r>
              <a:rPr lang="en-GB" dirty="0"/>
              <a:t>Factors impacting elasticity</a:t>
            </a:r>
          </a:p>
        </p:txBody>
      </p:sp>
      <p:sp>
        <p:nvSpPr>
          <p:cNvPr id="3" name="Content Placeholder 2">
            <a:extLst>
              <a:ext uri="{FF2B5EF4-FFF2-40B4-BE49-F238E27FC236}">
                <a16:creationId xmlns:a16="http://schemas.microsoft.com/office/drawing/2014/main" id="{52BF3326-A2DC-400B-B152-6F4F2DDC88C3}"/>
              </a:ext>
            </a:extLst>
          </p:cNvPr>
          <p:cNvSpPr>
            <a:spLocks noGrp="1"/>
          </p:cNvSpPr>
          <p:nvPr>
            <p:ph idx="1"/>
          </p:nvPr>
        </p:nvSpPr>
        <p:spPr>
          <a:xfrm>
            <a:off x="457200" y="1600200"/>
            <a:ext cx="8435280" cy="5141168"/>
          </a:xfrm>
        </p:spPr>
        <p:txBody>
          <a:bodyPr>
            <a:normAutofit lnSpcReduction="10000"/>
          </a:bodyPr>
          <a:lstStyle/>
          <a:p>
            <a:pPr marL="0" indent="0">
              <a:buNone/>
            </a:pPr>
            <a:r>
              <a:rPr lang="en-GB" sz="2400" dirty="0"/>
              <a:t>Why does the US government know that it can increase the price of cigarettes?</a:t>
            </a:r>
          </a:p>
          <a:p>
            <a:pPr marL="0" indent="0">
              <a:buNone/>
            </a:pPr>
            <a:endParaRPr lang="en-GB" sz="2400" dirty="0"/>
          </a:p>
          <a:p>
            <a:pPr marL="0" indent="0">
              <a:buNone/>
            </a:pPr>
            <a:r>
              <a:rPr lang="en-GB" sz="2400" dirty="0">
                <a:hlinkClick r:id="rId2"/>
              </a:rPr>
              <a:t>https://www.youtube.com/watch?v=6c08xqCvIs8</a:t>
            </a:r>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pPr marL="0" indent="0">
              <a:buNone/>
            </a:pPr>
            <a:r>
              <a:rPr lang="en-GB" sz="2400" dirty="0"/>
              <a:t>Extension – whilst it generates more income for the government, what potential problems could this cause?</a:t>
            </a:r>
          </a:p>
        </p:txBody>
      </p:sp>
      <p:pic>
        <p:nvPicPr>
          <p:cNvPr id="5" name="Picture 4">
            <a:extLst>
              <a:ext uri="{FF2B5EF4-FFF2-40B4-BE49-F238E27FC236}">
                <a16:creationId xmlns:a16="http://schemas.microsoft.com/office/drawing/2014/main" id="{061D966D-E3CF-40DD-B93F-A573161E88BF}"/>
              </a:ext>
            </a:extLst>
          </p:cNvPr>
          <p:cNvPicPr>
            <a:picLocks noChangeAspect="1"/>
          </p:cNvPicPr>
          <p:nvPr/>
        </p:nvPicPr>
        <p:blipFill rotWithShape="1">
          <a:blip r:embed="rId3">
            <a:extLst>
              <a:ext uri="{28A0092B-C50C-407E-A947-70E740481C1C}">
                <a14:useLocalDpi xmlns:a14="http://schemas.microsoft.com/office/drawing/2010/main" val="0"/>
              </a:ext>
            </a:extLst>
          </a:blip>
          <a:srcRect l="20592" t="1493" r="19415" b="11195"/>
          <a:stretch/>
        </p:blipFill>
        <p:spPr>
          <a:xfrm rot="2149018">
            <a:off x="6263316" y="2351424"/>
            <a:ext cx="2040227" cy="3240360"/>
          </a:xfrm>
          <a:prstGeom prst="rect">
            <a:avLst/>
          </a:prstGeom>
        </p:spPr>
      </p:pic>
    </p:spTree>
    <p:extLst>
      <p:ext uri="{BB962C8B-B14F-4D97-AF65-F5344CB8AC3E}">
        <p14:creationId xmlns:p14="http://schemas.microsoft.com/office/powerpoint/2010/main" val="60977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7A1D-2041-4346-B4AE-945B15DD3454}"/>
              </a:ext>
            </a:extLst>
          </p:cNvPr>
          <p:cNvSpPr>
            <a:spLocks noGrp="1"/>
          </p:cNvSpPr>
          <p:nvPr>
            <p:ph type="title"/>
          </p:nvPr>
        </p:nvSpPr>
        <p:spPr/>
        <p:txBody>
          <a:bodyPr/>
          <a:lstStyle/>
          <a:p>
            <a:r>
              <a:rPr lang="en-GB" dirty="0"/>
              <a:t>Impact of elasticity on revenue</a:t>
            </a:r>
          </a:p>
        </p:txBody>
      </p:sp>
      <p:sp>
        <p:nvSpPr>
          <p:cNvPr id="3" name="Content Placeholder 2">
            <a:extLst>
              <a:ext uri="{FF2B5EF4-FFF2-40B4-BE49-F238E27FC236}">
                <a16:creationId xmlns:a16="http://schemas.microsoft.com/office/drawing/2014/main" id="{FED18EB7-1C0B-4CBD-9889-12ED3C48A388}"/>
              </a:ext>
            </a:extLst>
          </p:cNvPr>
          <p:cNvSpPr>
            <a:spLocks noGrp="1"/>
          </p:cNvSpPr>
          <p:nvPr>
            <p:ph idx="1"/>
          </p:nvPr>
        </p:nvSpPr>
        <p:spPr/>
        <p:txBody>
          <a:bodyPr/>
          <a:lstStyle/>
          <a:p>
            <a:pPr marL="0" indent="0">
              <a:buNone/>
            </a:pPr>
            <a:r>
              <a:rPr lang="en-GB" dirty="0"/>
              <a:t>Please read the next sections of your workbook on elasticity and revenue.</a:t>
            </a:r>
          </a:p>
          <a:p>
            <a:endParaRPr lang="en-GB" dirty="0"/>
          </a:p>
          <a:p>
            <a:pPr marL="0" indent="0">
              <a:buNone/>
            </a:pPr>
            <a:r>
              <a:rPr lang="en-GB" dirty="0"/>
              <a:t>We will then discuss as a class.</a:t>
            </a:r>
          </a:p>
        </p:txBody>
      </p:sp>
    </p:spTree>
    <p:extLst>
      <p:ext uri="{BB962C8B-B14F-4D97-AF65-F5344CB8AC3E}">
        <p14:creationId xmlns:p14="http://schemas.microsoft.com/office/powerpoint/2010/main" val="97183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Effect of price elasticity of demand on sales revenue and profit</a:t>
            </a:r>
          </a:p>
        </p:txBody>
      </p:sp>
      <p:sp>
        <p:nvSpPr>
          <p:cNvPr id="3" name="Content Placeholder 2"/>
          <p:cNvSpPr>
            <a:spLocks noGrp="1"/>
          </p:cNvSpPr>
          <p:nvPr>
            <p:ph idx="1"/>
          </p:nvPr>
        </p:nvSpPr>
        <p:spPr>
          <a:xfrm>
            <a:off x="214282" y="1417638"/>
            <a:ext cx="8715436" cy="5323730"/>
          </a:xfrm>
        </p:spPr>
        <p:txBody>
          <a:bodyPr>
            <a:normAutofit fontScale="77500" lnSpcReduction="20000"/>
          </a:bodyPr>
          <a:lstStyle/>
          <a:p>
            <a:r>
              <a:rPr lang="en-GB" u="sng" dirty="0">
                <a:solidFill>
                  <a:srgbClr val="FF0000"/>
                </a:solidFill>
              </a:rPr>
              <a:t>Inelastic demand </a:t>
            </a:r>
            <a:r>
              <a:rPr lang="en-GB" dirty="0"/>
              <a:t>– if demand for a good is inelastic, when its price rises the quantity demanded falls by a smaller percentage. </a:t>
            </a:r>
          </a:p>
          <a:p>
            <a:endParaRPr lang="en-GB" dirty="0"/>
          </a:p>
          <a:p>
            <a:r>
              <a:rPr lang="en-GB" dirty="0"/>
              <a:t>This means that the impact of the price increase will outweigh the relatively small percentage change in demand, so sales revenue will increase</a:t>
            </a:r>
          </a:p>
          <a:p>
            <a:endParaRPr lang="en-GB" dirty="0"/>
          </a:p>
          <a:p>
            <a:r>
              <a:rPr lang="en-GB" dirty="0"/>
              <a:t>As you are producing less, costs will be lower, so costs will fall as revenue increases</a:t>
            </a:r>
          </a:p>
          <a:p>
            <a:endParaRPr lang="en-GB" dirty="0"/>
          </a:p>
          <a:p>
            <a:r>
              <a:rPr lang="en-GB" dirty="0"/>
              <a:t>A PRICE RISE WILL ALWAYS INCREASE SALES REVENUE AND PROFIT IF PRICE ELASTICITY OF DEMAND IS INELASTIC</a:t>
            </a:r>
          </a:p>
          <a:p>
            <a:r>
              <a:rPr lang="en-GB" dirty="0"/>
              <a:t>A PRICE FALL WILL LEAD TO LOWER SALES REVENUE AND PROFIT IF PRICE ELASTICITY OF DEMAND IS INELASTIC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357982"/>
          </a:xfrm>
        </p:spPr>
        <p:txBody>
          <a:bodyPr>
            <a:normAutofit fontScale="62500" lnSpcReduction="20000"/>
          </a:bodyPr>
          <a:lstStyle/>
          <a:p>
            <a:r>
              <a:rPr lang="en-GB" u="sng" dirty="0">
                <a:solidFill>
                  <a:srgbClr val="FF0000"/>
                </a:solidFill>
              </a:rPr>
              <a:t>Elastic demand </a:t>
            </a:r>
            <a:r>
              <a:rPr lang="en-GB" dirty="0"/>
              <a:t>– if demand for a good is elastic, when its price rises the quantity demanded falls by a larger percentage. </a:t>
            </a:r>
          </a:p>
          <a:p>
            <a:endParaRPr lang="en-GB" dirty="0"/>
          </a:p>
          <a:p>
            <a:r>
              <a:rPr lang="en-GB" dirty="0"/>
              <a:t>This means that the impact of the price increase will be outweighed by the relatively large percentage change in demand, so sales revenue will decrease</a:t>
            </a:r>
          </a:p>
          <a:p>
            <a:endParaRPr lang="en-GB" dirty="0"/>
          </a:p>
          <a:p>
            <a:r>
              <a:rPr lang="en-GB" dirty="0"/>
              <a:t>this doesn’t necessarily mean a decrease in profit</a:t>
            </a:r>
          </a:p>
          <a:p>
            <a:r>
              <a:rPr lang="en-GB" dirty="0"/>
              <a:t>it will be cheaper to produce less goods so costs will fall as well as income</a:t>
            </a:r>
          </a:p>
          <a:p>
            <a:r>
              <a:rPr lang="en-GB" dirty="0"/>
              <a:t>if costs fall by more than income, profit will still be improved</a:t>
            </a:r>
          </a:p>
          <a:p>
            <a:r>
              <a:rPr lang="en-GB" dirty="0"/>
              <a:t>if costs fall by a smaller amount, profit will fall</a:t>
            </a:r>
          </a:p>
          <a:p>
            <a:endParaRPr lang="en-GB" dirty="0"/>
          </a:p>
          <a:p>
            <a:r>
              <a:rPr lang="en-GB" dirty="0"/>
              <a:t>THUS, A PRICE RISE WILL ALWAYS DECREASE SALES REVENUE IF PRICE ELASTICITY OF DEMAND IS ELASTIC, BUT THE EFFECT ON PROFIT WILL DEPEND ON COST SAVINGS</a:t>
            </a:r>
          </a:p>
          <a:p>
            <a:endParaRPr lang="en-GB" dirty="0"/>
          </a:p>
          <a:p>
            <a:r>
              <a:rPr lang="en-GB" dirty="0"/>
              <a:t>IN THE CASE OF A PRICE FALL, THE SALES REVENUE OF A GOOD WITH A PRICE ELASTIC DEMAND WILL ALWAYS INCREASE. HOWEVER, THE UANTITY DEMANDED RISES AND SO PRODUCTION COSTS WILL RISE. THEREFORE, IT IS IMPOSSIBLE TO PREDICT THE EFFECT ON PROFITS WITHOUT KNOWING THE COSTS OF PRODUCTION</a:t>
            </a:r>
          </a:p>
          <a:p>
            <a:endParaRPr lang="en-GB" dirty="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68748"/>
          </a:xfrm>
        </p:spPr>
        <p:txBody>
          <a:bodyPr>
            <a:normAutofit fontScale="92500"/>
          </a:bodyPr>
          <a:lstStyle/>
          <a:p>
            <a:r>
              <a:rPr lang="en-GB" u="sng" dirty="0">
                <a:solidFill>
                  <a:srgbClr val="FF0000"/>
                </a:solidFill>
              </a:rPr>
              <a:t>Unitary elasticity </a:t>
            </a:r>
            <a:r>
              <a:rPr lang="en-GB" dirty="0"/>
              <a:t>– if demand for a good is unitary, sales revenue will be the same whether price rises or falls</a:t>
            </a:r>
          </a:p>
          <a:p>
            <a:endParaRPr lang="en-GB" dirty="0"/>
          </a:p>
          <a:p>
            <a:r>
              <a:rPr lang="en-GB" dirty="0"/>
              <a:t>A price rise would then be advisable if the business is aiming to increase profit, because this means a lower volume of sales would be required, which would enable production costs to fall</a:t>
            </a:r>
          </a:p>
          <a:p>
            <a:endParaRPr lang="en-GB" dirty="0"/>
          </a:p>
          <a:p>
            <a:r>
              <a:rPr lang="en-GB" dirty="0"/>
              <a:t>However, the business may not increase price if it has other aims, such as increasing market share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79FFB-04A6-48D5-A013-77DBC952E68E}"/>
              </a:ext>
            </a:extLst>
          </p:cNvPr>
          <p:cNvPicPr>
            <a:picLocks noChangeAspect="1"/>
          </p:cNvPicPr>
          <p:nvPr/>
        </p:nvPicPr>
        <p:blipFill rotWithShape="1">
          <a:blip r:embed="rId2"/>
          <a:srcRect l="22965" t="18790" r="19858" b="24841"/>
          <a:stretch/>
        </p:blipFill>
        <p:spPr>
          <a:xfrm>
            <a:off x="189577" y="548680"/>
            <a:ext cx="8764846" cy="5760640"/>
          </a:xfrm>
          <a:prstGeom prst="rect">
            <a:avLst/>
          </a:prstGeom>
        </p:spPr>
      </p:pic>
    </p:spTree>
    <p:extLst>
      <p:ext uri="{BB962C8B-B14F-4D97-AF65-F5344CB8AC3E}">
        <p14:creationId xmlns:p14="http://schemas.microsoft.com/office/powerpoint/2010/main" val="424717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7847AB-970D-4FD4-93F0-3D3F0D9DFD17}"/>
              </a:ext>
            </a:extLst>
          </p:cNvPr>
          <p:cNvPicPr>
            <a:picLocks noChangeAspect="1"/>
          </p:cNvPicPr>
          <p:nvPr/>
        </p:nvPicPr>
        <p:blipFill rotWithShape="1">
          <a:blip r:embed="rId2"/>
          <a:srcRect l="29053" t="38551" r="25134" b="26251"/>
          <a:stretch/>
        </p:blipFill>
        <p:spPr>
          <a:xfrm>
            <a:off x="73214" y="1124744"/>
            <a:ext cx="8997571" cy="4608512"/>
          </a:xfrm>
          <a:prstGeom prst="rect">
            <a:avLst/>
          </a:prstGeom>
        </p:spPr>
      </p:pic>
    </p:spTree>
    <p:extLst>
      <p:ext uri="{BB962C8B-B14F-4D97-AF65-F5344CB8AC3E}">
        <p14:creationId xmlns:p14="http://schemas.microsoft.com/office/powerpoint/2010/main" val="191080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4C8-98DF-462B-B382-9698D5F982D6}"/>
              </a:ext>
            </a:extLst>
          </p:cNvPr>
          <p:cNvPicPr>
            <a:picLocks noChangeAspect="1"/>
          </p:cNvPicPr>
          <p:nvPr/>
        </p:nvPicPr>
        <p:blipFill rotWithShape="1">
          <a:blip r:embed="rId2"/>
          <a:srcRect l="22773" t="37004" r="15553" b="25991"/>
          <a:stretch/>
        </p:blipFill>
        <p:spPr>
          <a:xfrm>
            <a:off x="71500" y="1628800"/>
            <a:ext cx="9001000" cy="3600400"/>
          </a:xfrm>
          <a:prstGeom prst="rect">
            <a:avLst/>
          </a:prstGeom>
        </p:spPr>
      </p:pic>
    </p:spTree>
    <p:extLst>
      <p:ext uri="{BB962C8B-B14F-4D97-AF65-F5344CB8AC3E}">
        <p14:creationId xmlns:p14="http://schemas.microsoft.com/office/powerpoint/2010/main" val="131527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A0517-C526-4E66-9DF2-2A786933F7B9}"/>
              </a:ext>
            </a:extLst>
          </p:cNvPr>
          <p:cNvPicPr>
            <a:picLocks noChangeAspect="1"/>
          </p:cNvPicPr>
          <p:nvPr/>
        </p:nvPicPr>
        <p:blipFill rotWithShape="1">
          <a:blip r:embed="rId2"/>
          <a:srcRect l="28839" t="36281" r="22306" b="39622"/>
          <a:stretch/>
        </p:blipFill>
        <p:spPr>
          <a:xfrm>
            <a:off x="125760" y="1967009"/>
            <a:ext cx="8892480" cy="2923982"/>
          </a:xfrm>
          <a:prstGeom prst="rect">
            <a:avLst/>
          </a:prstGeom>
        </p:spPr>
      </p:pic>
    </p:spTree>
    <p:extLst>
      <p:ext uri="{BB962C8B-B14F-4D97-AF65-F5344CB8AC3E}">
        <p14:creationId xmlns:p14="http://schemas.microsoft.com/office/powerpoint/2010/main" val="186492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2E95-19AE-4A69-AAE9-E08262FA6CA2}"/>
              </a:ext>
            </a:extLst>
          </p:cNvPr>
          <p:cNvSpPr>
            <a:spLocks noGrp="1"/>
          </p:cNvSpPr>
          <p:nvPr>
            <p:ph type="title"/>
          </p:nvPr>
        </p:nvSpPr>
        <p:spPr/>
        <p:txBody>
          <a:bodyPr/>
          <a:lstStyle/>
          <a:p>
            <a:r>
              <a:rPr lang="en-GB" dirty="0"/>
              <a:t>Your answers may have included…</a:t>
            </a:r>
          </a:p>
        </p:txBody>
      </p:sp>
      <p:sp>
        <p:nvSpPr>
          <p:cNvPr id="3" name="Content Placeholder 2">
            <a:extLst>
              <a:ext uri="{FF2B5EF4-FFF2-40B4-BE49-F238E27FC236}">
                <a16:creationId xmlns:a16="http://schemas.microsoft.com/office/drawing/2014/main" id="{3EDB1320-DF40-4E9D-929B-A16F6E539108}"/>
              </a:ext>
            </a:extLst>
          </p:cNvPr>
          <p:cNvSpPr>
            <a:spLocks noGrp="1"/>
          </p:cNvSpPr>
          <p:nvPr>
            <p:ph idx="1"/>
          </p:nvPr>
        </p:nvSpPr>
        <p:spPr>
          <a:xfrm>
            <a:off x="457200" y="1600200"/>
            <a:ext cx="8229600" cy="5069160"/>
          </a:xfrm>
        </p:spPr>
        <p:txBody>
          <a:bodyPr>
            <a:normAutofit fontScale="85000" lnSpcReduction="20000"/>
          </a:bodyPr>
          <a:lstStyle/>
          <a:p>
            <a:r>
              <a:rPr lang="en-GB" dirty="0"/>
              <a:t>Price</a:t>
            </a:r>
          </a:p>
          <a:p>
            <a:r>
              <a:rPr lang="en-GB" dirty="0"/>
              <a:t>Price of substitute goods</a:t>
            </a:r>
          </a:p>
          <a:p>
            <a:r>
              <a:rPr lang="en-GB" dirty="0"/>
              <a:t>Price of complimentary goods</a:t>
            </a:r>
          </a:p>
          <a:p>
            <a:r>
              <a:rPr lang="en-GB" dirty="0"/>
              <a:t>Supply/availability</a:t>
            </a:r>
          </a:p>
          <a:p>
            <a:r>
              <a:rPr lang="en-GB" dirty="0"/>
              <a:t>Trend/fashion/season</a:t>
            </a:r>
          </a:p>
          <a:p>
            <a:r>
              <a:rPr lang="en-GB" dirty="0"/>
              <a:t>Location</a:t>
            </a:r>
          </a:p>
          <a:p>
            <a:r>
              <a:rPr lang="en-GB" dirty="0"/>
              <a:t>Income</a:t>
            </a:r>
          </a:p>
          <a:p>
            <a:r>
              <a:rPr lang="en-GB" dirty="0"/>
              <a:t>Interest rates</a:t>
            </a:r>
          </a:p>
          <a:p>
            <a:r>
              <a:rPr lang="en-GB" dirty="0"/>
              <a:t>Consumer confidence</a:t>
            </a:r>
          </a:p>
          <a:p>
            <a:r>
              <a:rPr lang="en-GB" dirty="0"/>
              <a:t>Quality</a:t>
            </a:r>
          </a:p>
          <a:p>
            <a:r>
              <a:rPr lang="en-GB" dirty="0"/>
              <a:t>Marketing</a:t>
            </a:r>
          </a:p>
          <a:p>
            <a:r>
              <a:rPr lang="en-GB" dirty="0"/>
              <a:t>Weather</a:t>
            </a:r>
          </a:p>
        </p:txBody>
      </p:sp>
    </p:spTree>
    <p:extLst>
      <p:ext uri="{BB962C8B-B14F-4D97-AF65-F5344CB8AC3E}">
        <p14:creationId xmlns:p14="http://schemas.microsoft.com/office/powerpoint/2010/main" val="233355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68A916-2D91-4D12-853A-72EE675ED4BD}"/>
              </a:ext>
            </a:extLst>
          </p:cNvPr>
          <p:cNvPicPr>
            <a:picLocks noChangeAspect="1"/>
          </p:cNvPicPr>
          <p:nvPr/>
        </p:nvPicPr>
        <p:blipFill rotWithShape="1">
          <a:blip r:embed="rId2"/>
          <a:srcRect l="30413" t="21262" r="24656" b="9045"/>
          <a:stretch/>
        </p:blipFill>
        <p:spPr>
          <a:xfrm>
            <a:off x="1475656" y="152636"/>
            <a:ext cx="6336704" cy="6552728"/>
          </a:xfrm>
          <a:prstGeom prst="rect">
            <a:avLst/>
          </a:prstGeom>
        </p:spPr>
      </p:pic>
    </p:spTree>
    <p:extLst>
      <p:ext uri="{BB962C8B-B14F-4D97-AF65-F5344CB8AC3E}">
        <p14:creationId xmlns:p14="http://schemas.microsoft.com/office/powerpoint/2010/main" val="248602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DDBF-3110-47B2-97F7-846700A846B1}"/>
              </a:ext>
            </a:extLst>
          </p:cNvPr>
          <p:cNvSpPr>
            <a:spLocks noGrp="1"/>
          </p:cNvSpPr>
          <p:nvPr>
            <p:ph type="title"/>
          </p:nvPr>
        </p:nvSpPr>
        <p:spPr/>
        <p:txBody>
          <a:bodyPr>
            <a:normAutofit fontScale="90000"/>
          </a:bodyPr>
          <a:lstStyle/>
          <a:p>
            <a:r>
              <a:rPr lang="en-GB" dirty="0"/>
              <a:t>Turning this into an exam question…</a:t>
            </a:r>
          </a:p>
        </p:txBody>
      </p:sp>
      <p:sp>
        <p:nvSpPr>
          <p:cNvPr id="3" name="Content Placeholder 2">
            <a:extLst>
              <a:ext uri="{FF2B5EF4-FFF2-40B4-BE49-F238E27FC236}">
                <a16:creationId xmlns:a16="http://schemas.microsoft.com/office/drawing/2014/main" id="{9AC1EFEB-D15C-4B10-896C-F34B52899F64}"/>
              </a:ext>
            </a:extLst>
          </p:cNvPr>
          <p:cNvSpPr>
            <a:spLocks noGrp="1"/>
          </p:cNvSpPr>
          <p:nvPr>
            <p:ph idx="1"/>
          </p:nvPr>
        </p:nvSpPr>
        <p:spPr/>
        <p:txBody>
          <a:bodyPr/>
          <a:lstStyle/>
          <a:p>
            <a:r>
              <a:rPr lang="en-GB" dirty="0"/>
              <a:t>How can changing levels of income affect the levels of demand for a product? (6 marks)</a:t>
            </a:r>
          </a:p>
          <a:p>
            <a:endParaRPr lang="en-GB" dirty="0"/>
          </a:p>
          <a:p>
            <a:r>
              <a:rPr lang="en-GB" dirty="0"/>
              <a:t>How would we approach this question?</a:t>
            </a:r>
          </a:p>
        </p:txBody>
      </p:sp>
    </p:spTree>
    <p:extLst>
      <p:ext uri="{BB962C8B-B14F-4D97-AF65-F5344CB8AC3E}">
        <p14:creationId xmlns:p14="http://schemas.microsoft.com/office/powerpoint/2010/main" val="88030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5EC9D-3C1C-4E1E-9190-2486FDCA5738}"/>
              </a:ext>
            </a:extLst>
          </p:cNvPr>
          <p:cNvSpPr>
            <a:spLocks noGrp="1"/>
          </p:cNvSpPr>
          <p:nvPr>
            <p:ph idx="1"/>
          </p:nvPr>
        </p:nvSpPr>
        <p:spPr>
          <a:xfrm>
            <a:off x="457200" y="476672"/>
            <a:ext cx="8229600" cy="5649491"/>
          </a:xfrm>
        </p:spPr>
        <p:txBody>
          <a:bodyPr>
            <a:normAutofit fontScale="92500" lnSpcReduction="10000"/>
          </a:bodyPr>
          <a:lstStyle/>
          <a:p>
            <a:pPr marL="0" indent="0">
              <a:buNone/>
            </a:pPr>
            <a:r>
              <a:rPr lang="en-GB" dirty="0">
                <a:solidFill>
                  <a:srgbClr val="FF0000"/>
                </a:solidFill>
              </a:rPr>
              <a:t>State point: If consumer income levels rise, there will be an increase in demand for luxury products.</a:t>
            </a:r>
            <a:endParaRPr lang="en-GB" dirty="0"/>
          </a:p>
          <a:p>
            <a:pPr marL="0" indent="0">
              <a:buNone/>
            </a:pPr>
            <a:r>
              <a:rPr lang="en-GB" dirty="0">
                <a:solidFill>
                  <a:srgbClr val="0070C0"/>
                </a:solidFill>
              </a:rPr>
              <a:t>1. Luxury goods are expensive. </a:t>
            </a:r>
          </a:p>
          <a:p>
            <a:pPr marL="0" indent="0">
              <a:buNone/>
            </a:pPr>
            <a:r>
              <a:rPr lang="en-GB" dirty="0">
                <a:solidFill>
                  <a:srgbClr val="0070C0"/>
                </a:solidFill>
              </a:rPr>
              <a:t>2. This means that if income levels rise, consumers have more money, </a:t>
            </a:r>
          </a:p>
          <a:p>
            <a:pPr marL="0" indent="0">
              <a:buNone/>
            </a:pPr>
            <a:r>
              <a:rPr lang="en-GB" dirty="0">
                <a:solidFill>
                  <a:srgbClr val="0070C0"/>
                </a:solidFill>
              </a:rPr>
              <a:t>3. The impact of this is that they have greater levels of disposable income then they more likely to buy expensive goods.</a:t>
            </a:r>
          </a:p>
          <a:p>
            <a:pPr marL="0" indent="0">
              <a:buNone/>
            </a:pPr>
            <a:r>
              <a:rPr lang="en-GB" dirty="0">
                <a:solidFill>
                  <a:srgbClr val="0070C0"/>
                </a:solidFill>
              </a:rPr>
              <a:t>4. This would mean that businesses selling luxury goods will see a rise in sales if income levels go up.</a:t>
            </a:r>
          </a:p>
          <a:p>
            <a:pPr marL="0" indent="0">
              <a:buNone/>
            </a:pPr>
            <a:r>
              <a:rPr lang="en-GB" dirty="0">
                <a:solidFill>
                  <a:srgbClr val="0070C0"/>
                </a:solidFill>
              </a:rPr>
              <a:t>5. This would lead to an increase in profits for these businesses.</a:t>
            </a:r>
          </a:p>
        </p:txBody>
      </p:sp>
    </p:spTree>
    <p:extLst>
      <p:ext uri="{BB962C8B-B14F-4D97-AF65-F5344CB8AC3E}">
        <p14:creationId xmlns:p14="http://schemas.microsoft.com/office/powerpoint/2010/main" val="130357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DDBF-3110-47B2-97F7-846700A846B1}"/>
              </a:ext>
            </a:extLst>
          </p:cNvPr>
          <p:cNvSpPr>
            <a:spLocks noGrp="1"/>
          </p:cNvSpPr>
          <p:nvPr>
            <p:ph type="title"/>
          </p:nvPr>
        </p:nvSpPr>
        <p:spPr/>
        <p:txBody>
          <a:bodyPr>
            <a:normAutofit/>
          </a:bodyPr>
          <a:lstStyle/>
          <a:p>
            <a:r>
              <a:rPr lang="en-GB" dirty="0"/>
              <a:t>Your turn…</a:t>
            </a:r>
          </a:p>
        </p:txBody>
      </p:sp>
      <p:sp>
        <p:nvSpPr>
          <p:cNvPr id="3" name="Content Placeholder 2">
            <a:extLst>
              <a:ext uri="{FF2B5EF4-FFF2-40B4-BE49-F238E27FC236}">
                <a16:creationId xmlns:a16="http://schemas.microsoft.com/office/drawing/2014/main" id="{9AC1EFEB-D15C-4B10-896C-F34B52899F64}"/>
              </a:ext>
            </a:extLst>
          </p:cNvPr>
          <p:cNvSpPr>
            <a:spLocks noGrp="1"/>
          </p:cNvSpPr>
          <p:nvPr>
            <p:ph idx="1"/>
          </p:nvPr>
        </p:nvSpPr>
        <p:spPr/>
        <p:txBody>
          <a:bodyPr/>
          <a:lstStyle/>
          <a:p>
            <a:r>
              <a:rPr lang="en-GB" dirty="0"/>
              <a:t>How can falling levels of interest affect the levels of demand for a product? (6 marks)</a:t>
            </a:r>
          </a:p>
          <a:p>
            <a:pPr marL="0" indent="0">
              <a:buNone/>
            </a:pPr>
            <a:endParaRPr lang="en-GB" dirty="0"/>
          </a:p>
        </p:txBody>
      </p:sp>
    </p:spTree>
    <p:extLst>
      <p:ext uri="{BB962C8B-B14F-4D97-AF65-F5344CB8AC3E}">
        <p14:creationId xmlns:p14="http://schemas.microsoft.com/office/powerpoint/2010/main" val="158778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5283E-BC29-466E-8E73-6E4E9D04B546}"/>
              </a:ext>
            </a:extLst>
          </p:cNvPr>
          <p:cNvSpPr>
            <a:spLocks noGrp="1"/>
          </p:cNvSpPr>
          <p:nvPr>
            <p:ph idx="1"/>
          </p:nvPr>
        </p:nvSpPr>
        <p:spPr>
          <a:xfrm>
            <a:off x="457200" y="404664"/>
            <a:ext cx="8229600" cy="5721499"/>
          </a:xfrm>
        </p:spPr>
        <p:txBody>
          <a:bodyPr>
            <a:normAutofit fontScale="92500" lnSpcReduction="10000"/>
          </a:bodyPr>
          <a:lstStyle/>
          <a:p>
            <a:pPr marL="0" indent="0">
              <a:buNone/>
            </a:pPr>
            <a:r>
              <a:rPr lang="en-GB" dirty="0">
                <a:solidFill>
                  <a:srgbClr val="FF0000"/>
                </a:solidFill>
              </a:rPr>
              <a:t>If interest rates fall, then demand for (luxury) products are likely to increase.</a:t>
            </a:r>
          </a:p>
          <a:p>
            <a:pPr marL="514350" indent="-514350">
              <a:buAutoNum type="arabicPeriod"/>
            </a:pPr>
            <a:r>
              <a:rPr lang="en-GB" dirty="0">
                <a:solidFill>
                  <a:srgbClr val="0070C0"/>
                </a:solidFill>
              </a:rPr>
              <a:t>If interest rates fall, then consumers are less likely to save their money.</a:t>
            </a:r>
          </a:p>
          <a:p>
            <a:pPr marL="514350" indent="-514350">
              <a:buAutoNum type="arabicPeriod"/>
            </a:pPr>
            <a:r>
              <a:rPr lang="en-GB" dirty="0">
                <a:solidFill>
                  <a:srgbClr val="0070C0"/>
                </a:solidFill>
              </a:rPr>
              <a:t>This is because they will not receive as much interest on their savings.</a:t>
            </a:r>
          </a:p>
          <a:p>
            <a:pPr marL="514350" indent="-514350">
              <a:buAutoNum type="arabicPeriod"/>
            </a:pPr>
            <a:r>
              <a:rPr lang="en-GB" dirty="0">
                <a:solidFill>
                  <a:srgbClr val="0070C0"/>
                </a:solidFill>
              </a:rPr>
              <a:t>Therefore, instead of saving their money, consumers are likely to spend it on goods.</a:t>
            </a:r>
          </a:p>
          <a:p>
            <a:pPr marL="514350" indent="-514350">
              <a:buAutoNum type="arabicPeriod"/>
            </a:pPr>
            <a:r>
              <a:rPr lang="en-GB" dirty="0">
                <a:solidFill>
                  <a:srgbClr val="0070C0"/>
                </a:solidFill>
              </a:rPr>
              <a:t>This means businesses will see increased levels of revenue.</a:t>
            </a:r>
          </a:p>
          <a:p>
            <a:pPr marL="514350" indent="-514350">
              <a:buAutoNum type="arabicPeriod"/>
            </a:pPr>
            <a:r>
              <a:rPr lang="en-GB" dirty="0">
                <a:solidFill>
                  <a:srgbClr val="0070C0"/>
                </a:solidFill>
              </a:rPr>
              <a:t>This in turn would lead to greater profits for businesses (selling luxury goods).</a:t>
            </a:r>
          </a:p>
        </p:txBody>
      </p:sp>
    </p:spTree>
    <p:extLst>
      <p:ext uri="{BB962C8B-B14F-4D97-AF65-F5344CB8AC3E}">
        <p14:creationId xmlns:p14="http://schemas.microsoft.com/office/powerpoint/2010/main" val="330065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5283E-BC29-466E-8E73-6E4E9D04B546}"/>
              </a:ext>
            </a:extLst>
          </p:cNvPr>
          <p:cNvSpPr>
            <a:spLocks noGrp="1"/>
          </p:cNvSpPr>
          <p:nvPr>
            <p:ph idx="1"/>
          </p:nvPr>
        </p:nvSpPr>
        <p:spPr>
          <a:xfrm>
            <a:off x="457200" y="404664"/>
            <a:ext cx="8229600" cy="5721499"/>
          </a:xfrm>
        </p:spPr>
        <p:txBody>
          <a:bodyPr>
            <a:normAutofit fontScale="92500"/>
          </a:bodyPr>
          <a:lstStyle/>
          <a:p>
            <a:pPr marL="0" indent="0">
              <a:buNone/>
            </a:pPr>
            <a:r>
              <a:rPr lang="en-GB" dirty="0">
                <a:solidFill>
                  <a:srgbClr val="FF0000"/>
                </a:solidFill>
              </a:rPr>
              <a:t>If interest rates fall, then demand for products are likely to increase.</a:t>
            </a:r>
          </a:p>
          <a:p>
            <a:pPr marL="514350" indent="-514350">
              <a:buAutoNum type="arabicPeriod"/>
            </a:pPr>
            <a:r>
              <a:rPr lang="en-GB" dirty="0">
                <a:solidFill>
                  <a:srgbClr val="0070C0"/>
                </a:solidFill>
              </a:rPr>
              <a:t>If interest rates fall, then businesses will see a fall in costs</a:t>
            </a:r>
          </a:p>
          <a:p>
            <a:pPr marL="514350" indent="-514350">
              <a:buAutoNum type="arabicPeriod"/>
            </a:pPr>
            <a:r>
              <a:rPr lang="en-GB" dirty="0">
                <a:solidFill>
                  <a:srgbClr val="0070C0"/>
                </a:solidFill>
              </a:rPr>
              <a:t>This is because interest payments on loans will fall</a:t>
            </a:r>
          </a:p>
          <a:p>
            <a:pPr marL="514350" indent="-514350">
              <a:buAutoNum type="arabicPeriod"/>
            </a:pPr>
            <a:r>
              <a:rPr lang="en-GB" dirty="0">
                <a:solidFill>
                  <a:srgbClr val="0070C0"/>
                </a:solidFill>
              </a:rPr>
              <a:t>This would reduce a business’s overall fixed costs</a:t>
            </a:r>
          </a:p>
          <a:p>
            <a:pPr marL="514350" indent="-514350">
              <a:buAutoNum type="arabicPeriod"/>
            </a:pPr>
            <a:r>
              <a:rPr lang="en-GB" dirty="0">
                <a:solidFill>
                  <a:srgbClr val="0070C0"/>
                </a:solidFill>
              </a:rPr>
              <a:t>This could mean the business is able to lower its prices and pass these savings on to customers</a:t>
            </a:r>
          </a:p>
          <a:p>
            <a:pPr marL="514350" indent="-514350">
              <a:buAutoNum type="arabicPeriod"/>
            </a:pPr>
            <a:r>
              <a:rPr lang="en-GB" dirty="0">
                <a:solidFill>
                  <a:srgbClr val="0070C0"/>
                </a:solidFill>
              </a:rPr>
              <a:t>This in turn would lead to an increase in demand</a:t>
            </a:r>
          </a:p>
        </p:txBody>
      </p:sp>
    </p:spTree>
    <p:extLst>
      <p:ext uri="{BB962C8B-B14F-4D97-AF65-F5344CB8AC3E}">
        <p14:creationId xmlns:p14="http://schemas.microsoft.com/office/powerpoint/2010/main" val="73330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271C-CD93-44A6-BEB4-391AE9E25D6A}"/>
              </a:ext>
            </a:extLst>
          </p:cNvPr>
          <p:cNvSpPr>
            <a:spLocks noGrp="1"/>
          </p:cNvSpPr>
          <p:nvPr>
            <p:ph type="title"/>
          </p:nvPr>
        </p:nvSpPr>
        <p:spPr/>
        <p:txBody>
          <a:bodyPr/>
          <a:lstStyle/>
          <a:p>
            <a:r>
              <a:rPr lang="en-GB" u="sng" dirty="0"/>
              <a:t>Price elasticity of demand (PED)</a:t>
            </a:r>
          </a:p>
        </p:txBody>
      </p:sp>
      <p:sp>
        <p:nvSpPr>
          <p:cNvPr id="3" name="Content Placeholder 2">
            <a:extLst>
              <a:ext uri="{FF2B5EF4-FFF2-40B4-BE49-F238E27FC236}">
                <a16:creationId xmlns:a16="http://schemas.microsoft.com/office/drawing/2014/main" id="{0B1468A9-CD55-4200-81FC-8C51BEC4C383}"/>
              </a:ext>
            </a:extLst>
          </p:cNvPr>
          <p:cNvSpPr>
            <a:spLocks noGrp="1"/>
          </p:cNvSpPr>
          <p:nvPr>
            <p:ph idx="1"/>
          </p:nvPr>
        </p:nvSpPr>
        <p:spPr/>
        <p:txBody>
          <a:bodyPr/>
          <a:lstStyle/>
          <a:p>
            <a:pPr marL="0" indent="0">
              <a:buNone/>
            </a:pPr>
            <a:endParaRPr lang="en-GB" dirty="0"/>
          </a:p>
          <a:p>
            <a:pPr marL="0" indent="0" algn="ctr">
              <a:buNone/>
            </a:pPr>
            <a:r>
              <a:rPr lang="en-GB" dirty="0"/>
              <a:t>What is the general principle when it comes to the relationship between price and demand?</a:t>
            </a:r>
          </a:p>
        </p:txBody>
      </p:sp>
      <p:pic>
        <p:nvPicPr>
          <p:cNvPr id="5" name="Picture 4" descr="A close up of a flag&#10;&#10;Description automatically generated">
            <a:extLst>
              <a:ext uri="{FF2B5EF4-FFF2-40B4-BE49-F238E27FC236}">
                <a16:creationId xmlns:a16="http://schemas.microsoft.com/office/drawing/2014/main" id="{8FFB45A6-E3A1-4A93-8224-2547E6298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01008"/>
            <a:ext cx="3995936" cy="2936434"/>
          </a:xfrm>
          <a:prstGeom prst="rect">
            <a:avLst/>
          </a:prstGeom>
        </p:spPr>
      </p:pic>
      <p:pic>
        <p:nvPicPr>
          <p:cNvPr id="6" name="Picture 5" descr="A close up of a flag&#10;&#10;Description automatically generated">
            <a:extLst>
              <a:ext uri="{FF2B5EF4-FFF2-40B4-BE49-F238E27FC236}">
                <a16:creationId xmlns:a16="http://schemas.microsoft.com/office/drawing/2014/main" id="{7BCDCFE9-DDBA-4711-92C8-9CE48D641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864" y="3501008"/>
            <a:ext cx="3995936" cy="2936434"/>
          </a:xfrm>
          <a:prstGeom prst="rect">
            <a:avLst/>
          </a:prstGeom>
        </p:spPr>
      </p:pic>
      <p:sp>
        <p:nvSpPr>
          <p:cNvPr id="7" name="TextBox 6">
            <a:extLst>
              <a:ext uri="{FF2B5EF4-FFF2-40B4-BE49-F238E27FC236}">
                <a16:creationId xmlns:a16="http://schemas.microsoft.com/office/drawing/2014/main" id="{C193B50A-EACE-4053-874F-5181BEEA05F5}"/>
              </a:ext>
            </a:extLst>
          </p:cNvPr>
          <p:cNvSpPr txBox="1"/>
          <p:nvPr/>
        </p:nvSpPr>
        <p:spPr>
          <a:xfrm>
            <a:off x="1187624" y="3789040"/>
            <a:ext cx="360040" cy="2554545"/>
          </a:xfrm>
          <a:prstGeom prst="rect">
            <a:avLst/>
          </a:prstGeom>
          <a:noFill/>
        </p:spPr>
        <p:txBody>
          <a:bodyPr wrap="square" rtlCol="0">
            <a:spAutoFit/>
          </a:bodyPr>
          <a:lstStyle/>
          <a:p>
            <a:pPr algn="ctr"/>
            <a:r>
              <a:rPr lang="en-GB" sz="3200" b="1" dirty="0">
                <a:solidFill>
                  <a:schemeClr val="bg1"/>
                </a:solidFill>
              </a:rPr>
              <a:t>PRICE</a:t>
            </a:r>
          </a:p>
        </p:txBody>
      </p:sp>
      <p:sp>
        <p:nvSpPr>
          <p:cNvPr id="8" name="TextBox 7">
            <a:extLst>
              <a:ext uri="{FF2B5EF4-FFF2-40B4-BE49-F238E27FC236}">
                <a16:creationId xmlns:a16="http://schemas.microsoft.com/office/drawing/2014/main" id="{4C996535-A46B-4EE9-90D6-482246DAB408}"/>
              </a:ext>
            </a:extLst>
          </p:cNvPr>
          <p:cNvSpPr txBox="1"/>
          <p:nvPr/>
        </p:nvSpPr>
        <p:spPr>
          <a:xfrm>
            <a:off x="7596336" y="3571618"/>
            <a:ext cx="360040" cy="2554545"/>
          </a:xfrm>
          <a:prstGeom prst="rect">
            <a:avLst/>
          </a:prstGeom>
          <a:noFill/>
        </p:spPr>
        <p:txBody>
          <a:bodyPr wrap="square" rtlCol="0">
            <a:spAutoFit/>
          </a:bodyPr>
          <a:lstStyle/>
          <a:p>
            <a:pPr algn="ctr"/>
            <a:r>
              <a:rPr lang="en-GB" sz="3200" b="1" dirty="0">
                <a:solidFill>
                  <a:schemeClr val="bg1"/>
                </a:solidFill>
              </a:rPr>
              <a:t>PRICE</a:t>
            </a:r>
          </a:p>
        </p:txBody>
      </p:sp>
      <p:sp>
        <p:nvSpPr>
          <p:cNvPr id="9" name="TextBox 8">
            <a:extLst>
              <a:ext uri="{FF2B5EF4-FFF2-40B4-BE49-F238E27FC236}">
                <a16:creationId xmlns:a16="http://schemas.microsoft.com/office/drawing/2014/main" id="{DD6DE2D0-CEA5-43D8-9BEF-1759C50F64E8}"/>
              </a:ext>
            </a:extLst>
          </p:cNvPr>
          <p:cNvSpPr txBox="1"/>
          <p:nvPr/>
        </p:nvSpPr>
        <p:spPr>
          <a:xfrm>
            <a:off x="3203848" y="3557218"/>
            <a:ext cx="576064" cy="2677656"/>
          </a:xfrm>
          <a:prstGeom prst="rect">
            <a:avLst/>
          </a:prstGeom>
          <a:noFill/>
        </p:spPr>
        <p:txBody>
          <a:bodyPr wrap="square" rtlCol="0">
            <a:spAutoFit/>
          </a:bodyPr>
          <a:lstStyle/>
          <a:p>
            <a:pPr algn="ctr"/>
            <a:r>
              <a:rPr lang="en-GB" sz="2800" b="1" dirty="0">
                <a:solidFill>
                  <a:schemeClr val="bg1"/>
                </a:solidFill>
              </a:rPr>
              <a:t>DEMAND</a:t>
            </a:r>
          </a:p>
        </p:txBody>
      </p:sp>
      <p:sp>
        <p:nvSpPr>
          <p:cNvPr id="10" name="TextBox 9">
            <a:extLst>
              <a:ext uri="{FF2B5EF4-FFF2-40B4-BE49-F238E27FC236}">
                <a16:creationId xmlns:a16="http://schemas.microsoft.com/office/drawing/2014/main" id="{E4B0C536-0BB8-4685-B519-56BB3B16B39B}"/>
              </a:ext>
            </a:extLst>
          </p:cNvPr>
          <p:cNvSpPr txBox="1"/>
          <p:nvPr/>
        </p:nvSpPr>
        <p:spPr>
          <a:xfrm>
            <a:off x="5329808" y="3665929"/>
            <a:ext cx="576064" cy="2677656"/>
          </a:xfrm>
          <a:prstGeom prst="rect">
            <a:avLst/>
          </a:prstGeom>
          <a:noFill/>
        </p:spPr>
        <p:txBody>
          <a:bodyPr wrap="square" rtlCol="0">
            <a:spAutoFit/>
          </a:bodyPr>
          <a:lstStyle/>
          <a:p>
            <a:pPr algn="ctr"/>
            <a:r>
              <a:rPr lang="en-GB" sz="2800" b="1" dirty="0">
                <a:solidFill>
                  <a:schemeClr val="bg1"/>
                </a:solidFill>
              </a:rPr>
              <a:t>DEMAND</a:t>
            </a:r>
          </a:p>
        </p:txBody>
      </p:sp>
    </p:spTree>
    <p:extLst>
      <p:ext uri="{BB962C8B-B14F-4D97-AF65-F5344CB8AC3E}">
        <p14:creationId xmlns:p14="http://schemas.microsoft.com/office/powerpoint/2010/main" val="8579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On-screen Show (4:3)</PresentationFormat>
  <Paragraphs>218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Elasticity of Demand</vt:lpstr>
      <vt:lpstr>To start:</vt:lpstr>
      <vt:lpstr>Your answers may have included…</vt:lpstr>
      <vt:lpstr>Turning this into an exam question…</vt:lpstr>
      <vt:lpstr>PowerPoint Presentation</vt:lpstr>
      <vt:lpstr>Your turn…</vt:lpstr>
      <vt:lpstr>PowerPoint Presentation</vt:lpstr>
      <vt:lpstr>PowerPoint Presentation</vt:lpstr>
      <vt:lpstr>Price elasticity of demand (PED)</vt:lpstr>
      <vt:lpstr>PED</vt:lpstr>
      <vt:lpstr>PED</vt:lpstr>
      <vt:lpstr>Question…</vt:lpstr>
      <vt:lpstr>Challenge Question…</vt:lpstr>
      <vt:lpstr>PED Example   </vt:lpstr>
      <vt:lpstr>PowerPoint Presentation</vt:lpstr>
      <vt:lpstr>What do the answers mean?</vt:lpstr>
      <vt:lpstr>A new type of question…</vt:lpstr>
      <vt:lpstr>Your turn</vt:lpstr>
      <vt:lpstr>What factors can impact the PED of a product?</vt:lpstr>
      <vt:lpstr>What factors can impact the PED of a product?</vt:lpstr>
      <vt:lpstr>Factors impacting elasticity</vt:lpstr>
      <vt:lpstr>Impact of elasticity on revenue</vt:lpstr>
      <vt:lpstr>Effect of price elasticity of demand on sales revenue and profit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Morgan Crump</cp:lastModifiedBy>
  <cp:revision>15</cp:revision>
  <dcterms:created xsi:type="dcterms:W3CDTF">2015-11-21T21:18:25Z</dcterms:created>
  <dcterms:modified xsi:type="dcterms:W3CDTF">2019-12-04T07:01:44Z</dcterms:modified>
</cp:coreProperties>
</file>