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9" r:id="rId2"/>
    <p:sldId id="364" r:id="rId3"/>
    <p:sldId id="329" r:id="rId4"/>
    <p:sldId id="357" r:id="rId5"/>
    <p:sldId id="359" r:id="rId6"/>
    <p:sldId id="361" r:id="rId7"/>
    <p:sldId id="363" r:id="rId8"/>
    <p:sldId id="327" r:id="rId9"/>
  </p:sldIdLst>
  <p:sldSz cx="9144000" cy="6858000" type="screen4x3"/>
  <p:notesSz cx="6797675" cy="9928225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1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2.1 Growing the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2.1.4 Ethics, the environment and business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c-uk.org/en-uk/about-fsc/what-is-fs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express.co.uk/volkswagen/92893/vw-emissions-scandal-recalls-compensation-is-your-car-affected-latest-new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tricity.co.uk/about-ecotricit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ver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miles.com/egg-miles.cf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and business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and business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603729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How environmental considerations affect business</a:t>
            </a:r>
          </a:p>
          <a:p>
            <a:pPr lvl="0"/>
            <a:r>
              <a:rPr lang="en-GB" dirty="0"/>
              <a:t>Sustainability</a:t>
            </a:r>
          </a:p>
          <a:p>
            <a:pPr lvl="0"/>
            <a:r>
              <a:rPr lang="en-GB" dirty="0"/>
              <a:t>Trade-off between the environment, sustainability, and profit</a:t>
            </a:r>
          </a:p>
          <a:p>
            <a:r>
              <a:rPr lang="en-GB" dirty="0"/>
              <a:t>Pressure groups, the environment, and the marketing mix</a:t>
            </a:r>
          </a:p>
        </p:txBody>
      </p:sp>
    </p:spTree>
    <p:extLst>
      <p:ext uri="{BB962C8B-B14F-4D97-AF65-F5344CB8AC3E}">
        <p14:creationId xmlns:p14="http://schemas.microsoft.com/office/powerpoint/2010/main" val="9572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64909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Environment</a:t>
            </a:r>
          </a:p>
          <a:p>
            <a:r>
              <a:rPr lang="en-GB" dirty="0"/>
              <a:t>The condition of the natural world that surrounds us, which is damaged when there’s pollution</a:t>
            </a:r>
          </a:p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Environmental considerations</a:t>
            </a:r>
          </a:p>
          <a:p>
            <a:pPr lvl="0"/>
            <a:r>
              <a:rPr lang="en-GB" dirty="0"/>
              <a:t>Factors relating to ‘green’ issues, such as sustainability and pollution</a:t>
            </a:r>
          </a:p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Sustainability</a:t>
            </a:r>
          </a:p>
          <a:p>
            <a:pPr lvl="0"/>
            <a:r>
              <a:rPr lang="en-GB" dirty="0"/>
              <a:t>Whether or not a resource will inevitably run out in the future; a sustainable resource will not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environment affect business?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263631" cy="4702804"/>
          </a:xfrm>
        </p:spPr>
        <p:txBody>
          <a:bodyPr/>
          <a:lstStyle/>
          <a:p>
            <a:pPr lvl="0"/>
            <a:r>
              <a:rPr lang="en-GB" sz="2000" dirty="0"/>
              <a:t>Environment is the condition of the natural world that surrounds us.</a:t>
            </a:r>
          </a:p>
          <a:p>
            <a:pPr lvl="0"/>
            <a:r>
              <a:rPr lang="en-GB" sz="2000" dirty="0"/>
              <a:t>Environmental considerations are the factors relating to ‘green’ issues, such as sustainability and pollution.</a:t>
            </a:r>
          </a:p>
          <a:p>
            <a:pPr lvl="0"/>
            <a:r>
              <a:rPr lang="en-GB" sz="2000" dirty="0"/>
              <a:t>Stakeholders can value the environment as an important issue. Staff do not want work in a coal mine which is dangerous to their health.</a:t>
            </a:r>
          </a:p>
          <a:p>
            <a:pPr lvl="0"/>
            <a:r>
              <a:rPr lang="en-GB" sz="2000" dirty="0"/>
              <a:t>In the long term, businesses will need </a:t>
            </a:r>
            <a:br>
              <a:rPr lang="en-GB" sz="2000" dirty="0"/>
            </a:br>
            <a:r>
              <a:rPr lang="en-GB" sz="2000" dirty="0"/>
              <a:t>to ensure they manage their impact </a:t>
            </a:r>
            <a:br>
              <a:rPr lang="en-GB" sz="2000" dirty="0"/>
            </a:br>
            <a:r>
              <a:rPr lang="en-GB" sz="2000" dirty="0"/>
              <a:t>on the world to help reduce global </a:t>
            </a:r>
            <a:br>
              <a:rPr lang="en-GB" sz="2000" dirty="0"/>
            </a:br>
            <a:r>
              <a:rPr lang="en-GB" sz="2000" dirty="0"/>
              <a:t>warming.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The bar chart shows current </a:t>
            </a:r>
            <a:br>
              <a:rPr lang="en-GB" sz="2000" dirty="0"/>
            </a:br>
            <a:r>
              <a:rPr lang="en-GB" sz="2000" dirty="0"/>
              <a:t>UK energy production.</a:t>
            </a:r>
          </a:p>
          <a:p>
            <a:r>
              <a:rPr lang="en-GB" sz="2000" dirty="0"/>
              <a:t>Looking at the chart, why do we still </a:t>
            </a:r>
            <a:br>
              <a:rPr lang="en-GB" sz="2000" dirty="0"/>
            </a:br>
            <a:r>
              <a:rPr lang="en-GB" sz="2000" dirty="0"/>
              <a:t>rely on fossil fuels?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96908" y="3648547"/>
            <a:ext cx="4347092" cy="247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sustainability?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988726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Sustainability means whether or not a resource will run out in the future; a sustainable resource will not.</a:t>
            </a:r>
          </a:p>
          <a:p>
            <a:pPr lvl="0"/>
            <a:r>
              <a:rPr lang="en-GB" sz="2000" dirty="0"/>
              <a:t>Some products are based on sustainable materials. Can you think of an example?</a:t>
            </a:r>
          </a:p>
          <a:p>
            <a:pPr lvl="0"/>
            <a:r>
              <a:rPr lang="en-GB" sz="2000" dirty="0"/>
              <a:t>Wood can be used and trees planted to replace each one used</a:t>
            </a:r>
            <a:br>
              <a:rPr lang="en-GB" sz="2000" dirty="0"/>
            </a:br>
            <a:r>
              <a:rPr lang="en-GB" sz="2000" dirty="0"/>
              <a:t>to make products. Under th</a:t>
            </a:r>
            <a:r>
              <a:rPr lang="en-GB" sz="2000" b="1" dirty="0">
                <a:solidFill>
                  <a:srgbClr val="C0504D"/>
                </a:solidFill>
              </a:rPr>
              <a:t>e Forest Sustainability Commission</a:t>
            </a:r>
            <a:r>
              <a:rPr lang="en-GB" sz="2000" dirty="0"/>
              <a:t>,</a:t>
            </a:r>
            <a:br>
              <a:rPr lang="en-GB" sz="2000" dirty="0"/>
            </a:br>
            <a:r>
              <a:rPr lang="en-GB" sz="2000" dirty="0"/>
              <a:t>goods with FSC are from sustainable forests.</a:t>
            </a:r>
          </a:p>
          <a:p>
            <a:pPr lvl="0"/>
            <a:r>
              <a:rPr lang="en-GB" sz="2000" dirty="0"/>
              <a:t>Can you think of an example of a product that uses</a:t>
            </a:r>
            <a:br>
              <a:rPr lang="en-GB" sz="2000" dirty="0"/>
            </a:br>
            <a:r>
              <a:rPr lang="en-GB" sz="2000" dirty="0"/>
              <a:t>unsustainable resources, i.e. those that cannot be</a:t>
            </a:r>
            <a:br>
              <a:rPr lang="en-GB" sz="2000" dirty="0"/>
            </a:br>
            <a:r>
              <a:rPr lang="en-GB" sz="2000" dirty="0"/>
              <a:t>replaced?</a:t>
            </a:r>
          </a:p>
          <a:p>
            <a:pPr lvl="0"/>
            <a:r>
              <a:rPr lang="en-GB" sz="2000" dirty="0"/>
              <a:t>Oil, iron ore and coal have been made over millions of</a:t>
            </a:r>
            <a:br>
              <a:rPr lang="en-GB" sz="2000" dirty="0"/>
            </a:br>
            <a:r>
              <a:rPr lang="en-GB" sz="2000" dirty="0"/>
              <a:t>years and used to create many products, e.g. plastic,</a:t>
            </a:r>
            <a:br>
              <a:rPr lang="en-GB" sz="2000" dirty="0"/>
            </a:br>
            <a:r>
              <a:rPr lang="en-GB" sz="2000" dirty="0"/>
              <a:t>cars, energy to make cars. </a:t>
            </a:r>
          </a:p>
          <a:p>
            <a:r>
              <a:rPr lang="en-GB" sz="2000" dirty="0"/>
              <a:t>Recycling and making products that use sustainable</a:t>
            </a:r>
            <a:br>
              <a:rPr lang="en-GB" sz="2000" dirty="0"/>
            </a:br>
            <a:r>
              <a:rPr lang="en-GB" sz="2000" dirty="0"/>
              <a:t>or recycled materials will improve a business’s</a:t>
            </a:r>
            <a:br>
              <a:rPr lang="en-GB" sz="2000" dirty="0"/>
            </a:br>
            <a:r>
              <a:rPr lang="en-GB" sz="2000" dirty="0"/>
              <a:t>environmental image. 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2640738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FSC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287" y="3440032"/>
            <a:ext cx="2482774" cy="248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5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Trade-offs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Profit often comes before sustainability, as this is one of the key aims of a business.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Volkswagen created software on cars that gave environmentally friendly exhaust emissions, even though the cars fell below standards for emissions.</a:t>
            </a:r>
          </a:p>
          <a:p>
            <a:pPr lvl="0"/>
            <a:r>
              <a:rPr lang="en-GB" sz="2400" dirty="0"/>
              <a:t>Other businesses are based purely on environmental principles. </a:t>
            </a:r>
            <a:r>
              <a:rPr lang="en-GB" sz="2400" b="1" dirty="0" err="1">
                <a:solidFill>
                  <a:srgbClr val="C0504D"/>
                </a:solidFill>
              </a:rPr>
              <a:t>Ecotricity</a:t>
            </a:r>
            <a:r>
              <a:rPr lang="en-GB" sz="2400" dirty="0"/>
              <a:t> is a business that makes electricity purely from renewable sources.</a:t>
            </a:r>
          </a:p>
          <a:p>
            <a:r>
              <a:rPr lang="en-GB" sz="2400" dirty="0"/>
              <a:t>For most businesses, there is a trade-off between profit and environmental concerns.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2306351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Volkswagen</a:t>
            </a: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7428411" y="4195223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Ecotricity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7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Pressure groups and the marketing mix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Businesses often think carefully about how their products and services impact on the environment.</a:t>
            </a:r>
          </a:p>
          <a:p>
            <a:pPr lvl="0"/>
            <a:r>
              <a:rPr lang="en-GB" sz="2000" dirty="0"/>
              <a:t>Products may be produced from sustainable materials and energy. Apple’s packaging is 99% recycled or sustainable.</a:t>
            </a:r>
          </a:p>
          <a:p>
            <a:pPr lvl="0"/>
            <a:r>
              <a:rPr lang="en-GB" sz="2000" dirty="0"/>
              <a:t>Promotion: where products will convince customers they are in some way sustainable or environmentally friendly, e.g. </a:t>
            </a:r>
            <a:r>
              <a:rPr lang="en-GB" sz="2000" b="1" dirty="0" err="1">
                <a:solidFill>
                  <a:srgbClr val="C0504D"/>
                </a:solidFill>
              </a:rPr>
              <a:t>Ecover</a:t>
            </a:r>
            <a:r>
              <a:rPr lang="en-GB" sz="2000" dirty="0"/>
              <a:t> washing up liquid markets itself as a ‘healthy world begins at home’.</a:t>
            </a:r>
          </a:p>
          <a:p>
            <a:pPr lvl="0"/>
            <a:r>
              <a:rPr lang="en-GB" sz="2000" dirty="0"/>
              <a:t>Price: where premium prices can be charged to customers who believe the environment is more important than buying the cheapest product, e.g. </a:t>
            </a:r>
            <a:r>
              <a:rPr lang="en-GB" sz="2000" dirty="0" err="1"/>
              <a:t>Ecover</a:t>
            </a:r>
            <a:r>
              <a:rPr lang="en-GB" sz="2000" dirty="0"/>
              <a:t> costs £1.60 compared to £0.50 for normal washing-up liquid.</a:t>
            </a:r>
          </a:p>
          <a:p>
            <a:r>
              <a:rPr lang="en-GB" sz="2000" dirty="0"/>
              <a:t>Place: where business are hesitant about selling products with a large carbon foot print, such as lots of </a:t>
            </a:r>
            <a:r>
              <a:rPr lang="en-GB" sz="2000" b="1" dirty="0">
                <a:solidFill>
                  <a:srgbClr val="C0504D"/>
                </a:solidFill>
              </a:rPr>
              <a:t>food miles</a:t>
            </a:r>
            <a:r>
              <a:rPr lang="en-GB" sz="2000" dirty="0"/>
              <a:t>, e.g. sourcing beef from local farmers rather than Argentina.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3356493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Ecover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7428411" y="5454479"/>
            <a:ext cx="1492650" cy="40011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Food miles</a:t>
            </a:r>
          </a:p>
        </p:txBody>
      </p:sp>
    </p:spTree>
    <p:extLst>
      <p:ext uri="{BB962C8B-B14F-4D97-AF65-F5344CB8AC3E}">
        <p14:creationId xmlns:p14="http://schemas.microsoft.com/office/powerpoint/2010/main" val="39900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the environment?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 reason why a business may want to make products that are sustainable.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Can you think of a business that may find it difficult to be kind to the environment?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Why might it be profitable for a business to use sustainable raw materials?</a:t>
            </a:r>
          </a:p>
          <a:p>
            <a:pPr>
              <a:lnSpc>
                <a:spcPct val="90000"/>
              </a:lnSpc>
            </a:pPr>
            <a:r>
              <a:rPr lang="en-GB" dirty="0"/>
              <a:t>How might promoting a product as environmentally friendly lead to more profits?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4c379c6a1c25e14af296482f815bc85e0d87b5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6103</TotalTime>
  <Words>526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Environment and business </vt:lpstr>
      <vt:lpstr>Environment and business </vt:lpstr>
      <vt:lpstr>Key words</vt:lpstr>
      <vt:lpstr>How does environment affect business?</vt:lpstr>
      <vt:lpstr>What is sustainability?</vt:lpstr>
      <vt:lpstr>Trade-offs</vt:lpstr>
      <vt:lpstr>Pressure groups and the marketing mix 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The Compton School</cp:lastModifiedBy>
  <cp:revision>525</cp:revision>
  <dcterms:created xsi:type="dcterms:W3CDTF">2012-02-07T12:53:50Z</dcterms:created>
  <dcterms:modified xsi:type="dcterms:W3CDTF">2019-10-01T17:42:55Z</dcterms:modified>
</cp:coreProperties>
</file>