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9" r:id="rId2"/>
    <p:sldId id="364" r:id="rId3"/>
    <p:sldId id="329" r:id="rId4"/>
    <p:sldId id="351" r:id="rId5"/>
    <p:sldId id="353" r:id="rId6"/>
    <p:sldId id="355" r:id="rId7"/>
    <p:sldId id="357" r:id="rId8"/>
    <p:sldId id="359" r:id="rId9"/>
    <p:sldId id="361" r:id="rId10"/>
    <p:sldId id="363" r:id="rId11"/>
    <p:sldId id="327" r:id="rId12"/>
  </p:sldIdLst>
  <p:sldSz cx="9144000" cy="6858000" type="screen4x3"/>
  <p:notesSz cx="6797675" cy="9928225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57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2.1 Growing the business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2.1.4 Ethics, the environment and business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edbiscuits.com/news/corporate-news/corporate-releases-united-biscuits-pioneers-alternative-fuel-from-waste-cooking-oi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women-in-leadership/2015/apr/02/the-rise-of-the-conscious-consumer-why-businesses-need-to-open-u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dependent.co.uk/news/uk/home-news/which-british-high-street-shops-do-not-pay-their-garment-workers-a-living-wage-9223733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larati.com/gigafactory-will-move-needle-global-emissions/%5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sustainable-business/2015/feb/09/corporate-ngo-campaign-environment-climate-chang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and business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Pressure groups and the marketing mix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765787" cy="469597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Businesses, particularly multinational companies, will need to respond to issues raised by pressure groups.</a:t>
            </a:r>
          </a:p>
          <a:p>
            <a:pPr lvl="0"/>
            <a:r>
              <a:rPr lang="en-GB" sz="2200" dirty="0"/>
              <a:t>Product changes may need to be made, as seen with Revlon.</a:t>
            </a:r>
          </a:p>
          <a:p>
            <a:pPr lvl="0"/>
            <a:r>
              <a:rPr lang="en-GB" sz="2200" dirty="0"/>
              <a:t>Price changes may also need to be made if changes to the product mean additional costs. Sometimes costs actually reduce costs.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Example:</a:t>
            </a:r>
            <a:r>
              <a:rPr lang="en-GB" sz="2200" dirty="0"/>
              <a:t> United Biscuits, the makers of digestive biscuits,</a:t>
            </a:r>
            <a:br>
              <a:rPr lang="en-GB" sz="2200" dirty="0"/>
            </a:br>
            <a:r>
              <a:rPr lang="en-GB" sz="2200" dirty="0"/>
              <a:t>has reduced fuel costs in its lorries by using waste oil to </a:t>
            </a:r>
            <a:br>
              <a:rPr lang="en-GB" sz="2200" dirty="0"/>
            </a:br>
            <a:r>
              <a:rPr lang="en-GB" sz="2200" dirty="0"/>
              <a:t>run them.</a:t>
            </a:r>
          </a:p>
          <a:p>
            <a:pPr lvl="0"/>
            <a:r>
              <a:rPr lang="en-GB" sz="2200" dirty="0"/>
              <a:t>Place may change what is distributed to consumers and how this distribution happens.</a:t>
            </a:r>
          </a:p>
          <a:p>
            <a:r>
              <a:rPr lang="en-GB" sz="2200" dirty="0"/>
              <a:t>Promotion has become essential for businesses to either work with pressure groups or at least be transparent with their customers about their ethical behaviour.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641125" y="3362676"/>
            <a:ext cx="1279936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United Biscuits</a:t>
            </a:r>
          </a:p>
        </p:txBody>
      </p:sp>
    </p:spTree>
    <p:extLst>
      <p:ext uri="{BB962C8B-B14F-4D97-AF65-F5344CB8AC3E}">
        <p14:creationId xmlns:p14="http://schemas.microsoft.com/office/powerpoint/2010/main" val="79440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are ethics?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Name one business that you believe acts ethically. Explain why.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may businesses have to sacrifice if they wish to act ethically?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is fair trade coffee?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Name a pressure group.</a:t>
            </a:r>
          </a:p>
          <a:p>
            <a:pPr>
              <a:lnSpc>
                <a:spcPct val="90000"/>
              </a:lnSpc>
            </a:pPr>
            <a:r>
              <a:rPr lang="en-GB" dirty="0"/>
              <a:t>State one way a pressure group could force a business to act more ethically.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and business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What ethics are</a:t>
            </a:r>
          </a:p>
          <a:p>
            <a:pPr lvl="0"/>
            <a:r>
              <a:rPr lang="en-GB" dirty="0"/>
              <a:t>Profit and ethics</a:t>
            </a:r>
          </a:p>
          <a:p>
            <a:pPr lvl="0"/>
            <a:r>
              <a:rPr lang="en-GB" dirty="0"/>
              <a:t>How ethical considerations influence business activity</a:t>
            </a:r>
          </a:p>
          <a:p>
            <a:r>
              <a:rPr lang="en-GB" dirty="0"/>
              <a:t>Pressure groups</a:t>
            </a:r>
          </a:p>
        </p:txBody>
      </p:sp>
    </p:spTree>
    <p:extLst>
      <p:ext uri="{BB962C8B-B14F-4D97-AF65-F5344CB8AC3E}">
        <p14:creationId xmlns:p14="http://schemas.microsoft.com/office/powerpoint/2010/main" val="277398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64909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100" b="1" dirty="0">
                <a:solidFill>
                  <a:srgbClr val="C0504D"/>
                </a:solidFill>
              </a:rPr>
              <a:t>Ethics</a:t>
            </a:r>
          </a:p>
          <a:p>
            <a:r>
              <a:rPr lang="en-GB" sz="2100" dirty="0"/>
              <a:t>Weighing up decisions or actions on the basis of morality, not personal gain</a:t>
            </a:r>
          </a:p>
          <a:p>
            <a:pPr marL="0" lvl="0" indent="0">
              <a:buNone/>
            </a:pPr>
            <a:r>
              <a:rPr lang="en-GB" sz="2100" b="1" dirty="0">
                <a:solidFill>
                  <a:srgbClr val="C0504D"/>
                </a:solidFill>
              </a:rPr>
              <a:t>Ethical considerations </a:t>
            </a:r>
          </a:p>
          <a:p>
            <a:pPr lvl="0"/>
            <a:r>
              <a:rPr lang="en-GB" sz="2100" dirty="0"/>
              <a:t>Thinking about ethics, which may lead to morally valid decisions or may lead to the manipulation of customer attitudes (that is, pretending to be ethical)</a:t>
            </a:r>
          </a:p>
          <a:p>
            <a:pPr marL="0" lvl="0" indent="0">
              <a:buNone/>
            </a:pPr>
            <a:r>
              <a:rPr lang="en-GB" sz="2100" b="1" dirty="0">
                <a:solidFill>
                  <a:srgbClr val="C0504D"/>
                </a:solidFill>
              </a:rPr>
              <a:t>Fair trade</a:t>
            </a:r>
          </a:p>
          <a:p>
            <a:pPr lvl="0"/>
            <a:r>
              <a:rPr lang="en-GB" sz="2100" dirty="0"/>
              <a:t>A social movement whose goal is to help producers in developing countries achieve better trading conditions and to promote sustainability</a:t>
            </a:r>
          </a:p>
          <a:p>
            <a:pPr marL="0" lvl="0" indent="0">
              <a:buNone/>
            </a:pPr>
            <a:r>
              <a:rPr lang="en-GB" sz="2100" b="1" dirty="0">
                <a:solidFill>
                  <a:srgbClr val="C0504D"/>
                </a:solidFill>
              </a:rPr>
              <a:t>Trade-offs</a:t>
            </a:r>
          </a:p>
          <a:p>
            <a:pPr lvl="0"/>
            <a:r>
              <a:rPr lang="en-GB" sz="2100" dirty="0"/>
              <a:t>How having more of one thing may force you to have less of another – for example, higher ethical standards may mean less profits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ethics?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Ethics means weighing up decisions or actions on the basis of morality, not personal gain.</a:t>
            </a:r>
          </a:p>
          <a:p>
            <a:pPr lvl="0"/>
            <a:r>
              <a:rPr lang="en-GB" dirty="0"/>
              <a:t>Simply following the law does not necessarily mean a business is being ethical.</a:t>
            </a:r>
          </a:p>
          <a:p>
            <a:pPr lvl="0"/>
            <a:r>
              <a:rPr lang="en-GB" b="1" dirty="0">
                <a:solidFill>
                  <a:srgbClr val="C0504D"/>
                </a:solidFill>
              </a:rPr>
              <a:t>Example: </a:t>
            </a:r>
            <a:r>
              <a:rPr lang="en-GB" dirty="0"/>
              <a:t>Only paying the minimum wage in an area where living costs are very high may not be morally right as workers will struggle to get by.</a:t>
            </a:r>
          </a:p>
          <a:p>
            <a:r>
              <a:rPr lang="en-GB" dirty="0"/>
              <a:t>Ethics are about doing the right thing in terms of many different business decisions, such as dealings with suppliers, customers and employees.</a:t>
            </a:r>
          </a:p>
        </p:txBody>
      </p:sp>
    </p:spTree>
    <p:extLst>
      <p:ext uri="{BB962C8B-B14F-4D97-AF65-F5344CB8AC3E}">
        <p14:creationId xmlns:p14="http://schemas.microsoft.com/office/powerpoint/2010/main" val="398441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profit?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Profit is always going to be an important factor to a business.</a:t>
            </a:r>
          </a:p>
          <a:p>
            <a:pPr lvl="0"/>
            <a:r>
              <a:rPr lang="en-GB" dirty="0"/>
              <a:t>However, increasingly businesses are trying to make decisions in a socially acceptable way.</a:t>
            </a:r>
          </a:p>
          <a:p>
            <a:r>
              <a:rPr lang="en-GB" b="1" dirty="0">
                <a:solidFill>
                  <a:srgbClr val="C0504D"/>
                </a:solidFill>
              </a:rPr>
              <a:t>Example: </a:t>
            </a:r>
            <a:r>
              <a:rPr lang="en-GB" dirty="0"/>
              <a:t>Ikea is one of a few companies who actually pay above the minimum wage. This clearly decreases profits, but the company believes it is the right thing to do and enhances Ikea’s reputation. </a:t>
            </a:r>
          </a:p>
        </p:txBody>
      </p:sp>
    </p:spTree>
    <p:extLst>
      <p:ext uri="{BB962C8B-B14F-4D97-AF65-F5344CB8AC3E}">
        <p14:creationId xmlns:p14="http://schemas.microsoft.com/office/powerpoint/2010/main" val="190722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Ethical considerations and business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7273137" cy="4695976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Often the customer influences the business in terms of making ethical decisions.</a:t>
            </a:r>
          </a:p>
          <a:p>
            <a:pPr lvl="0"/>
            <a:r>
              <a:rPr lang="en-GB" sz="2000" dirty="0"/>
              <a:t>Fair trade is a social movement whose goal is to help producers in developing countries achieve better trading conditions and to promote sustainability.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A survey by Global Poverty Project in 2015 found that 74% of those surveyed would pay 5% extra for clothes if it guaranteed workers a </a:t>
            </a:r>
            <a:r>
              <a:rPr lang="en-GB" sz="2000" b="1" dirty="0">
                <a:solidFill>
                  <a:srgbClr val="C0504D"/>
                </a:solidFill>
              </a:rPr>
              <a:t>fair wage</a:t>
            </a:r>
            <a:r>
              <a:rPr lang="en-GB" sz="2000" dirty="0"/>
              <a:t>.</a:t>
            </a:r>
          </a:p>
          <a:p>
            <a:pPr lvl="0"/>
            <a:r>
              <a:rPr lang="en-GB" sz="2000" dirty="0"/>
              <a:t>M&amp;S is one of the few stores that has a policy of paying overseas workers a fair wage.</a:t>
            </a:r>
          </a:p>
          <a:p>
            <a:pPr lvl="0"/>
            <a:r>
              <a:rPr lang="en-GB" sz="2000" dirty="0"/>
              <a:t>However, other clothing retailers such as Debenhams have not risen to the ethical challenge and still pay only the market rate.</a:t>
            </a:r>
          </a:p>
          <a:p>
            <a:r>
              <a:rPr lang="en-GB" sz="2000" dirty="0"/>
              <a:t>To some businesses, ethics are critical to decision making. To other businesses, ethics are only an issue when profits and image are at risk.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428411" y="2240124"/>
            <a:ext cx="1492650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Conscious consumer</a:t>
            </a:r>
          </a:p>
        </p:txBody>
      </p:sp>
      <p:sp>
        <p:nvSpPr>
          <p:cNvPr id="6" name="TextBox 5">
            <a:hlinkClick r:id="rId4"/>
          </p:cNvPr>
          <p:cNvSpPr txBox="1"/>
          <p:nvPr/>
        </p:nvSpPr>
        <p:spPr>
          <a:xfrm>
            <a:off x="7428411" y="3167537"/>
            <a:ext cx="1492650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Fair wage example</a:t>
            </a:r>
          </a:p>
        </p:txBody>
      </p:sp>
    </p:spTree>
    <p:extLst>
      <p:ext uri="{BB962C8B-B14F-4D97-AF65-F5344CB8AC3E}">
        <p14:creationId xmlns:p14="http://schemas.microsoft.com/office/powerpoint/2010/main" val="309078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trade-offs with ethics and profit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4561579" cy="4702804"/>
          </a:xfrm>
        </p:spPr>
        <p:txBody>
          <a:bodyPr/>
          <a:lstStyle/>
          <a:p>
            <a:pPr lvl="0"/>
            <a:r>
              <a:rPr lang="en-GB" sz="2000" dirty="0"/>
              <a:t>Businesses may be seen as naturally ethical as they aim to sell products and services that require high standards of quality and service.</a:t>
            </a:r>
          </a:p>
          <a:p>
            <a:pPr lvl="0"/>
            <a:r>
              <a:rPr lang="en-GB" sz="2000" dirty="0"/>
              <a:t>Often this comes down to what is called a trade-off.</a:t>
            </a:r>
          </a:p>
          <a:p>
            <a:pPr lvl="0"/>
            <a:r>
              <a:rPr lang="en-GB" sz="2000" dirty="0"/>
              <a:t>A trade-off is how having more of one thing may force you to have less of another; for example, higher ethical standards may mean less profits.</a:t>
            </a:r>
          </a:p>
          <a:p>
            <a:r>
              <a:rPr lang="en-GB" sz="2000" dirty="0"/>
              <a:t>The diagram shows that businesses have to balance high ethical standards, with good customer service and high sales and profits.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92294" y="3628013"/>
            <a:ext cx="4243064" cy="249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7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 ethical!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7273137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Many businesses are increasingly seeing the benefits of being ethical. Oil company BP is investing heavily in renewable technology, even though such technology is not yet profitable.</a:t>
            </a:r>
          </a:p>
          <a:p>
            <a:pPr lvl="0"/>
            <a:r>
              <a:rPr lang="en-GB" sz="2400" dirty="0"/>
              <a:t>Other businesses have made a competitive advantage out of being ethical.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The electric car maker Tesla has created the world’s biggest battery-making factory in the US, which is totally carbon neutral.</a:t>
            </a:r>
          </a:p>
          <a:p>
            <a:r>
              <a:rPr lang="en-GB" sz="2400" dirty="0"/>
              <a:t>Carbon neutral means the factory will make no harmful greenhouse gasses, as it gets all its energy from wind and solar sources.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948943" y="3851289"/>
            <a:ext cx="972118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Tesla</a:t>
            </a:r>
          </a:p>
        </p:txBody>
      </p:sp>
    </p:spTree>
    <p:extLst>
      <p:ext uri="{BB962C8B-B14F-4D97-AF65-F5344CB8AC3E}">
        <p14:creationId xmlns:p14="http://schemas.microsoft.com/office/powerpoint/2010/main" val="47493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uiExpan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pressure group?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765787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Pressure groups are organisations that try and influence business in terms of their ethical behaviour.</a:t>
            </a:r>
          </a:p>
          <a:p>
            <a:pPr lvl="0"/>
            <a:r>
              <a:rPr lang="en-GB" sz="2400" dirty="0"/>
              <a:t>For example, Friends of the Earth and Greenpeace are concerned with the environmental impact of businesses, such as oil exploration in areas of wildlife.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the breast cancer fund put pressure on</a:t>
            </a:r>
            <a:br>
              <a:rPr lang="en-GB" sz="2400" dirty="0"/>
            </a:br>
            <a:r>
              <a:rPr lang="en-GB" sz="2400" dirty="0"/>
              <a:t>the cosmetic manufacturer Revlon to change how</a:t>
            </a:r>
            <a:br>
              <a:rPr lang="en-GB" sz="2400" dirty="0"/>
            </a:br>
            <a:r>
              <a:rPr lang="en-GB" sz="2400" dirty="0"/>
              <a:t>their makeup was made.</a:t>
            </a:r>
          </a:p>
          <a:p>
            <a:pPr lvl="0"/>
            <a:r>
              <a:rPr lang="en-GB" sz="2400" dirty="0"/>
              <a:t>They successfully argued that Revlon used cancer-causing chemicals.</a:t>
            </a:r>
          </a:p>
          <a:p>
            <a:r>
              <a:rPr lang="en-GB" sz="2400" dirty="0"/>
              <a:t>Revlon now publishes all its ingredients in its products and has removed all those related that pose a health risk.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613963" y="3563892"/>
            <a:ext cx="1307097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Revlon</a:t>
            </a:r>
          </a:p>
        </p:txBody>
      </p:sp>
    </p:spTree>
    <p:extLst>
      <p:ext uri="{BB962C8B-B14F-4D97-AF65-F5344CB8AC3E}">
        <p14:creationId xmlns:p14="http://schemas.microsoft.com/office/powerpoint/2010/main" val="37731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1f7ee66145cfc9b17612e582bf8294f1a63d34c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6069</TotalTime>
  <Words>824</Words>
  <Application>Microsoft Office PowerPoint</Application>
  <PresentationFormat>On-screen Show (4:3)</PresentationFormat>
  <Paragraphs>79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</vt:lpstr>
      <vt:lpstr>Office Theme</vt:lpstr>
      <vt:lpstr>Ethics and business </vt:lpstr>
      <vt:lpstr>Ethics and business </vt:lpstr>
      <vt:lpstr>Key words</vt:lpstr>
      <vt:lpstr>What are ethics?</vt:lpstr>
      <vt:lpstr>What about profit?</vt:lpstr>
      <vt:lpstr>Ethical considerations and business</vt:lpstr>
      <vt:lpstr>Possible trade-offs with ethics and profit </vt:lpstr>
      <vt:lpstr>Go ethical! </vt:lpstr>
      <vt:lpstr>What is a pressure group?</vt:lpstr>
      <vt:lpstr>Pressure groups and the marketing mix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The Compton School</cp:lastModifiedBy>
  <cp:revision>509</cp:revision>
  <dcterms:created xsi:type="dcterms:W3CDTF">2012-02-07T12:53:50Z</dcterms:created>
  <dcterms:modified xsi:type="dcterms:W3CDTF">2019-10-01T17:10:24Z</dcterms:modified>
</cp:coreProperties>
</file>