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49" r:id="rId2"/>
    <p:sldId id="486" r:id="rId3"/>
    <p:sldId id="329" r:id="rId4"/>
    <p:sldId id="451" r:id="rId5"/>
    <p:sldId id="375" r:id="rId6"/>
    <p:sldId id="469" r:id="rId7"/>
    <p:sldId id="479" r:id="rId8"/>
    <p:sldId id="485" r:id="rId9"/>
    <p:sldId id="327" r:id="rId10"/>
  </p:sldIdLst>
  <p:sldSz cx="9144000" cy="6858000" type="screen4x3"/>
  <p:notesSz cx="6797675" cy="9928225"/>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Clark" initials="CSC" lastIdx="15" clrIdx="0"/>
  <p:cmAuthor id="1" name="Elina.Helenius" initials="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C050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207" autoAdjust="0"/>
  </p:normalViewPr>
  <p:slideViewPr>
    <p:cSldViewPr snapToGrid="0" snapToObjects="1">
      <p:cViewPr varScale="1">
        <p:scale>
          <a:sx n="108" d="100"/>
          <a:sy n="108" d="100"/>
        </p:scale>
        <p:origin x="-1068" y="-8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78" d="100"/>
          <a:sy n="78" d="100"/>
        </p:scale>
        <p:origin x="3978"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01C9C46-485F-48D4-884A-6935935B50DF}" type="datetimeFigureOut">
              <a:rPr lang="en-GB" smtClean="0"/>
              <a:pPr/>
              <a:t>02/06/2019</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051DB65-C790-47C5-A04B-8FE3FF093ACE}" type="slidenum">
              <a:rPr lang="en-GB" smtClean="0"/>
              <a:pPr/>
              <a:t>‹#›</a:t>
            </a:fld>
            <a:endParaRPr lang="en-GB"/>
          </a:p>
        </p:txBody>
      </p:sp>
    </p:spTree>
    <p:extLst>
      <p:ext uri="{BB962C8B-B14F-4D97-AF65-F5344CB8AC3E}">
        <p14:creationId xmlns:p14="http://schemas.microsoft.com/office/powerpoint/2010/main" xmlns="" val="417874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584BEF9-010B-4CF3-9EDE-DFD4CEB0BC04}" type="datetimeFigureOut">
              <a:rPr lang="en-GB" smtClean="0"/>
              <a:pPr/>
              <a:t>02/06/2019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5495942-4EED-43F3-BE5D-D2DBA6DECCC1}" type="slidenum">
              <a:rPr lang="en-GB" smtClean="0"/>
              <a:pPr/>
              <a:t>‹#›</a:t>
            </a:fld>
            <a:endParaRPr lang="en-GB"/>
          </a:p>
        </p:txBody>
      </p:sp>
    </p:spTree>
    <p:extLst>
      <p:ext uri="{BB962C8B-B14F-4D97-AF65-F5344CB8AC3E}">
        <p14:creationId xmlns:p14="http://schemas.microsoft.com/office/powerpoint/2010/main" xmlns="" val="252072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1</a:t>
            </a:fld>
            <a:endParaRPr lang="en-GB"/>
          </a:p>
        </p:txBody>
      </p:sp>
    </p:spTree>
    <p:extLst>
      <p:ext uri="{BB962C8B-B14F-4D97-AF65-F5344CB8AC3E}">
        <p14:creationId xmlns:p14="http://schemas.microsoft.com/office/powerpoint/2010/main" xmlns="" val="191560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2</a:t>
            </a:fld>
            <a:endParaRPr lang="en-GB"/>
          </a:p>
        </p:txBody>
      </p:sp>
    </p:spTree>
    <p:extLst>
      <p:ext uri="{BB962C8B-B14F-4D97-AF65-F5344CB8AC3E}">
        <p14:creationId xmlns:p14="http://schemas.microsoft.com/office/powerpoint/2010/main" xmlns="" val="191560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3</a:t>
            </a:fld>
            <a:endParaRPr lang="en-GB"/>
          </a:p>
        </p:txBody>
      </p:sp>
    </p:spTree>
    <p:extLst>
      <p:ext uri="{BB962C8B-B14F-4D97-AF65-F5344CB8AC3E}">
        <p14:creationId xmlns:p14="http://schemas.microsoft.com/office/powerpoint/2010/main" xmlns="" val="335044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4</a:t>
            </a:fld>
            <a:endParaRPr lang="en-GB"/>
          </a:p>
        </p:txBody>
      </p:sp>
    </p:spTree>
    <p:extLst>
      <p:ext uri="{BB962C8B-B14F-4D97-AF65-F5344CB8AC3E}">
        <p14:creationId xmlns:p14="http://schemas.microsoft.com/office/powerpoint/2010/main" xmlns="" val="390436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5</a:t>
            </a:fld>
            <a:endParaRPr lang="en-GB"/>
          </a:p>
        </p:txBody>
      </p:sp>
    </p:spTree>
    <p:extLst>
      <p:ext uri="{BB962C8B-B14F-4D97-AF65-F5344CB8AC3E}">
        <p14:creationId xmlns:p14="http://schemas.microsoft.com/office/powerpoint/2010/main" xmlns="" val="274173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6</a:t>
            </a:fld>
            <a:endParaRPr lang="en-GB"/>
          </a:p>
        </p:txBody>
      </p:sp>
    </p:spTree>
    <p:extLst>
      <p:ext uri="{BB962C8B-B14F-4D97-AF65-F5344CB8AC3E}">
        <p14:creationId xmlns:p14="http://schemas.microsoft.com/office/powerpoint/2010/main" xmlns="" val="55477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7</a:t>
            </a:fld>
            <a:endParaRPr lang="en-GB"/>
          </a:p>
        </p:txBody>
      </p:sp>
    </p:spTree>
    <p:extLst>
      <p:ext uri="{BB962C8B-B14F-4D97-AF65-F5344CB8AC3E}">
        <p14:creationId xmlns:p14="http://schemas.microsoft.com/office/powerpoint/2010/main" xmlns="" val="3611501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8</a:t>
            </a:fld>
            <a:endParaRPr lang="en-GB"/>
          </a:p>
        </p:txBody>
      </p:sp>
    </p:spTree>
    <p:extLst>
      <p:ext uri="{BB962C8B-B14F-4D97-AF65-F5344CB8AC3E}">
        <p14:creationId xmlns:p14="http://schemas.microsoft.com/office/powerpoint/2010/main" xmlns="" val="3496886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9</a:t>
            </a:fld>
            <a:endParaRPr lang="en-GB"/>
          </a:p>
        </p:txBody>
      </p:sp>
    </p:spTree>
    <p:extLst>
      <p:ext uri="{BB962C8B-B14F-4D97-AF65-F5344CB8AC3E}">
        <p14:creationId xmlns:p14="http://schemas.microsoft.com/office/powerpoint/2010/main" xmlns="" val="413449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5825" y="1043797"/>
            <a:ext cx="8195095" cy="2556654"/>
          </a:xfrm>
        </p:spPr>
        <p:txBody>
          <a:bodyPr anchor="b"/>
          <a:lstStyle>
            <a:lvl1pPr algn="ctr">
              <a:defRPr sz="6000"/>
            </a:lvl1pPr>
          </a:lstStyle>
          <a:p>
            <a:r>
              <a:rPr lang="en-GB" dirty="0"/>
              <a:t>Click to edit Master title style</a:t>
            </a:r>
            <a:endParaRPr lang="en-US" dirty="0"/>
          </a:p>
        </p:txBody>
      </p:sp>
      <p:sp>
        <p:nvSpPr>
          <p:cNvPr id="3" name="Subtitle 2"/>
          <p:cNvSpPr>
            <a:spLocks noGrp="1"/>
          </p:cNvSpPr>
          <p:nvPr>
            <p:ph type="subTitle" idx="1"/>
          </p:nvPr>
        </p:nvSpPr>
        <p:spPr>
          <a:xfrm>
            <a:off x="465825" y="3886200"/>
            <a:ext cx="8195095" cy="1752600"/>
          </a:xfrm>
        </p:spPr>
        <p:txBody>
          <a:bodyPr>
            <a:normAutofit/>
          </a:bodyPr>
          <a:lstStyle>
            <a:lvl1pPr marL="0" indent="0" algn="ctr">
              <a:buNone/>
              <a:defRPr sz="4000" b="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55275" y="1423359"/>
            <a:ext cx="4340525" cy="4702804"/>
          </a:xfrm>
        </p:spPr>
        <p:txBody>
          <a:bodyPr>
            <a:noAutofit/>
          </a:bodyPr>
          <a:lstStyle>
            <a:lvl1pPr marL="361950" indent="-361950" algn="l" defTabSz="457200" rtl="0" eaLnBrk="1" latinLnBrk="0" hangingPunct="1">
              <a:spcBef>
                <a:spcPct val="20000"/>
              </a:spcBef>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Char char="•"/>
              <a:defRPr lang="en-US" sz="2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199" y="1423359"/>
            <a:ext cx="4272861" cy="4702804"/>
          </a:xfrm>
        </p:spPr>
        <p:txBody>
          <a:bodyPr>
            <a:noAutofit/>
          </a:bodyPr>
          <a:lstStyle>
            <a:lvl1pPr marL="361950" indent="-361950" algn="l" defTabSz="457200" rtl="0" eaLnBrk="1" latinLnBrk="0" hangingPunct="1">
              <a:spcBef>
                <a:spcPct val="20000"/>
              </a:spcBef>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Char char="•"/>
              <a:defRPr lang="en-US" sz="2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hasCustomPrompt="1"/>
          </p:nvPr>
        </p:nvSpPr>
        <p:spPr>
          <a:xfrm>
            <a:off x="155275" y="1442072"/>
            <a:ext cx="4342113" cy="586158"/>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155275" y="2028230"/>
            <a:ext cx="4342113" cy="4097933"/>
          </a:xfrm>
        </p:spPr>
        <p:txBody>
          <a:bodyPr>
            <a:noAutofit/>
          </a:bodyPr>
          <a:lstStyle>
            <a:lvl1pPr marL="361950" indent="-361950" algn="l" defTabSz="457200" rtl="0" eaLnBrk="1" latinLnBrk="0" hangingPunct="1">
              <a:spcBef>
                <a:spcPct val="20000"/>
              </a:spcBef>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Char char="•"/>
              <a:defRPr lang="en-US" sz="2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4645025" y="1442072"/>
            <a:ext cx="4276036" cy="586158"/>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028230"/>
            <a:ext cx="4276036" cy="4097933"/>
          </a:xfrm>
        </p:spPr>
        <p:txBody>
          <a:bodyPr>
            <a:noAutofit/>
          </a:bodyPr>
          <a:lstStyle>
            <a:lvl1pPr marL="361950" indent="-361950" algn="l" defTabSz="457200" rtl="0" eaLnBrk="1" latinLnBrk="0" hangingPunct="1">
              <a:spcBef>
                <a:spcPct val="20000"/>
              </a:spcBef>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Char char="•"/>
              <a:defRPr lang="en-US" sz="2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6126163"/>
            <a:ext cx="8258141" cy="73183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Footer Placeholder 4"/>
          <p:cNvSpPr txBox="1">
            <a:spLocks/>
          </p:cNvSpPr>
          <p:nvPr userDrawn="1"/>
        </p:nvSpPr>
        <p:spPr>
          <a:xfrm>
            <a:off x="172167" y="6440068"/>
            <a:ext cx="3617502" cy="358950"/>
          </a:xfrm>
          <a:prstGeom prst="rect">
            <a:avLst/>
          </a:prstGeom>
        </p:spPr>
        <p:txBody>
          <a:bodyPr anchor="b"/>
          <a:lstStyle>
            <a:defPPr>
              <a:defRPr lang="en-US"/>
            </a:defPPr>
            <a:lvl1pPr marL="0" algn="l" defTabSz="457200" rtl="0" eaLnBrk="1" latinLnBrk="0" hangingPunct="1">
              <a:defRPr sz="900" kern="1200">
                <a:solidFill>
                  <a:schemeClr val="tx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kern="1200" dirty="0">
                <a:solidFill>
                  <a:schemeClr val="tx1"/>
                </a:solidFill>
                <a:effectLst/>
                <a:latin typeface="+mj-lt"/>
                <a:ea typeface="+mn-ea"/>
                <a:cs typeface="Arial"/>
              </a:rPr>
              <a:t>Edexcel GCSE (9-1) Business</a:t>
            </a:r>
            <a:br>
              <a:rPr lang="en-GB" sz="900" kern="1200" dirty="0">
                <a:solidFill>
                  <a:schemeClr val="tx1"/>
                </a:solidFill>
                <a:effectLst/>
                <a:latin typeface="+mj-lt"/>
                <a:ea typeface="+mn-ea"/>
                <a:cs typeface="Arial"/>
              </a:rPr>
            </a:br>
            <a:r>
              <a:rPr lang="en-US" dirty="0"/>
              <a:t>Dynamic Learning © Hodder &amp; Stoughton </a:t>
            </a:r>
          </a:p>
        </p:txBody>
      </p:sp>
      <p:sp>
        <p:nvSpPr>
          <p:cNvPr id="11" name="Rectangle 10"/>
          <p:cNvSpPr/>
          <p:nvPr userDrawn="1"/>
        </p:nvSpPr>
        <p:spPr>
          <a:xfrm>
            <a:off x="0" y="0"/>
            <a:ext cx="9144000" cy="731837"/>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275" y="738665"/>
            <a:ext cx="8765786" cy="684694"/>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155275" y="1430187"/>
            <a:ext cx="8765785" cy="469597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Box 6"/>
          <p:cNvSpPr txBox="1"/>
          <p:nvPr userDrawn="1"/>
        </p:nvSpPr>
        <p:spPr>
          <a:xfrm>
            <a:off x="155275" y="29393"/>
            <a:ext cx="7068981" cy="677108"/>
          </a:xfrm>
          <a:prstGeom prst="rect">
            <a:avLst/>
          </a:prstGeom>
          <a:noFill/>
        </p:spPr>
        <p:txBody>
          <a:bodyPr wrap="square" rtlCol="0">
            <a:spAutoFit/>
          </a:bodyPr>
          <a:lstStyle/>
          <a:p>
            <a:pPr marL="0" algn="l" defTabSz="457200" rtl="0" eaLnBrk="1" latinLnBrk="0" hangingPunct="1"/>
            <a:r>
              <a:rPr lang="en-GB" sz="2000" b="1" kern="1200" dirty="0">
                <a:solidFill>
                  <a:schemeClr val="bg1"/>
                </a:solidFill>
                <a:latin typeface="Calibri" panose="020F0502020204030204" pitchFamily="34" charset="0"/>
                <a:ea typeface="+mn-ea"/>
                <a:cs typeface="Arial"/>
              </a:rPr>
              <a:t>Topic 1.5 Understanding external influences on business</a:t>
            </a:r>
          </a:p>
          <a:p>
            <a:pPr marL="0" algn="l" defTabSz="457200" rtl="0" eaLnBrk="1" latinLnBrk="0" hangingPunct="1"/>
            <a:r>
              <a:rPr lang="en-GB" sz="1800" b="0" kern="1200" dirty="0">
                <a:solidFill>
                  <a:schemeClr val="bg1"/>
                </a:solidFill>
                <a:latin typeface="Calibri" panose="020F0502020204030204" pitchFamily="34" charset="0"/>
                <a:ea typeface="+mn-ea"/>
                <a:cs typeface="Arial"/>
              </a:rPr>
              <a:t>1.5.5 External influences on business</a:t>
            </a:r>
          </a:p>
        </p:txBody>
      </p:sp>
      <p:pic>
        <p:nvPicPr>
          <p:cNvPr id="4" name="Picture 3" descr="EDU_RGB_Land.jpg"/>
          <p:cNvPicPr>
            <a:picLocks noChangeAspect="1"/>
          </p:cNvPicPr>
          <p:nvPr userDrawn="1"/>
        </p:nvPicPr>
        <p:blipFill>
          <a:blip r:embed="rId8" cstate="screen">
            <a:extLst>
              <a:ext uri="{28A0092B-C50C-407E-A947-70E740481C1C}">
                <a14:useLocalDpi xmlns:a14="http://schemas.microsoft.com/office/drawing/2010/main" xmlns=""/>
              </a:ext>
            </a:extLst>
          </a:blip>
          <a:stretch>
            <a:fillRect/>
          </a:stretch>
        </p:blipFill>
        <p:spPr>
          <a:xfrm>
            <a:off x="7879107" y="6267545"/>
            <a:ext cx="1041953" cy="449071"/>
          </a:xfrm>
          <a:prstGeom prst="rect">
            <a:avLst/>
          </a:prstGeom>
        </p:spPr>
      </p:pic>
      <p:pic>
        <p:nvPicPr>
          <p:cNvPr id="9" name="Picture 8" descr="Dynamic_Learning_v2.jpg"/>
          <p:cNvPicPr>
            <a:picLocks noChangeAspect="1"/>
          </p:cNvPicPr>
          <p:nvPr userDrawn="1"/>
        </p:nvPicPr>
        <p:blipFill>
          <a:blip r:embed="rId9" cstate="screen">
            <a:extLst>
              <a:ext uri="{28A0092B-C50C-407E-A947-70E740481C1C}">
                <a14:useLocalDpi xmlns:a14="http://schemas.microsoft.com/office/drawing/2010/main" xmlns=""/>
              </a:ext>
            </a:extLst>
          </a:blip>
          <a:stretch>
            <a:fillRect/>
          </a:stretch>
        </p:blipFill>
        <p:spPr>
          <a:xfrm>
            <a:off x="6715700" y="6481251"/>
            <a:ext cx="1000975" cy="244094"/>
          </a:xfrm>
          <a:prstGeom prst="rect">
            <a:avLst/>
          </a:prstGeom>
        </p:spPr>
      </p:pic>
      <p:sp>
        <p:nvSpPr>
          <p:cNvPr id="16" name="Rounded Rectangle 15"/>
          <p:cNvSpPr/>
          <p:nvPr userDrawn="1"/>
        </p:nvSpPr>
        <p:spPr>
          <a:xfrm>
            <a:off x="6966209" y="145510"/>
            <a:ext cx="1954851" cy="460500"/>
          </a:xfrm>
          <a:prstGeom prst="roundRect">
            <a:avLst>
              <a:gd name="adj" fmla="val 28648"/>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mj-lt"/>
                <a:cs typeface="Helvetica"/>
              </a:rPr>
              <a:t>PRESENTATION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457200" rtl="0" eaLnBrk="1" latinLnBrk="0" hangingPunct="1">
        <a:spcBef>
          <a:spcPct val="0"/>
        </a:spcBef>
        <a:buNone/>
        <a:defRPr sz="4000" b="1" kern="1200">
          <a:solidFill>
            <a:schemeClr val="accent2"/>
          </a:solidFill>
          <a:latin typeface="+mj-lt"/>
          <a:ea typeface="+mj-ea"/>
          <a:cs typeface="+mj-cs"/>
        </a:defRPr>
      </a:lvl1pPr>
    </p:titleStyle>
    <p:bodyStyle>
      <a:lvl1pPr marL="361950" indent="-361950" algn="l" defTabSz="457200" rtl="0" eaLnBrk="1" latinLnBrk="0" hangingPunct="1">
        <a:spcBef>
          <a:spcPct val="20000"/>
        </a:spcBef>
        <a:buFont typeface="Arial"/>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Font typeface="Arial" panose="020B0604020202020204" pitchFamily="34" charset="0"/>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Font typeface="Arial" panose="020B0604020202020204" pitchFamily="34" charset="0"/>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Font typeface="Arial" panose="020B0604020202020204" pitchFamily="34" charset="0"/>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Font typeface="Arial" panose="020B0604020202020204" pitchFamily="34" charset="0"/>
        <a:buChar char="•"/>
        <a:tabLst/>
        <a:defRPr lang="en-US" sz="28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guardian.com/environment/2016/sep/09/uk-will-miss-its-2020-renewable-energy-targets-warn-mp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arketwatch.com/story/hacked-emails-show-how-coca-cola-fights-the-soda-tax-at-local-and-global-levels-2016-10-1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External influences on business</a:t>
            </a:r>
          </a:p>
        </p:txBody>
      </p:sp>
    </p:spTree>
    <p:extLst>
      <p:ext uri="{BB962C8B-B14F-4D97-AF65-F5344CB8AC3E}">
        <p14:creationId xmlns:p14="http://schemas.microsoft.com/office/powerpoint/2010/main" xmlns="" val="964043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External influences on business</a:t>
            </a:r>
          </a:p>
        </p:txBody>
      </p:sp>
      <p:sp>
        <p:nvSpPr>
          <p:cNvPr id="5" name="Content Placeholder 4"/>
          <p:cNvSpPr>
            <a:spLocks noGrp="1"/>
          </p:cNvSpPr>
          <p:nvPr>
            <p:ph idx="1"/>
          </p:nvPr>
        </p:nvSpPr>
        <p:spPr>
          <a:xfrm>
            <a:off x="155275" y="1430187"/>
            <a:ext cx="8765785" cy="4695976"/>
          </a:xfrm>
        </p:spPr>
        <p:txBody>
          <a:bodyPr>
            <a:noAutofit/>
          </a:bodyPr>
          <a:lstStyle/>
          <a:p>
            <a:pPr marL="0" lvl="0" indent="0">
              <a:buNone/>
            </a:pPr>
            <a:r>
              <a:rPr lang="en-GB" dirty="0"/>
              <a:t>This section covers the following: </a:t>
            </a:r>
          </a:p>
          <a:p>
            <a:r>
              <a:rPr lang="en-GB" dirty="0"/>
              <a:t>What external influences on business are</a:t>
            </a:r>
          </a:p>
          <a:p>
            <a:r>
              <a:rPr lang="en-GB" dirty="0"/>
              <a:t>Responses to changes in technology</a:t>
            </a:r>
          </a:p>
          <a:p>
            <a:r>
              <a:rPr lang="en-GB" dirty="0"/>
              <a:t>Responses to changes in legislation</a:t>
            </a:r>
          </a:p>
          <a:p>
            <a:r>
              <a:rPr lang="en-GB" dirty="0"/>
              <a:t>Responses to changes in the economic climate</a:t>
            </a:r>
          </a:p>
        </p:txBody>
      </p:sp>
    </p:spTree>
    <p:extLst>
      <p:ext uri="{BB962C8B-B14F-4D97-AF65-F5344CB8AC3E}">
        <p14:creationId xmlns:p14="http://schemas.microsoft.com/office/powerpoint/2010/main" xmlns="" val="96404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5">
                                            <p:txEl>
                                              <p:pRg st="1" end="1"/>
                                            </p:txEl>
                                          </p:spTgt>
                                        </p:tgtEl>
                                        <p:attrNameLst>
                                          <p:attrName>style.opacity</p:attrName>
                                        </p:attrNameLst>
                                      </p:cBhvr>
                                      <p:to>
                                        <p:strVal val="0.25"/>
                                      </p:to>
                                    </p:set>
                                    <p:animEffect filter="image" prLst="opacity: 0.25">
                                      <p:cBhvr rctx="IE">
                                        <p:cTn id="12" dur="indefinite"/>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p:cTn id="19" dur="indefinite"/>
                                        <p:tgtEl>
                                          <p:spTgt spid="5">
                                            <p:txEl>
                                              <p:pRg st="2" end="2"/>
                                            </p:txEl>
                                          </p:spTgt>
                                        </p:tgtEl>
                                        <p:attrNameLst>
                                          <p:attrName>style.opacity</p:attrName>
                                        </p:attrNameLst>
                                      </p:cBhvr>
                                      <p:to>
                                        <p:strVal val="0.25"/>
                                      </p:to>
                                    </p:set>
                                    <p:animEffect filter="image" prLst="opacity: 0.25">
                                      <p:cBhvr rctx="IE">
                                        <p:cTn id="20" dur="indefinite"/>
                                        <p:tgtEl>
                                          <p:spTgt spid="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p:cTn id="27" dur="indefinite"/>
                                        <p:tgtEl>
                                          <p:spTgt spid="5">
                                            <p:txEl>
                                              <p:pRg st="3" end="3"/>
                                            </p:txEl>
                                          </p:spTgt>
                                        </p:tgtEl>
                                        <p:attrNameLst>
                                          <p:attrName>style.opacity</p:attrName>
                                        </p:attrNameLst>
                                      </p:cBhvr>
                                      <p:to>
                                        <p:strVal val="0.25"/>
                                      </p:to>
                                    </p:set>
                                    <p:animEffect filter="image" prLst="opacity: 0.25">
                                      <p:cBhvr rctx="IE">
                                        <p:cTn id="28" dur="indefinite"/>
                                        <p:tgtEl>
                                          <p:spTgt spid="5">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Key word</a:t>
            </a:r>
          </a:p>
        </p:txBody>
      </p:sp>
      <p:sp>
        <p:nvSpPr>
          <p:cNvPr id="5" name="Content Placeholder 4"/>
          <p:cNvSpPr>
            <a:spLocks noGrp="1"/>
          </p:cNvSpPr>
          <p:nvPr>
            <p:ph idx="1"/>
          </p:nvPr>
        </p:nvSpPr>
        <p:spPr>
          <a:xfrm>
            <a:off x="155275" y="1430187"/>
            <a:ext cx="8765785" cy="4695976"/>
          </a:xfrm>
        </p:spPr>
        <p:txBody>
          <a:bodyPr>
            <a:noAutofit/>
          </a:bodyPr>
          <a:lstStyle/>
          <a:p>
            <a:pPr marL="0" indent="0">
              <a:buNone/>
            </a:pPr>
            <a:r>
              <a:rPr lang="en-GB" sz="2300" b="1" dirty="0">
                <a:solidFill>
                  <a:srgbClr val="C0504D"/>
                </a:solidFill>
              </a:rPr>
              <a:t>Economic climate</a:t>
            </a:r>
          </a:p>
          <a:p>
            <a:pPr lvl="0"/>
            <a:r>
              <a:rPr lang="en-GB" sz="2300" dirty="0"/>
              <a:t>Like the weather, the economy can run cold or hot. The economic climate is a measurement of the current economic outlook, which might be promising or worrying.</a:t>
            </a:r>
          </a:p>
        </p:txBody>
      </p:sp>
    </p:spTree>
    <p:extLst>
      <p:ext uri="{BB962C8B-B14F-4D97-AF65-F5344CB8AC3E}">
        <p14:creationId xmlns:p14="http://schemas.microsoft.com/office/powerpoint/2010/main" xmlns="" val="85721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sz="3800" dirty="0"/>
              <a:t>External influences and business decisions</a:t>
            </a:r>
          </a:p>
        </p:txBody>
      </p:sp>
      <p:sp>
        <p:nvSpPr>
          <p:cNvPr id="5" name="Content Placeholder 4"/>
          <p:cNvSpPr>
            <a:spLocks noGrp="1"/>
          </p:cNvSpPr>
          <p:nvPr>
            <p:ph idx="1"/>
          </p:nvPr>
        </p:nvSpPr>
        <p:spPr>
          <a:xfrm>
            <a:off x="155276" y="1430187"/>
            <a:ext cx="8345928" cy="4695976"/>
          </a:xfrm>
        </p:spPr>
        <p:txBody>
          <a:bodyPr>
            <a:noAutofit/>
          </a:bodyPr>
          <a:lstStyle/>
          <a:p>
            <a:pPr lvl="0"/>
            <a:r>
              <a:rPr lang="en-GB" dirty="0"/>
              <a:t>Organisations can face problems from external factors which can affect products, people and profits</a:t>
            </a:r>
          </a:p>
          <a:p>
            <a:pPr lvl="0"/>
            <a:r>
              <a:rPr lang="en-GB" dirty="0"/>
              <a:t>Business cannot control all external influences, but it can try and make decisions that respond effectively to each change</a:t>
            </a:r>
          </a:p>
          <a:p>
            <a:r>
              <a:rPr lang="en-GB" dirty="0"/>
              <a:t>Decisions need to cover changes in technology, legislation and the economic climate.</a:t>
            </a:r>
          </a:p>
        </p:txBody>
      </p:sp>
      <p:sp>
        <p:nvSpPr>
          <p:cNvPr id="3" name="Rectangle 2"/>
          <p:cNvSpPr/>
          <p:nvPr/>
        </p:nvSpPr>
        <p:spPr>
          <a:xfrm>
            <a:off x="6120142" y="5006568"/>
            <a:ext cx="3023857" cy="369332"/>
          </a:xfrm>
          <a:prstGeom prst="rect">
            <a:avLst/>
          </a:prstGeom>
        </p:spPr>
        <p:txBody>
          <a:bodyPr wrap="square">
            <a:spAutoFit/>
          </a:bodyPr>
          <a:lstStyle/>
          <a:p>
            <a:pPr algn="r"/>
            <a:r>
              <a:rPr lang="en-GB" i="1" dirty="0">
                <a:latin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xmlns="" val="292602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5">
                                            <p:txEl>
                                              <p:pRg st="0" end="0"/>
                                            </p:txEl>
                                          </p:spTgt>
                                        </p:tgtEl>
                                        <p:attrNameLst>
                                          <p:attrName>style.opacity</p:attrName>
                                        </p:attrNameLst>
                                      </p:cBhvr>
                                      <p:to>
                                        <p:strVal val="0.25"/>
                                      </p:to>
                                    </p:set>
                                    <p:animEffect filter="image" prLst="opacity: 0.25">
                                      <p:cBhvr rctx="IE">
                                        <p:cTn id="12" dur="indefinite"/>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grpId="0" nodeType="clickEffect">
                                  <p:stCondLst>
                                    <p:cond delay="0"/>
                                  </p:stCondLst>
                                  <p:childTnLst>
                                    <p:set>
                                      <p:cBhvr>
                                        <p:cTn id="21" dur="indefinite"/>
                                        <p:tgtEl>
                                          <p:spTgt spid="5">
                                            <p:txEl>
                                              <p:pRg st="1" end="1"/>
                                            </p:txEl>
                                          </p:spTgt>
                                        </p:tgtEl>
                                        <p:attrNameLst>
                                          <p:attrName>style.opacity</p:attrName>
                                        </p:attrNameLst>
                                      </p:cBhvr>
                                      <p:to>
                                        <p:strVal val="0.25"/>
                                      </p:to>
                                    </p:set>
                                    <p:animEffect filter="image" prLst="opacity: 0.25">
                                      <p:cBhvr rctx="IE">
                                        <p:cTn id="22" dur="indefinite"/>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155274" y="738665"/>
            <a:ext cx="8988725" cy="684694"/>
          </a:xfrm>
        </p:spPr>
        <p:txBody>
          <a:bodyPr/>
          <a:lstStyle/>
          <a:p>
            <a:r>
              <a:rPr lang="en-GB" dirty="0"/>
              <a:t>Responses to changes in technology</a:t>
            </a:r>
          </a:p>
        </p:txBody>
      </p:sp>
      <p:sp>
        <p:nvSpPr>
          <p:cNvPr id="5" name="Content Placeholder 4"/>
          <p:cNvSpPr>
            <a:spLocks noGrp="1"/>
          </p:cNvSpPr>
          <p:nvPr>
            <p:ph sz="half" idx="1"/>
          </p:nvPr>
        </p:nvSpPr>
        <p:spPr>
          <a:xfrm>
            <a:off x="155275" y="1423359"/>
            <a:ext cx="5448820" cy="4823532"/>
          </a:xfrm>
        </p:spPr>
        <p:txBody>
          <a:bodyPr/>
          <a:lstStyle/>
          <a:p>
            <a:pPr lvl="0"/>
            <a:r>
              <a:rPr lang="en-GB" sz="1800" dirty="0"/>
              <a:t>Technology can affect businesses in many ways, </a:t>
            </a:r>
            <a:br>
              <a:rPr lang="en-GB" sz="1800" dirty="0"/>
            </a:br>
            <a:r>
              <a:rPr lang="en-GB" sz="1800" dirty="0"/>
              <a:t>both positive and negative.</a:t>
            </a:r>
          </a:p>
          <a:p>
            <a:pPr lvl="0"/>
            <a:r>
              <a:rPr lang="en-GB" sz="1800" dirty="0"/>
              <a:t>Some technology can alter the way customers purchase a product that the business has to make massive changes to survive. The Uber taxi app has made taxi drivers introduce new services such as </a:t>
            </a:r>
            <a:br>
              <a:rPr lang="en-GB" sz="1800" dirty="0"/>
            </a:br>
            <a:r>
              <a:rPr lang="en-GB" sz="1800" dirty="0"/>
              <a:t>Wi-Fi in cabs to regain a competitive advantage.</a:t>
            </a:r>
          </a:p>
          <a:p>
            <a:pPr lvl="0"/>
            <a:r>
              <a:rPr lang="en-GB" sz="1800" dirty="0"/>
              <a:t>When businesses fail to innovate enough when technology changes, it can mean the business fails. The video rental business Blockbuster failed to see the change to downloading films that Netflix embraced. Ever heard of Blockbuster?</a:t>
            </a:r>
          </a:p>
          <a:p>
            <a:r>
              <a:rPr lang="en-GB" sz="1800" dirty="0"/>
              <a:t>Other businesses make a virtue out of embracing technology, seeing it as a way to remain competitive. Amazon has been testing drones to carry parcel deliveries.</a:t>
            </a:r>
          </a:p>
        </p:txBody>
      </p:sp>
      <p:pic>
        <p:nvPicPr>
          <p:cNvPr id="7" name="Content Placeholder 6"/>
          <p:cNvPicPr>
            <a:picLocks noGrp="1" noChangeAspect="1"/>
          </p:cNvPicPr>
          <p:nvPr>
            <p:ph sz="half" idx="2"/>
          </p:nvPr>
        </p:nvPicPr>
        <p:blipFill>
          <a:blip r:embed="rId3"/>
          <a:stretch>
            <a:fillRect/>
          </a:stretch>
        </p:blipFill>
        <p:spPr>
          <a:xfrm>
            <a:off x="5565848" y="1539089"/>
            <a:ext cx="3578151" cy="2684283"/>
          </a:xfrm>
          <a:prstGeom prst="rect">
            <a:avLst/>
          </a:prstGeom>
        </p:spPr>
      </p:pic>
    </p:spTree>
    <p:extLst>
      <p:ext uri="{BB962C8B-B14F-4D97-AF65-F5344CB8AC3E}">
        <p14:creationId xmlns:p14="http://schemas.microsoft.com/office/powerpoint/2010/main" xmlns="" val="274246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5">
                                            <p:txEl>
                                              <p:pRg st="0" end="0"/>
                                            </p:txEl>
                                          </p:spTgt>
                                        </p:tgtEl>
                                        <p:attrNameLst>
                                          <p:attrName>style.opacity</p:attrName>
                                        </p:attrNameLst>
                                      </p:cBhvr>
                                      <p:to>
                                        <p:strVal val="0.25"/>
                                      </p:to>
                                    </p:set>
                                    <p:animEffect filter="image" prLst="opacity: 0.25">
                                      <p:cBhvr rctx="IE">
                                        <p:cTn id="12" dur="indefinite"/>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0" nodeType="clickEffect">
                                  <p:stCondLst>
                                    <p:cond delay="0"/>
                                  </p:stCondLst>
                                  <p:childTnLst>
                                    <p:set>
                                      <p:cBhvr>
                                        <p:cTn id="22" dur="indefinite"/>
                                        <p:tgtEl>
                                          <p:spTgt spid="5">
                                            <p:txEl>
                                              <p:pRg st="1" end="1"/>
                                            </p:txEl>
                                          </p:spTgt>
                                        </p:tgtEl>
                                        <p:attrNameLst>
                                          <p:attrName>style.opacity</p:attrName>
                                        </p:attrNameLst>
                                      </p:cBhvr>
                                      <p:to>
                                        <p:strVal val="0.25"/>
                                      </p:to>
                                    </p:set>
                                    <p:animEffect filter="image" prLst="opacity: 0.25">
                                      <p:cBhvr rctx="IE">
                                        <p:cTn id="23" dur="indefinite"/>
                                        <p:tgtEl>
                                          <p:spTgt spid="5">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grpId="0" nodeType="clickEffect">
                                  <p:stCondLst>
                                    <p:cond delay="0"/>
                                  </p:stCondLst>
                                  <p:childTnLst>
                                    <p:set>
                                      <p:cBhvr>
                                        <p:cTn id="30" dur="indefinite"/>
                                        <p:tgtEl>
                                          <p:spTgt spid="5">
                                            <p:txEl>
                                              <p:pRg st="2" end="2"/>
                                            </p:txEl>
                                          </p:spTgt>
                                        </p:tgtEl>
                                        <p:attrNameLst>
                                          <p:attrName>style.opacity</p:attrName>
                                        </p:attrNameLst>
                                      </p:cBhvr>
                                      <p:to>
                                        <p:strVal val="0.25"/>
                                      </p:to>
                                    </p:set>
                                    <p:animEffect filter="image" prLst="opacity: 0.25">
                                      <p:cBhvr rctx="IE">
                                        <p:cTn id="31" dur="indefinite"/>
                                        <p:tgtEl>
                                          <p:spTgt spid="5">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155274" y="738665"/>
            <a:ext cx="8988725" cy="684694"/>
          </a:xfrm>
        </p:spPr>
        <p:txBody>
          <a:bodyPr/>
          <a:lstStyle/>
          <a:p>
            <a:r>
              <a:rPr lang="en-GB" sz="3900" dirty="0"/>
              <a:t>Changing level of consumer income</a:t>
            </a:r>
          </a:p>
        </p:txBody>
      </p:sp>
      <p:sp>
        <p:nvSpPr>
          <p:cNvPr id="5" name="Content Placeholder 4"/>
          <p:cNvSpPr>
            <a:spLocks noGrp="1"/>
          </p:cNvSpPr>
          <p:nvPr>
            <p:ph sz="half" idx="1"/>
          </p:nvPr>
        </p:nvSpPr>
        <p:spPr>
          <a:xfrm>
            <a:off x="155275" y="1423359"/>
            <a:ext cx="8771441" cy="4823532"/>
          </a:xfrm>
        </p:spPr>
        <p:txBody>
          <a:bodyPr/>
          <a:lstStyle/>
          <a:p>
            <a:pPr lvl="0"/>
            <a:r>
              <a:rPr lang="en-GB" sz="2000" dirty="0"/>
              <a:t>Consumer income is the amount households have available to spend after income taxes have been deducted.</a:t>
            </a:r>
          </a:p>
          <a:p>
            <a:pPr lvl="0"/>
            <a:r>
              <a:rPr lang="en-GB" sz="2000" dirty="0"/>
              <a:t>The graph shows changes in spending by consumers.</a:t>
            </a:r>
          </a:p>
          <a:p>
            <a:pPr lvl="0"/>
            <a:r>
              <a:rPr lang="en-GB" sz="2000" dirty="0"/>
              <a:t>As the economy grows consumers tend to feel more confident and spend more on luxury goods such as jewellery</a:t>
            </a:r>
          </a:p>
          <a:p>
            <a:pPr lvl="0"/>
            <a:r>
              <a:rPr lang="en-GB" sz="2000" dirty="0"/>
              <a:t>When the economy goes into recession consumer spending reduces </a:t>
            </a:r>
          </a:p>
          <a:p>
            <a:r>
              <a:rPr lang="en-GB" sz="2000" dirty="0"/>
              <a:t>Some businesses have increased </a:t>
            </a:r>
            <a:br>
              <a:rPr lang="en-GB" sz="2000" dirty="0"/>
            </a:br>
            <a:r>
              <a:rPr lang="en-GB" sz="2000" dirty="0"/>
              <a:t>consumer spending even in </a:t>
            </a:r>
            <a:br>
              <a:rPr lang="en-GB" sz="2000" dirty="0"/>
            </a:br>
            <a:r>
              <a:rPr lang="en-GB" sz="2000" dirty="0"/>
              <a:t>times of overall reduction. </a:t>
            </a:r>
          </a:p>
          <a:p>
            <a:r>
              <a:rPr lang="en-GB" sz="2000" dirty="0"/>
              <a:t>UK cinema sales reached an </a:t>
            </a:r>
            <a:br>
              <a:rPr lang="en-GB" sz="2000" dirty="0"/>
            </a:br>
            <a:r>
              <a:rPr lang="en-GB" sz="2000" dirty="0"/>
              <a:t>all-time high of £1bn in 2009.</a:t>
            </a:r>
          </a:p>
        </p:txBody>
      </p:sp>
      <p:pic>
        <p:nvPicPr>
          <p:cNvPr id="7" name="Content Placeholder 6"/>
          <p:cNvPicPr>
            <a:picLocks noGrp="1" noChangeAspect="1"/>
          </p:cNvPicPr>
          <p:nvPr>
            <p:ph sz="half" idx="2"/>
          </p:nvPr>
        </p:nvPicPr>
        <p:blipFill>
          <a:blip r:embed="rId3"/>
          <a:stretch>
            <a:fillRect/>
          </a:stretch>
        </p:blipFill>
        <p:spPr>
          <a:xfrm>
            <a:off x="3947852" y="3835125"/>
            <a:ext cx="5087506" cy="2388141"/>
          </a:xfrm>
          <a:prstGeom prst="rect">
            <a:avLst/>
          </a:prstGeom>
        </p:spPr>
      </p:pic>
    </p:spTree>
    <p:extLst>
      <p:ext uri="{BB962C8B-B14F-4D97-AF65-F5344CB8AC3E}">
        <p14:creationId xmlns:p14="http://schemas.microsoft.com/office/powerpoint/2010/main" xmlns="" val="269051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5">
                                            <p:txEl>
                                              <p:pRg st="0" end="0"/>
                                            </p:txEl>
                                          </p:spTgt>
                                        </p:tgtEl>
                                        <p:attrNameLst>
                                          <p:attrName>style.opacity</p:attrName>
                                        </p:attrNameLst>
                                      </p:cBhvr>
                                      <p:to>
                                        <p:strVal val="0.25"/>
                                      </p:to>
                                    </p:set>
                                    <p:animEffect filter="image" prLst="opacity: 0.25">
                                      <p:cBhvr rctx="IE">
                                        <p:cTn id="12" dur="indefinite"/>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0" nodeType="clickEffect">
                                  <p:stCondLst>
                                    <p:cond delay="0"/>
                                  </p:stCondLst>
                                  <p:childTnLst>
                                    <p:set>
                                      <p:cBhvr>
                                        <p:cTn id="22" dur="indefinite"/>
                                        <p:tgtEl>
                                          <p:spTgt spid="5">
                                            <p:txEl>
                                              <p:pRg st="1" end="1"/>
                                            </p:txEl>
                                          </p:spTgt>
                                        </p:tgtEl>
                                        <p:attrNameLst>
                                          <p:attrName>style.opacity</p:attrName>
                                        </p:attrNameLst>
                                      </p:cBhvr>
                                      <p:to>
                                        <p:strVal val="0.25"/>
                                      </p:to>
                                    </p:set>
                                    <p:animEffect filter="image" prLst="opacity: 0.25">
                                      <p:cBhvr rctx="IE">
                                        <p:cTn id="23" dur="indefinite"/>
                                        <p:tgtEl>
                                          <p:spTgt spid="5">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grpId="0" nodeType="clickEffect">
                                  <p:stCondLst>
                                    <p:cond delay="0"/>
                                  </p:stCondLst>
                                  <p:childTnLst>
                                    <p:set>
                                      <p:cBhvr>
                                        <p:cTn id="30" dur="indefinite"/>
                                        <p:tgtEl>
                                          <p:spTgt spid="5">
                                            <p:txEl>
                                              <p:pRg st="2" end="2"/>
                                            </p:txEl>
                                          </p:spTgt>
                                        </p:tgtEl>
                                        <p:attrNameLst>
                                          <p:attrName>style.opacity</p:attrName>
                                        </p:attrNameLst>
                                      </p:cBhvr>
                                      <p:to>
                                        <p:strVal val="0.25"/>
                                      </p:to>
                                    </p:set>
                                    <p:animEffect filter="image" prLst="opacity: 0.25">
                                      <p:cBhvr rctx="IE">
                                        <p:cTn id="31" dur="indefinite"/>
                                        <p:tgtEl>
                                          <p:spTgt spid="5">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grpId="0" nodeType="clickEffect">
                                  <p:stCondLst>
                                    <p:cond delay="0"/>
                                  </p:stCondLst>
                                  <p:childTnLst>
                                    <p:set>
                                      <p:cBhvr>
                                        <p:cTn id="38" dur="indefinite"/>
                                        <p:tgtEl>
                                          <p:spTgt spid="5">
                                            <p:txEl>
                                              <p:pRg st="3" end="3"/>
                                            </p:txEl>
                                          </p:spTgt>
                                        </p:tgtEl>
                                        <p:attrNameLst>
                                          <p:attrName>style.opacity</p:attrName>
                                        </p:attrNameLst>
                                      </p:cBhvr>
                                      <p:to>
                                        <p:strVal val="0.25"/>
                                      </p:to>
                                    </p:set>
                                    <p:animEffect filter="image" prLst="opacity: 0.25">
                                      <p:cBhvr rctx="IE">
                                        <p:cTn id="39" dur="indefinite"/>
                                        <p:tgtEl>
                                          <p:spTgt spid="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sz="3900" dirty="0"/>
              <a:t>Responses to changes in legislation</a:t>
            </a:r>
          </a:p>
        </p:txBody>
      </p:sp>
      <p:sp>
        <p:nvSpPr>
          <p:cNvPr id="5" name="Content Placeholder 4"/>
          <p:cNvSpPr>
            <a:spLocks noGrp="1"/>
          </p:cNvSpPr>
          <p:nvPr>
            <p:ph idx="1"/>
          </p:nvPr>
        </p:nvSpPr>
        <p:spPr/>
        <p:txBody>
          <a:bodyPr>
            <a:noAutofit/>
          </a:bodyPr>
          <a:lstStyle/>
          <a:p>
            <a:pPr lvl="0"/>
            <a:r>
              <a:rPr lang="en-GB" sz="2600" dirty="0"/>
              <a:t>Some types of legislation can offer business opportunities.</a:t>
            </a:r>
          </a:p>
          <a:p>
            <a:pPr lvl="0"/>
            <a:r>
              <a:rPr lang="en-GB" sz="2600" b="1" dirty="0">
                <a:solidFill>
                  <a:srgbClr val="C0504D"/>
                </a:solidFill>
              </a:rPr>
              <a:t>Example: </a:t>
            </a:r>
            <a:r>
              <a:rPr lang="en-GB" sz="2600" dirty="0"/>
              <a:t>The government has introduced </a:t>
            </a:r>
            <a:br>
              <a:rPr lang="en-GB" sz="2600" dirty="0"/>
            </a:br>
            <a:r>
              <a:rPr lang="en-GB" sz="2600" dirty="0"/>
              <a:t>targets to meet at least 15% of our energy </a:t>
            </a:r>
            <a:br>
              <a:rPr lang="en-GB" sz="2600" dirty="0"/>
            </a:br>
            <a:r>
              <a:rPr lang="en-GB" sz="2600" dirty="0"/>
              <a:t>needs through renewable sources such as </a:t>
            </a:r>
            <a:br>
              <a:rPr lang="en-GB" sz="2600" dirty="0"/>
            </a:br>
            <a:r>
              <a:rPr lang="en-GB" sz="2600" dirty="0"/>
              <a:t>wind and solar power.</a:t>
            </a:r>
          </a:p>
          <a:p>
            <a:pPr lvl="0"/>
            <a:r>
              <a:rPr lang="en-GB" sz="2600" dirty="0"/>
              <a:t>This has led to a rapid increase in businesses who specialise in building wind turbines and those that install solar panels on home owners’ roofs.</a:t>
            </a:r>
          </a:p>
          <a:p>
            <a:r>
              <a:rPr lang="en-GB" sz="2600" dirty="0"/>
              <a:t>Other legislation restricts business opportunity, such as tougher rules on banks before they lend money for mortgages, reducing profits.</a:t>
            </a:r>
          </a:p>
        </p:txBody>
      </p:sp>
      <p:sp>
        <p:nvSpPr>
          <p:cNvPr id="6" name="TextBox 5">
            <a:hlinkClick r:id="rId3"/>
          </p:cNvPr>
          <p:cNvSpPr txBox="1"/>
          <p:nvPr/>
        </p:nvSpPr>
        <p:spPr>
          <a:xfrm>
            <a:off x="6753886" y="2058977"/>
            <a:ext cx="2004214" cy="830997"/>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r>
              <a:rPr lang="en-GB" sz="2400" b="1" dirty="0">
                <a:solidFill>
                  <a:schemeClr val="bg1"/>
                </a:solidFill>
              </a:rPr>
              <a:t>Renewable energy targets</a:t>
            </a:r>
          </a:p>
        </p:txBody>
      </p:sp>
    </p:spTree>
    <p:extLst>
      <p:ext uri="{BB962C8B-B14F-4D97-AF65-F5344CB8AC3E}">
        <p14:creationId xmlns:p14="http://schemas.microsoft.com/office/powerpoint/2010/main" xmlns="" val="372120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5">
                                            <p:txEl>
                                              <p:pRg st="0" end="0"/>
                                            </p:txEl>
                                          </p:spTgt>
                                        </p:tgtEl>
                                        <p:attrNameLst>
                                          <p:attrName>style.opacity</p:attrName>
                                        </p:attrNameLst>
                                      </p:cBhvr>
                                      <p:to>
                                        <p:strVal val="0.25"/>
                                      </p:to>
                                    </p:set>
                                    <p:animEffect filter="image" prLst="opacity: 0.25">
                                      <p:cBhvr rctx="IE">
                                        <p:cTn id="12" dur="indefinite"/>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0" nodeType="clickEffect">
                                  <p:stCondLst>
                                    <p:cond delay="0"/>
                                  </p:stCondLst>
                                  <p:childTnLst>
                                    <p:set>
                                      <p:cBhvr>
                                        <p:cTn id="22" dur="indefinite"/>
                                        <p:tgtEl>
                                          <p:spTgt spid="5">
                                            <p:txEl>
                                              <p:pRg st="1" end="1"/>
                                            </p:txEl>
                                          </p:spTgt>
                                        </p:tgtEl>
                                        <p:attrNameLst>
                                          <p:attrName>style.opacity</p:attrName>
                                        </p:attrNameLst>
                                      </p:cBhvr>
                                      <p:to>
                                        <p:strVal val="0.25"/>
                                      </p:to>
                                    </p:set>
                                    <p:animEffect filter="image" prLst="opacity: 0.25">
                                      <p:cBhvr rctx="IE">
                                        <p:cTn id="23" dur="indefinite"/>
                                        <p:tgtEl>
                                          <p:spTgt spid="5">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grpId="0" nodeType="clickEffect">
                                  <p:stCondLst>
                                    <p:cond delay="0"/>
                                  </p:stCondLst>
                                  <p:childTnLst>
                                    <p:set>
                                      <p:cBhvr>
                                        <p:cTn id="30" dur="indefinite"/>
                                        <p:tgtEl>
                                          <p:spTgt spid="5">
                                            <p:txEl>
                                              <p:pRg st="2" end="2"/>
                                            </p:txEl>
                                          </p:spTgt>
                                        </p:tgtEl>
                                        <p:attrNameLst>
                                          <p:attrName>style.opacity</p:attrName>
                                        </p:attrNameLst>
                                      </p:cBhvr>
                                      <p:to>
                                        <p:strVal val="0.25"/>
                                      </p:to>
                                    </p:set>
                                    <p:animEffect filter="image" prLst="opacity: 0.25">
                                      <p:cBhvr rctx="IE">
                                        <p:cTn id="31" dur="indefinite"/>
                                        <p:tgtEl>
                                          <p:spTgt spid="5">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155274" y="738665"/>
            <a:ext cx="8988725" cy="684694"/>
          </a:xfrm>
        </p:spPr>
        <p:txBody>
          <a:bodyPr/>
          <a:lstStyle/>
          <a:p>
            <a:r>
              <a:rPr lang="en-GB" sz="3900" dirty="0"/>
              <a:t>Responses to changes in economic climate</a:t>
            </a:r>
          </a:p>
        </p:txBody>
      </p:sp>
      <p:sp>
        <p:nvSpPr>
          <p:cNvPr id="5" name="Content Placeholder 4"/>
          <p:cNvSpPr>
            <a:spLocks noGrp="1"/>
          </p:cNvSpPr>
          <p:nvPr>
            <p:ph idx="1"/>
          </p:nvPr>
        </p:nvSpPr>
        <p:spPr>
          <a:xfrm>
            <a:off x="155275" y="1430187"/>
            <a:ext cx="7811775" cy="4695976"/>
          </a:xfrm>
        </p:spPr>
        <p:txBody>
          <a:bodyPr>
            <a:noAutofit/>
          </a:bodyPr>
          <a:lstStyle/>
          <a:p>
            <a:pPr lvl="0"/>
            <a:r>
              <a:rPr lang="en-GB" sz="2600" dirty="0"/>
              <a:t>When the economy is doing well businesses tend to hire more staff and grow.</a:t>
            </a:r>
          </a:p>
          <a:p>
            <a:pPr lvl="0"/>
            <a:r>
              <a:rPr lang="en-GB" sz="2600" dirty="0"/>
              <a:t>The key to success is planning for future economic change.</a:t>
            </a:r>
          </a:p>
          <a:p>
            <a:pPr lvl="0"/>
            <a:r>
              <a:rPr lang="en-GB" sz="2600" dirty="0"/>
              <a:t>To meet the challenges of changes in the economy businesses need to plan for the longer term.</a:t>
            </a:r>
          </a:p>
          <a:p>
            <a:pPr lvl="0"/>
            <a:r>
              <a:rPr lang="en-GB" sz="2600" dirty="0"/>
              <a:t>Example: Coca Cola has been introducing </a:t>
            </a:r>
            <a:br>
              <a:rPr lang="en-GB" sz="2600" dirty="0"/>
            </a:br>
            <a:r>
              <a:rPr lang="en-GB" sz="2600" dirty="0"/>
              <a:t>new brands, such as Coke Life, with the goal </a:t>
            </a:r>
            <a:br>
              <a:rPr lang="en-GB" sz="2600" dirty="0"/>
            </a:br>
            <a:r>
              <a:rPr lang="en-GB" sz="2600" dirty="0"/>
              <a:t>of reducing sugar in all its drinks by 2025.</a:t>
            </a:r>
          </a:p>
          <a:p>
            <a:r>
              <a:rPr lang="en-GB" sz="2600" dirty="0"/>
              <a:t>This is in response to countries starting to impose sugar taxes.</a:t>
            </a:r>
          </a:p>
        </p:txBody>
      </p:sp>
      <p:sp>
        <p:nvSpPr>
          <p:cNvPr id="6" name="TextBox 5">
            <a:hlinkClick r:id="rId3"/>
          </p:cNvPr>
          <p:cNvSpPr txBox="1"/>
          <p:nvPr/>
        </p:nvSpPr>
        <p:spPr>
          <a:xfrm>
            <a:off x="6916848" y="4193673"/>
            <a:ext cx="1841251" cy="830997"/>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r>
              <a:rPr lang="en-GB" sz="2400" b="1" dirty="0">
                <a:solidFill>
                  <a:schemeClr val="bg1"/>
                </a:solidFill>
              </a:rPr>
              <a:t>Coca Cola and soda tax</a:t>
            </a:r>
          </a:p>
        </p:txBody>
      </p:sp>
    </p:spTree>
    <p:extLst>
      <p:ext uri="{BB962C8B-B14F-4D97-AF65-F5344CB8AC3E}">
        <p14:creationId xmlns:p14="http://schemas.microsoft.com/office/powerpoint/2010/main" xmlns="" val="310818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5">
                                            <p:txEl>
                                              <p:pRg st="0" end="0"/>
                                            </p:txEl>
                                          </p:spTgt>
                                        </p:tgtEl>
                                        <p:attrNameLst>
                                          <p:attrName>style.opacity</p:attrName>
                                        </p:attrNameLst>
                                      </p:cBhvr>
                                      <p:to>
                                        <p:strVal val="0.25"/>
                                      </p:to>
                                    </p:set>
                                    <p:animEffect filter="image" prLst="opacity: 0.25">
                                      <p:cBhvr rctx="IE">
                                        <p:cTn id="12" dur="indefinite"/>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0" nodeType="clickEffect">
                                  <p:stCondLst>
                                    <p:cond delay="0"/>
                                  </p:stCondLst>
                                  <p:childTnLst>
                                    <p:set>
                                      <p:cBhvr>
                                        <p:cTn id="19" dur="indefinite"/>
                                        <p:tgtEl>
                                          <p:spTgt spid="5">
                                            <p:txEl>
                                              <p:pRg st="1" end="1"/>
                                            </p:txEl>
                                          </p:spTgt>
                                        </p:tgtEl>
                                        <p:attrNameLst>
                                          <p:attrName>style.opacity</p:attrName>
                                        </p:attrNameLst>
                                      </p:cBhvr>
                                      <p:to>
                                        <p:strVal val="0.25"/>
                                      </p:to>
                                    </p:set>
                                    <p:animEffect filter="image" prLst="opacity: 0.25">
                                      <p:cBhvr rctx="IE">
                                        <p:cTn id="20" dur="indefinite"/>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0" nodeType="clickEffect">
                                  <p:stCondLst>
                                    <p:cond delay="0"/>
                                  </p:stCondLst>
                                  <p:childTnLst>
                                    <p:set>
                                      <p:cBhvr>
                                        <p:cTn id="27" dur="indefinite"/>
                                        <p:tgtEl>
                                          <p:spTgt spid="5">
                                            <p:txEl>
                                              <p:pRg st="2" end="2"/>
                                            </p:txEl>
                                          </p:spTgt>
                                        </p:tgtEl>
                                        <p:attrNameLst>
                                          <p:attrName>style.opacity</p:attrName>
                                        </p:attrNameLst>
                                      </p:cBhvr>
                                      <p:to>
                                        <p:strVal val="0.25"/>
                                      </p:to>
                                    </p:set>
                                    <p:animEffect filter="image" prLst="opacity: 0.25">
                                      <p:cBhvr rctx="IE">
                                        <p:cTn id="28" dur="indefinite"/>
                                        <p:tgtEl>
                                          <p:spTgt spid="5">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grpId="0" nodeType="clickEffect">
                                  <p:stCondLst>
                                    <p:cond delay="0"/>
                                  </p:stCondLst>
                                  <p:childTnLst>
                                    <p:set>
                                      <p:cBhvr>
                                        <p:cTn id="38" dur="indefinite"/>
                                        <p:tgtEl>
                                          <p:spTgt spid="5">
                                            <p:txEl>
                                              <p:pRg st="3" end="3"/>
                                            </p:txEl>
                                          </p:spTgt>
                                        </p:tgtEl>
                                        <p:attrNameLst>
                                          <p:attrName>style.opacity</p:attrName>
                                        </p:attrNameLst>
                                      </p:cBhvr>
                                      <p:to>
                                        <p:strVal val="0.25"/>
                                      </p:to>
                                    </p:set>
                                    <p:animEffect filter="image" prLst="opacity: 0.25">
                                      <p:cBhvr rctx="IE">
                                        <p:cTn id="39" dur="indefinite"/>
                                        <p:tgtEl>
                                          <p:spTgt spid="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Summary questions</a:t>
            </a:r>
          </a:p>
        </p:txBody>
      </p:sp>
      <p:sp>
        <p:nvSpPr>
          <p:cNvPr id="5" name="Content Placeholder 4"/>
          <p:cNvSpPr>
            <a:spLocks noGrp="1"/>
          </p:cNvSpPr>
          <p:nvPr>
            <p:ph idx="1"/>
          </p:nvPr>
        </p:nvSpPr>
        <p:spPr>
          <a:xfrm>
            <a:off x="155275" y="1430187"/>
            <a:ext cx="8119592" cy="4979666"/>
          </a:xfrm>
        </p:spPr>
        <p:txBody>
          <a:bodyPr>
            <a:noAutofit/>
          </a:bodyPr>
          <a:lstStyle/>
          <a:p>
            <a:pPr marL="0" indent="0">
              <a:buNone/>
            </a:pPr>
            <a:r>
              <a:rPr lang="en-GB" sz="2500" dirty="0"/>
              <a:t>Write down or discuss the answers to these questions.</a:t>
            </a:r>
          </a:p>
          <a:p>
            <a:pPr lvl="0"/>
            <a:r>
              <a:rPr lang="en-GB" sz="2500" dirty="0"/>
              <a:t>True or false? A business can control external influences completely.</a:t>
            </a:r>
          </a:p>
          <a:p>
            <a:pPr lvl="0"/>
            <a:r>
              <a:rPr lang="en-GB" sz="2500" dirty="0"/>
              <a:t>Give an example of a change in technology that has had an effect on taxi drivers. </a:t>
            </a:r>
          </a:p>
          <a:p>
            <a:pPr lvl="0"/>
            <a:r>
              <a:rPr lang="en-GB" sz="2500" dirty="0"/>
              <a:t>Give an example of a change in legislation opening up a business opportunity.</a:t>
            </a:r>
          </a:p>
          <a:p>
            <a:r>
              <a:rPr lang="en-GB" sz="2500" dirty="0"/>
              <a:t>Give one reason why business should make long-term plans about the economic climate.</a:t>
            </a:r>
          </a:p>
        </p:txBody>
      </p:sp>
    </p:spTree>
    <p:extLst>
      <p:ext uri="{BB962C8B-B14F-4D97-AF65-F5344CB8AC3E}">
        <p14:creationId xmlns:p14="http://schemas.microsoft.com/office/powerpoint/2010/main" xmlns="" val="90883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5">
                                            <p:txEl>
                                              <p:pRg st="1" end="1"/>
                                            </p:txEl>
                                          </p:spTgt>
                                        </p:tgtEl>
                                        <p:attrNameLst>
                                          <p:attrName>style.opacity</p:attrName>
                                        </p:attrNameLst>
                                      </p:cBhvr>
                                      <p:to>
                                        <p:strVal val="0.5"/>
                                      </p:to>
                                    </p:set>
                                    <p:animEffect filter="image" prLst="opacity: 0.5">
                                      <p:cBhvr rctx="IE">
                                        <p:cTn id="12" dur="indefinite"/>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0" nodeType="clickEffect">
                                  <p:stCondLst>
                                    <p:cond delay="0"/>
                                  </p:stCondLst>
                                  <p:childTnLst>
                                    <p:set>
                                      <p:cBhvr>
                                        <p:cTn id="19" dur="indefinite"/>
                                        <p:tgtEl>
                                          <p:spTgt spid="5">
                                            <p:txEl>
                                              <p:pRg st="2" end="2"/>
                                            </p:txEl>
                                          </p:spTgt>
                                        </p:tgtEl>
                                        <p:attrNameLst>
                                          <p:attrName>style.opacity</p:attrName>
                                        </p:attrNameLst>
                                      </p:cBhvr>
                                      <p:to>
                                        <p:strVal val="0.5"/>
                                      </p:to>
                                    </p:set>
                                    <p:animEffect filter="image" prLst="opacity: 0.5">
                                      <p:cBhvr rctx="IE">
                                        <p:cTn id="20" dur="indefinite"/>
                                        <p:tgtEl>
                                          <p:spTgt spid="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0" nodeType="clickEffect">
                                  <p:stCondLst>
                                    <p:cond delay="0"/>
                                  </p:stCondLst>
                                  <p:childTnLst>
                                    <p:set>
                                      <p:cBhvr>
                                        <p:cTn id="27" dur="indefinite"/>
                                        <p:tgtEl>
                                          <p:spTgt spid="5">
                                            <p:txEl>
                                              <p:pRg st="3" end="3"/>
                                            </p:txEl>
                                          </p:spTgt>
                                        </p:tgtEl>
                                        <p:attrNameLst>
                                          <p:attrName>style.opacity</p:attrName>
                                        </p:attrNameLst>
                                      </p:cBhvr>
                                      <p:to>
                                        <p:strVal val="0.5"/>
                                      </p:to>
                                    </p:set>
                                    <p:animEffect filter="image" prLst="opacity: 0.5">
                                      <p:cBhvr rctx="IE">
                                        <p:cTn id="28" dur="indefinite"/>
                                        <p:tgtEl>
                                          <p:spTgt spid="5">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D82D75F-ABBE-45DD-BF1B-8E84A3A92A23"/>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Hx0M0h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B8dDNIw6oVif4CAABlCgAAJwAAAHVuaXZlcnNhbC9mbGFzaF9wdWJsaXNoaW5nX3NldHRpbmdzLnhtbNVW3U7bMBS+71NYnrikAQYbq9IiRFutAtqKdtq4Qm582lg4dhY7LeVqT7MH25PsOKYlFQwFGNKmXjQ5Puc73/nJJ4dHN4kkc8iM0KpJd+s7lICKNBdq1qRfxt3tQ0qMZYozqRU0qdKUHLVqYZpPpDDxCKxFV0MQRplGaps0tjZtBMFisagLk2buVMvcIr6pRzoJ0gwMKAtZkEq2xD+7TMHQVq1GSOhN55rnEojgSEEJx47JrmQmpoF3m7DoepbpXPETLXVGstmkSd8dHrvfysdDtUUCyhVnWmh0ZttgnAvHh8mRuAUSg5jFSHxvn5KF4DYuHgPnHwYPUQpsXwNzKCcai1H2Dj4ByzizzL/6fBZurFkZvIkvFUtENMYT4upv0vb46vPlsHNx1uufXo0Hg7Nxb+hJFDHBJk4YbCYKkZDOswjWeUJmLYti5I0xUyYNhEHZtHKbarVBzr2TiZbY+yIK9yGZAO+zBErTGF0L1UXPXUqmWIhcNulxJpikRFgmRbQONvnEWGGL+XfLngSxcM+AnI/ofXrfnShmmYEyrdWJcT2PWl91LjlZ6pxIcQ3EaoL15wk+xUDKwyHTTCeFFdfHEiMFZpwLWAA/Knp6B/inRJeYIskxEjc3lWB9hu+5uCUTmOoMcYHNccfRLozHrz8LOGXG3IOyFcet0Vmv3bnq9dudb1uuQMbnTEXPBMeBQ5Lat8BnWLvSmEJKjd0sQWBnIpYbKObDBS/cqpRZOXfM5sXQ3SALUBy3QD4eEw8iXE2hcqgKGDFFtJJLwiL8hIxbobnQuUGLXxYPbV5E0IcSoQqqM/yCMFnGIauCtrO7937/4MPHw0+NevDrx8/tJ4PuZGUomcvmdeXkSWFZi8vDby4MnBY8Lg02y/9NZbjsjKq0tT+o4jU4reJ14aVnWJKdShRQN2ZepFA5pEiEBf43V+IFY32V4vudeJuxvmHNr1nl/6Zk/7a+PGzcFsLg0euMO0mEEgk2winY+g7UOtjfwfvHo0e1GqJtXg1btd9QSwMEFAACAAgAfHQzSE9Ble2qAgAAXgoAACEAAAB1bml2ZXJzYWwvZmxhc2hfc2tpbl9zZXR0aW5ncy54bWyVVttu2zAMfd9XBNl73V3TAUqANM2AAt1arEXfZZuxhciSIcnp8vcTZTmWE7v2QhSIyHMkijxiSvSeidWH2Ywkkkv1DMYwkWn0NL4ZS5fzuDJGiqtECgPCXAmpCsrnq48/3YdEDjnGkgdQUzk7mkB7zMJ9plD8Gd8WaEOERBYlFccHmcmrmCb7TMlKpKOp5ccSFGdib5HXPxab7eABnGlzb6Do5LS9QZtGKRVoDZjS9y3aKIvTGHhz0rX7TOS0R71/+zPagWlmHG39CW2IVtIMukW+WaMN44XdvduVBdr7BAN/jYV++Yw2COX0CKq7+d1XtEGGLKvyfzRSKplhQbuc95t44nBJU/v8MKtrtFECXggPGu2CL4+7610A8l/Dd0/wuSrJn7CuZwMBmx5zWO0o10CiZlkHdS7fHitjH8gJELpa0JPN+olWugNrnS3wD7wxkYYo72khr5JXBWzqlENkN9ASNptbNy5C7MkX5KjgcAkMvC30t63tJTTwttBnzlJ4FPx4iT8P1aSm07fU93SkCTYMgtplujKqstFm1UTxqAd8wNoDAkeDKWQKK435vLACsHkkcr46p+giKSLogWXUMCl+IS4+uttoEp0FvOL69UUMMxz6ZOdytMM6rJdbT1Bl/ePQXq5ez4yd5cs5NYYmeWF/nPR85nnLudtnHvVTcFxaPKh7sZNTSQVVe1AvUvLJ5whpYDJY1m9sCE6ioAok6q8z8Zv0NUBURQxqa/vGoBFO11fjcpbl3P6ZVwZvkHYJA8GaaXK7naDspMvA4UUAVCV5o9p6UUeKihvG4QDcRwOHu/DQzYi2Kh0S3No8wM6EkvOeSZr006KVytkYCQI9hFebVz+jjkzQvaGxdlfrPP2x+dyMNBRfZ5o5hxdTZ2sbvyyideL/lf8AUEsDBBQAAgAIAHx0M0grL9OQ0wIAAHYJAAAmAAAAdW5pdmVyc2FsL2h0bWxfcHVibGlzaGluZ19zZXR0aW5ncy54bWzNVsFOGzEQvecrLFccyQKlLY02QYgEEUFJRFK1nJCznmQtvPbW9iaEU7+mH9Yv6XhNQiJotCCoqhyyHs+8eW/Gnt348DaTZArGCq2adLe+QwmoRHOhJk36dXiyfUCJdUxxJrWCJlWaksNWLc6LkRQ2HYBz6GoJwijbyF2Tps7ljSiazWZ1YXPjd7UsHOLbeqKzKDdgQTkwUS7ZHP/cPAdLW7UaIXEwfdG8kEAERwpKeHZMnrpM0ih4jVhyMzG6UPxYS22ImYya9N3Bkf8tfAJSW2SgvDbbQqM3uwbjXHg6TA7EHZAUxCRF3nv7lMwEd2n5GHn/OHqMUmIHCcyjHGvUotw9fAaOceZYWIZ8Dm6dXRiCic8Vy0QyxB3i5Tdpe3h9etXvXJ53L86uh73e+bDbDyTKmGgdJ47WE8VISBcmgWWemDnHkhR5Y8yYSQtxtGpauI21WiPn12SkJZa+jKJkjEzlvEmPjGCSEuGYFMly1zEzAXciJGrwsbv1sXL0ATDoTVJmLKwmWuxYX8Wk9U0XkpO5LogUN0CcJqioyPApBbJabjI2OiutkllHrBQcyFTADPhhWaV7wL8lusIUWYGReBRzCS5k+FGIOzKCsTaIC2yKhxbtwgb8+rOAc2btAyhbcNwanHfbnevuRbvzfcsLZHzKVPJMcGwhZLl7C3yG2pXGFFJqrOYKBFYmYYWFsj9c8NKtiszKuVM2LZvuG1mCYrsF8gmYuJHg0RKqgKqACVNEKzknLMFLYf0RmgpdWLSEwxKg7YsIhlAiVEl1ggMKkxkOpgrazu7e+/0PHz8dfG7Uo98/f21vDLofFH3JfLYwKY43jorluHh85+LI39CnL7szxb+661edQZVCXfSqePXOqnhdhmHSXxkklSjgJJiEsYOzQIpMOOCv2eQXNGrzVA5tfKVGvaGKjcft/xURVsuX8NpbN46e/CyooX39W6lV+wNQSwMEFAACAAgAfHQzSEflG4WDAQAACQYAAB8AAAB1bml2ZXJzYWwvaHRtbF9za2luX3NldHRpbmdzLmpzjZTLbsIwEEX3fEWUbitEn6HdoUKlSiwqtbuqCxOGEOHYlu2kpIh/L+PwiB8peDbxzdEdz1ieTS/arTiNo+doY77N/t3eGw1Q07KEa1unHXqBeqxoPofPvACaM4gdpEJkQaiCo749IY2z+d0SmbGd1R9orFqOMQ/hIiTKkKhCYhUSf0LiOiT+2gXui2sKa7V7VmrNWT/lTAPTfcZlQQwTX72a1S7TgXkF8gy6IClYpolZXeTJ8SHBaHMpLwRh9ZRnvD8j6SqTvGTzrvzLWoDcXfyqAQZPycvEsqO50m8aCjfxZIjRTQoJSsE+7+MEIwhTMgPa8h2Y9Q9qGfsFOXSVq1wf6NENRpsWJAOvS8MRho2xnZfXzQTD5zSsdUPc3WJYBCU1SM9qfI9hgVyU4oILFJJn2BEP9Xt+RCkn85xl+9QDjCCHh0Xbru6dCjXHH8fWE+LOE1r6U6iZQI7GApoKaPqgWVmVk3UaevTdY8sVL59YVXiQaHeQ4P4r+j53Gteut/0DUEsDBBQAAgAIAHx0M0iWUXBaugAAAKMBAAAaAAAAdW5pdmVyc2FsL2kxOG5fcHJlc2V0cy54bWydkLEKwjAQhvc+Rbjdxm6lJHET3Bx0lpqmGmkvJZdYH9+UinSRgkMg//F9P8mJ3avv2NN4sg4lFPkWmEHtGos3CefTflMCo1BjU3cOjQR0wHYqE7Yo8egNmUAsVSBJuIcwVJyP45hbGnxqINfFkIop167n6fQO+WTyYVZhdiv7l/2ZgcoyxsQ12i4cUKV7SjPCyGsJk3PRmFtsHfBfgFkDWr8CPIYVwMcFIPj3xVPSkUL6ZgqCL5arsjdQSwMEFAACAAgAfHQzSGAwPB5rAAAAdQAAABwAAAB1bml2ZXJzYWwvbG9jYWxfc2V0dGluZ3MueG1sNYwxDoMwDAB3XmF5p9CtA4GNDYZCH2ARt4rk2CiJqvb3zdLtpDvdMH2iwJtTDqYOr5cegfUwH/Tl8LHP7Q0hF1JPYsoO1RCmsRnEDpKNS6lhhlPoy2nnWKHwSrGW2x3y37ew1OUzsMdubH5QSwMEFAACAAgA6AIhR4ok4qj6AgAAsAgAABQAAAB1bml2ZXJzYWwvcGxheWVyLnhtbK1VTW/bMAw9p8D+g6F7paRd1zawW3QFgh3WoUDWbbdAtRlbi78myXXTXz/K8vecbgV2SGBTfI8U+Ui7189J7DyBVCJLPbKgc+JA6meBSEOPPHxdHV+Q66t3R24e8z1IRwQeKVJhADwmTgDKlyLXCL7nOvJIz0CRmTi5FJkUeo/cZ8jdRbok745m6JIqj0Ra50vGyrKkQiEiDVUWF4ZEUT9LWC5BQapBMpsGcRrsUv8djb8kS5ne56B6yFy/PXBN0nI8KzEgKU9pJkN2Mp8v2I+7z2s/goQfi1RpnvpAHKzkrCrlI/d3d1lQxKCMbebaJNegtUmiss1cvRSLi9RR0veIddgkoBQPQdE4DQmzWDYBdrcxV1HNowa0hlftRM1b+W3M+6ZxqzrHOue8eIyFivCoD+msk0CXDaO6SXXdSkEPjYJWhok4En4VQkJQvX5rJTJfEBuwVVyVJ1Wljwf4tOK+zuT+FmGoorqDtG0atU2jFajloG30dUdBmttugetCQlOqmfskAsi+cCm5kcWVlgW4bGSssWwIdpm9ct2kriFupJP47B96Y/xGrfmpXutMBfgfjfmERG1NRBrA80qgj4YEa6oBi21sVOcxNTG7nFTxmPR0PTDZHOum4EUczWUIOIYB15x1dnYICpIrdPELOcL2Dg6CIxFGMf70JMP49CBNwuVukqF3cBAcZ/5uAtqa2zKycR1HYmoV5LKJdeL6hdJZIl4qeQ72jF5WOnxt5Jqjm1y0B+fzP0ZxEKMZzC2ZWF3mqbevmsN7M6dadT6b3FoGasV5AF3k1quZhSIf+QSw5UWsb/s5NfuwBx3lPDUd01zfUe9ZuRYv4JQiMF+6xampSQRGMx75cHHaY8B+4nYZhK9MhyJus7SpA6WserP/VUWbLV+3znb9UIddrOGTgNJi7Ex9RHWEMivSYNRDmncfERXjTruRwJ0YtnijxQmKNMs98h4f6jtfnl12Vz7HTzjrfWvubWCbyxtWep1wpyBW67q9iFvvBnz8DVBLAwQUAAIACAB8dDNIaLyeISEJAADUOgAAKQAAAHVuaXZlcnNhbC9za2luX2N1c3RvbWl6YXRpb25fc2V0dGluZ3MueG1s7VvrbtvKEf5/nmKh4gAtUFiUqGuhqOBlZRORKR2RtpMWhUCJa4swxVXJpR0f6Eef5jzYeZLOLkmLlGWZzKVNWplJEM7ONzM7OzO73EkG0b0XaHHE6Nr71WEeDSzCmBfcRcOfEBosqU/DaUgiwqL6jnLjBS59NIJbymlAjZgTuE7oanw0GkpoJH5Qr6v09B68tdRWE3VbuIl7SMdtDcb6st6XNRjTmw1tUN8TkcgNyZIE7LDUQb0w+hJgBBEJmRG45NNQLnLnh4ozOA8d1wO+aNhp8Webad3qLf6gVqPdbeNtU5FluYO0tt7QpW232+8qDYSlVluSt2qvKTdl1Gi3G/3OttFttmV4G/U7IKWF+x3U6rZaTX3bxE1AI0VR9aa27cr9RkMBbbjX17ajkdqVJNRoNOSWvm135JEqIeCWQYYi97gDZV1W5c5WUZVGT0YjbaSOWlus447WRr0m7kjStqWqsiTtnLubXd5dO2rp6WTufEPgwSU4OMpjq34guAbLOAyB2Sbrje8wghZORExnTd7VrBmK0mCtpcEpAjljzWwqUhMikAMQMry0Jhfo0WMrGjPkxK5HF044qIuxjFFYlU+LPB157rvaImaMBmdLGjAw9Syg4drxa8M/JJGTzqsMkj6QsAru1lmSnbqu+CkLS3VBNMNzDLSk640TPI3pHT1bOMv7u5DGgVvKzNXThoS+F9wDt9TvavioIt+LmMHIumAf7vGnPGwD1Soi3LwO5k8ppO8siJ9plMRPBdxO5dse2YM+eJHHBFRp8OcYdOPckeIC9BT+HMcEoKW4al3+vA1i5BMDdpknf/Mou+88kbCoJCmWR1F0E2+qxtMmpHfc2UXc2wv9jPMp1J7gjlso8acUiE+QKyy1SqnbxPz1Pcb0db+WDNagBRY3X1xSkhA5Vefa5HKqmB/n48n5ZK4a57WhlmQl4mn5x2an96nR7vxpUE9xJSVZl8p4XJSFhLC2VE6Wac8m4zkIxOO5iT/YtSH/szJ0cmWPDRPXhulfKguYzvB1bcj/LAO9ms2wac+tsaHjuWHNzYkt/DLGNtZrw480RivngSBG0YNHHhFbEQTl2QsJinzPFQO8ZHtBTEro0yeXimHOZ9iyZ4ZmGxOzNrRoGD79WUh2Yth+QtAYIdeLnIVPXKEWQkSM8/IC2sXpDMEvtvKAk64dLzgro32m3Bjm+dyeTMbWHJt6RqkNceAiPXS4puqCZoqFZyAjhA05/Dz4XESfkIAU368s5MI4vxjDb5sbcuHdrXz4zT7DmimGJZmSoAQQAgfPIOos62Yy07kPQSFy0MaJokcauoWgyS9dCdmGqU0gNDU7J9/mYjLZsPBesITQIUtWQt4ltizlHM/VyQeIccjNSUXQ5D2k5PuKoI/YghzCVgmYqVwb5wrPCJ6GWYJkObh0eLz7T8hZLgHHvfng0TgCCvcwpInIxqiyIgv/cgXraCjjA8meyAQ/ixW88x4IWBG6paIKCpCGdR5Xv1wZf5uPFGOM9TkEmj65mduiPnJ9DhSSgMKB0/cpnwaodtwHJ1jC8ZYsnRjS4QnYXM8VbHz5hTH/jL1fkcPSIvRzWr9MHX/4+ay6dYWq99LINRybQRmcVTbsLe25GXymITzgX7WijAOqm2AlqawakBmqRyuBMFR0XrqgCPuVgIY5AnXTpC5A4eDfOZUEmJNUhknRF4i5Bs8VDLkGj1YTcYNVy7Bh074hC36KLQEWy52s2uGV5t8aPoHPvOfVXpBbCuniE+ch2RChBorlL7PKuS23UKJswx6D4SbIvEv2VZDqe2t+Fi8n9uoSZ65IykphPjc09l2Rw753L0oL+Dlek5f7+W1I14LqO1EW10lx++sXGpJMcZbonVbbiCyszLSLuaaYGubnQ55VfnkcxCi3bGxb87GicgkQrGuHLVdQWG/5qb28rOR8p+ORAvJS91rECZer3//1W3kxe/YkVJRS/1JVDqQgr1r4Wd7fTcpI9I8ScmxFLULFS0lgejzOoOVPy7YBYfJVDqBOshms6ZpfWJRSDYGYLqNi24p2cQmxaonQpHG4LLV/54VcKrP3UH7Eya02vHTCeyhfNqV+VUHC8zw2WWUbdh8sMfO9gFSEf/F+wCdvG9O5ouviSw5y1PeW98km6MJxNL20QT580lWQp10oJtTIPZHE9Vh1mWKLycoRlITkfVcQHg7uOM+E3ecxfH7TmBW+tgMWUn/K7yleXswBA79WgTAe3jp+BGuTveZZohV9TBcvY8uT9lmnYMSUn8yGLIxT3h1tn3vGk8fNy00p+4zX1IfyrCXzyYku0vdRmqaKi7y8gmfaC8vh1PySPUfdB5jkE3sJyFH3ARbftSZwUH+J2h/KQ7P7FdUJ8/Tc8iX+OLB6wEMCUahSnuytyMMtGPN7tijn2pRQ5FxTlwzF7mt7a5JmNKflDa6/YvEgeD5HXHLM4slKv0v2BnYRXD8ewgPmMZ+8Ht9iHpCFeVeL95+qeHGQXAfv+yKhIva0Ie9q8AHgLFe81kc1lMp4VxNqk0v314CbrKTxilYNuhYlXVT0HJBP4zgu4IW8miqapPtRNYP6Cz8N6scWaJBKfX39gni9ICGGEPBIFptFWp57ld1sXIuDYRH2ymAez1YgOoAvlQyTIxSiShyrslRJXvLj69hnnk8eSFapcoSca47PfhBBahyPbIWNyS3Lx3ZKqZwCaaXbBeJeCcwNvAoTH0b5ql8cqLjtMGcRidkfKFXltqOsSvNgz5mVvBfC9oAu4H3N/YN6fp+FCnWgbXa0l5brx/2oHbSm1FfldsUOWrOtdmX8H+igKSP+VO6gqfpopLQ+p4Mm93vtVr96B+1g8+Obd9B6DbXX61TroEmSKrWlqh20t/tU+Q5at8mfqh003MQqbn7PHbS34+pQB62p6FJDOXXQTh20Uwft1EE7ddBOHbQft4O2Z11y437jhEG5cvA99+NeGvIVZvdfaPK9YcJnTOrUNvyfbxse0Fc1UE6dx1Pn8dR5PHUeT53H/8/O4+tNl/y17u769qv2HXespdqOufvmb9N3LFyel2g75m61y3cdd6BT0/HUdPyxmo4HQKeu46nreBD3PbQd8/8u5Nv3HfdpAAV5r/7H1X8DUEsDBBQAAgAIAH10M0hk2ucKoAEAAN4XAAAXAAAAdW5pdmVyc2FsL3VuaXZlcnNhbC5wbmfrDPBz5+WS4mJgYOD19HAJYmBgmcDAwFzEwQYUsf1tqAekGIuD3J0Y1p2TeQnksKQ7+joyMGzs5/6TyArkcxZ4RBYzMPAdBmHG4/krUhgYxIs9XRxDKuLe3jbseuwg4hr4tr7Wb4qGEJM6mzqT+yzN5morjXdMx54f7KzLZBbfErO/bN7zre9/b829ffttGTPQ0AfcNVUXMpwXC/695+9g1Zf8yxAoyHA/fcui8/cYX36s8JFnAvI/7HUzrmJfcv21aS1ImmGxrO7j/dtuCoLYbtZR10rnyjECmQlbFqeWgcQa+Bk5QZSKAkh4AosKSHBSAwuQdBCaAOJ4MAmBKE8HkPEKnB4gjsqoplFNo5pGNY1qGtU0qmlU06imUU2jmkY1jWoa1TSqaVTTqKZRTaOaRjWNahrVhE/T6V3rLoMGtxl6yra8+W1nC9J8IMP9dOW8y8pQ4Zj6cpnjXxjBg93ZJos3ljtI7b7//nI7SKBm/sUuu9+cHsnnn3++tS33F3iY+//+i21uyr+2v/7FrKwkX/ZGq4kN7DJXP5d1TglNAFBLAwQUAAIACAB9dDNI2KHfu0oAAABrAAAAGwAAAHVuaXZlcnNhbC91bml2ZXJzYWwucG5nLnhtbLOxr8jNUShLLSrOzM+zVTLUM1Cyt+PlsikoSi3LTC1XqACKAQUhQEmhEsg1QnDLM1NKMkAqTEwQghmpmekZJbZKFqYWcEF9oJkAUEsBAgAAFAACAAgAfHQzSFp/uZk6BAAA4Q4AAB0AAAAAAAAAAQAAAAAAAAAAAHVuaXZlcnNhbC9jb21tb25fbWVzc2FnZXMubG5nUEsBAgAAFAACAAgAfHQzSMOqFYn+AgAAZQoAACcAAAAAAAAAAQAAAAAAdQQAAHVuaXZlcnNhbC9mbGFzaF9wdWJsaXNoaW5nX3NldHRpbmdzLnhtbFBLAQIAABQAAgAIAHx0M0hPQZXtqgIAAF4KAAAhAAAAAAAAAAEAAAAAALgHAAB1bml2ZXJzYWwvZmxhc2hfc2tpbl9zZXR0aW5ncy54bWxQSwECAAAUAAIACAB8dDNIKy/TkNMCAAB2CQAAJgAAAAAAAAABAAAAAAChCgAAdW5pdmVyc2FsL2h0bWxfcHVibGlzaGluZ19zZXR0aW5ncy54bWxQSwECAAAUAAIACAB8dDNIR+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
  <p:tag name="ISPRING_PRESENTATION_TITLE" val="PPT01_Nature_of_God"/>
  <p:tag name="ISPRING_RESOURCE_PATHS_HASH_PRESENTER" val="bcae6a3e3aecdee6b725ca2ddaf9178106048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6485</TotalTime>
  <Words>366</Words>
  <Application>Microsoft Office PowerPoint</Application>
  <PresentationFormat>On-screen Show (4:3)</PresentationFormat>
  <Paragraphs>55</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External influences on business</vt:lpstr>
      <vt:lpstr>External influences on business</vt:lpstr>
      <vt:lpstr>Key word</vt:lpstr>
      <vt:lpstr>External influences and business decisions</vt:lpstr>
      <vt:lpstr>Responses to changes in technology</vt:lpstr>
      <vt:lpstr>Changing level of consumer income</vt:lpstr>
      <vt:lpstr>Responses to changes in legislation</vt:lpstr>
      <vt:lpstr>Responses to changes in economic climate</vt:lpstr>
      <vt:lpstr>Summary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PPT01_Nature_of_God</dc:title>
  <dc:creator>Liz Matthews</dc:creator>
  <cp:lastModifiedBy>user</cp:lastModifiedBy>
  <cp:revision>639</cp:revision>
  <dcterms:created xsi:type="dcterms:W3CDTF">2012-02-07T12:53:50Z</dcterms:created>
  <dcterms:modified xsi:type="dcterms:W3CDTF">2019-06-02T18:28:24Z</dcterms:modified>
</cp:coreProperties>
</file>