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9" r:id="rId3"/>
    <p:sldId id="260" r:id="rId4"/>
    <p:sldId id="261" r:id="rId5"/>
    <p:sldId id="262" r:id="rId6"/>
    <p:sldId id="273" r:id="rId7"/>
    <p:sldId id="274" r:id="rId8"/>
    <p:sldId id="275" r:id="rId9"/>
    <p:sldId id="276" r:id="rId10"/>
    <p:sldId id="277" r:id="rId11"/>
    <p:sldId id="27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C02BDB-F298-46A1-93E6-A0647412AA69}" type="datetimeFigureOut">
              <a:rPr lang="en-GB" smtClean="0"/>
              <a:t>21/09/2018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C0AB0C-E894-4525-84A6-10BEEFFDA01F}" type="slidenum">
              <a:rPr lang="en-GB" smtClean="0"/>
              <a:t>‹#›</a:t>
            </a:fld>
            <a:endParaRPr lang="en-GB"/>
          </a:p>
        </p:txBody>
      </p:sp>
    </p:spTree>
    <p:extLst>
      <p:ext uri="{BB962C8B-B14F-4D97-AF65-F5344CB8AC3E}">
        <p14:creationId xmlns:p14="http://schemas.microsoft.com/office/powerpoint/2010/main" val="546168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01011EB-DF6A-41D0-9118-8EF2A6930329}" type="slidenum">
              <a:rPr lang="en-GB" smtClean="0"/>
              <a:pPr/>
              <a:t>1</a:t>
            </a:fld>
            <a:endParaRPr lang="en-GB"/>
          </a:p>
        </p:txBody>
      </p:sp>
    </p:spTree>
    <p:extLst>
      <p:ext uri="{BB962C8B-B14F-4D97-AF65-F5344CB8AC3E}">
        <p14:creationId xmlns:p14="http://schemas.microsoft.com/office/powerpoint/2010/main" val="446971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D04723C-32C3-49E5-AFF8-C3A5206C3ED7}" type="slidenum">
              <a:rPr lang="en-GB" smtClean="0"/>
              <a:pPr/>
              <a:t>2</a:t>
            </a:fld>
            <a:endParaRPr lang="en-GB"/>
          </a:p>
        </p:txBody>
      </p:sp>
    </p:spTree>
    <p:extLst>
      <p:ext uri="{BB962C8B-B14F-4D97-AF65-F5344CB8AC3E}">
        <p14:creationId xmlns:p14="http://schemas.microsoft.com/office/powerpoint/2010/main" val="3633525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530E000-9DFF-47E1-8451-819611F36D3D}" type="datetimeFigureOut">
              <a:rPr lang="en-GB" smtClean="0"/>
              <a:t>21/09/2018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4FA39F-6B33-47E9-80FC-1F27ED523BD2}" type="slidenum">
              <a:rPr lang="en-GB" smtClean="0"/>
              <a:t>‹#›</a:t>
            </a:fld>
            <a:endParaRPr lang="en-GB"/>
          </a:p>
        </p:txBody>
      </p:sp>
    </p:spTree>
    <p:extLst>
      <p:ext uri="{BB962C8B-B14F-4D97-AF65-F5344CB8AC3E}">
        <p14:creationId xmlns:p14="http://schemas.microsoft.com/office/powerpoint/2010/main" val="4191429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30E000-9DFF-47E1-8451-819611F36D3D}" type="datetimeFigureOut">
              <a:rPr lang="en-GB" smtClean="0"/>
              <a:t>21/09/2018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4FA39F-6B33-47E9-80FC-1F27ED523BD2}" type="slidenum">
              <a:rPr lang="en-GB" smtClean="0"/>
              <a:t>‹#›</a:t>
            </a:fld>
            <a:endParaRPr lang="en-GB"/>
          </a:p>
        </p:txBody>
      </p:sp>
    </p:spTree>
    <p:extLst>
      <p:ext uri="{BB962C8B-B14F-4D97-AF65-F5344CB8AC3E}">
        <p14:creationId xmlns:p14="http://schemas.microsoft.com/office/powerpoint/2010/main" val="2834431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30E000-9DFF-47E1-8451-819611F36D3D}" type="datetimeFigureOut">
              <a:rPr lang="en-GB" smtClean="0"/>
              <a:t>21/09/2018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4FA39F-6B33-47E9-80FC-1F27ED523BD2}" type="slidenum">
              <a:rPr lang="en-GB" smtClean="0"/>
              <a:t>‹#›</a:t>
            </a:fld>
            <a:endParaRPr lang="en-GB"/>
          </a:p>
        </p:txBody>
      </p:sp>
    </p:spTree>
    <p:extLst>
      <p:ext uri="{BB962C8B-B14F-4D97-AF65-F5344CB8AC3E}">
        <p14:creationId xmlns:p14="http://schemas.microsoft.com/office/powerpoint/2010/main" val="3347385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30E000-9DFF-47E1-8451-819611F36D3D}" type="datetimeFigureOut">
              <a:rPr lang="en-GB" smtClean="0"/>
              <a:t>21/09/2018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4FA39F-6B33-47E9-80FC-1F27ED523BD2}" type="slidenum">
              <a:rPr lang="en-GB" smtClean="0"/>
              <a:t>‹#›</a:t>
            </a:fld>
            <a:endParaRPr lang="en-GB"/>
          </a:p>
        </p:txBody>
      </p:sp>
    </p:spTree>
    <p:extLst>
      <p:ext uri="{BB962C8B-B14F-4D97-AF65-F5344CB8AC3E}">
        <p14:creationId xmlns:p14="http://schemas.microsoft.com/office/powerpoint/2010/main" val="1395078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30E000-9DFF-47E1-8451-819611F36D3D}" type="datetimeFigureOut">
              <a:rPr lang="en-GB" smtClean="0"/>
              <a:t>21/09/2018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4FA39F-6B33-47E9-80FC-1F27ED523BD2}" type="slidenum">
              <a:rPr lang="en-GB" smtClean="0"/>
              <a:t>‹#›</a:t>
            </a:fld>
            <a:endParaRPr lang="en-GB"/>
          </a:p>
        </p:txBody>
      </p:sp>
    </p:spTree>
    <p:extLst>
      <p:ext uri="{BB962C8B-B14F-4D97-AF65-F5344CB8AC3E}">
        <p14:creationId xmlns:p14="http://schemas.microsoft.com/office/powerpoint/2010/main" val="205396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530E000-9DFF-47E1-8451-819611F36D3D}" type="datetimeFigureOut">
              <a:rPr lang="en-GB" smtClean="0"/>
              <a:t>21/09/2018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4FA39F-6B33-47E9-80FC-1F27ED523BD2}" type="slidenum">
              <a:rPr lang="en-GB" smtClean="0"/>
              <a:t>‹#›</a:t>
            </a:fld>
            <a:endParaRPr lang="en-GB"/>
          </a:p>
        </p:txBody>
      </p:sp>
    </p:spTree>
    <p:extLst>
      <p:ext uri="{BB962C8B-B14F-4D97-AF65-F5344CB8AC3E}">
        <p14:creationId xmlns:p14="http://schemas.microsoft.com/office/powerpoint/2010/main" val="164880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530E000-9DFF-47E1-8451-819611F36D3D}" type="datetimeFigureOut">
              <a:rPr lang="en-GB" smtClean="0"/>
              <a:t>21/09/2018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94FA39F-6B33-47E9-80FC-1F27ED523BD2}" type="slidenum">
              <a:rPr lang="en-GB" smtClean="0"/>
              <a:t>‹#›</a:t>
            </a:fld>
            <a:endParaRPr lang="en-GB"/>
          </a:p>
        </p:txBody>
      </p:sp>
    </p:spTree>
    <p:extLst>
      <p:ext uri="{BB962C8B-B14F-4D97-AF65-F5344CB8AC3E}">
        <p14:creationId xmlns:p14="http://schemas.microsoft.com/office/powerpoint/2010/main" val="3307532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530E000-9DFF-47E1-8451-819611F36D3D}" type="datetimeFigureOut">
              <a:rPr lang="en-GB" smtClean="0"/>
              <a:t>21/09/2018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94FA39F-6B33-47E9-80FC-1F27ED523BD2}" type="slidenum">
              <a:rPr lang="en-GB" smtClean="0"/>
              <a:t>‹#›</a:t>
            </a:fld>
            <a:endParaRPr lang="en-GB"/>
          </a:p>
        </p:txBody>
      </p:sp>
    </p:spTree>
    <p:extLst>
      <p:ext uri="{BB962C8B-B14F-4D97-AF65-F5344CB8AC3E}">
        <p14:creationId xmlns:p14="http://schemas.microsoft.com/office/powerpoint/2010/main" val="3419798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30E000-9DFF-47E1-8451-819611F36D3D}" type="datetimeFigureOut">
              <a:rPr lang="en-GB" smtClean="0"/>
              <a:t>21/09/2018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94FA39F-6B33-47E9-80FC-1F27ED523BD2}" type="slidenum">
              <a:rPr lang="en-GB" smtClean="0"/>
              <a:t>‹#›</a:t>
            </a:fld>
            <a:endParaRPr lang="en-GB"/>
          </a:p>
        </p:txBody>
      </p:sp>
    </p:spTree>
    <p:extLst>
      <p:ext uri="{BB962C8B-B14F-4D97-AF65-F5344CB8AC3E}">
        <p14:creationId xmlns:p14="http://schemas.microsoft.com/office/powerpoint/2010/main" val="697969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30E000-9DFF-47E1-8451-819611F36D3D}" type="datetimeFigureOut">
              <a:rPr lang="en-GB" smtClean="0"/>
              <a:t>21/09/2018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4FA39F-6B33-47E9-80FC-1F27ED523BD2}" type="slidenum">
              <a:rPr lang="en-GB" smtClean="0"/>
              <a:t>‹#›</a:t>
            </a:fld>
            <a:endParaRPr lang="en-GB"/>
          </a:p>
        </p:txBody>
      </p:sp>
    </p:spTree>
    <p:extLst>
      <p:ext uri="{BB962C8B-B14F-4D97-AF65-F5344CB8AC3E}">
        <p14:creationId xmlns:p14="http://schemas.microsoft.com/office/powerpoint/2010/main" val="510177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30E000-9DFF-47E1-8451-819611F36D3D}" type="datetimeFigureOut">
              <a:rPr lang="en-GB" smtClean="0"/>
              <a:t>21/09/2018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4FA39F-6B33-47E9-80FC-1F27ED523BD2}" type="slidenum">
              <a:rPr lang="en-GB" smtClean="0"/>
              <a:t>‹#›</a:t>
            </a:fld>
            <a:endParaRPr lang="en-GB"/>
          </a:p>
        </p:txBody>
      </p:sp>
    </p:spTree>
    <p:extLst>
      <p:ext uri="{BB962C8B-B14F-4D97-AF65-F5344CB8AC3E}">
        <p14:creationId xmlns:p14="http://schemas.microsoft.com/office/powerpoint/2010/main" val="1068142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30E000-9DFF-47E1-8451-819611F36D3D}" type="datetimeFigureOut">
              <a:rPr lang="en-GB" smtClean="0"/>
              <a:t>21/09/2018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4FA39F-6B33-47E9-80FC-1F27ED523BD2}" type="slidenum">
              <a:rPr lang="en-GB" smtClean="0"/>
              <a:t>‹#›</a:t>
            </a:fld>
            <a:endParaRPr lang="en-GB"/>
          </a:p>
        </p:txBody>
      </p:sp>
    </p:spTree>
    <p:extLst>
      <p:ext uri="{BB962C8B-B14F-4D97-AF65-F5344CB8AC3E}">
        <p14:creationId xmlns:p14="http://schemas.microsoft.com/office/powerpoint/2010/main" val="1898056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QhYUZn6PcC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youtu.be/B2ieJGKMGE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youtu.be/JMkpMhBO5v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pKl_mhWfnu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5572" y="2708920"/>
            <a:ext cx="10518228" cy="1752600"/>
          </a:xfrm>
        </p:spPr>
        <p:txBody>
          <a:bodyPr>
            <a:normAutofit/>
          </a:bodyPr>
          <a:lstStyle/>
          <a:p>
            <a:r>
              <a:rPr lang="en-GB" sz="7200" b="1" cap="all" dirty="0">
                <a:solidFill>
                  <a:srgbClr val="FF0000"/>
                </a:solidFill>
              </a:rPr>
              <a:t>F1 -  QUALITY STANDARDS</a:t>
            </a:r>
          </a:p>
        </p:txBody>
      </p:sp>
      <p:sp>
        <p:nvSpPr>
          <p:cNvPr id="6" name="Slide Number Placeholder 5"/>
          <p:cNvSpPr>
            <a:spLocks noGrp="1"/>
          </p:cNvSpPr>
          <p:nvPr>
            <p:ph type="sldNum" sz="quarter" idx="12"/>
          </p:nvPr>
        </p:nvSpPr>
        <p:spPr/>
        <p:txBody>
          <a:bodyPr/>
          <a:lstStyle/>
          <a:p>
            <a:fld id="{3CE47246-2CC8-4C53-9EA3-1413DD9598CD}" type="slidenum">
              <a:rPr lang="en-GB" smtClean="0"/>
              <a:pPr/>
              <a:t>1</a:t>
            </a:fld>
            <a:endParaRPr lang="en-GB"/>
          </a:p>
        </p:txBody>
      </p:sp>
    </p:spTree>
    <p:extLst>
      <p:ext uri="{BB962C8B-B14F-4D97-AF65-F5344CB8AC3E}">
        <p14:creationId xmlns:p14="http://schemas.microsoft.com/office/powerpoint/2010/main" val="2787328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Investors in People</a:t>
            </a:r>
          </a:p>
        </p:txBody>
      </p:sp>
      <p:sp>
        <p:nvSpPr>
          <p:cNvPr id="3" name="Content Placeholder 2"/>
          <p:cNvSpPr>
            <a:spLocks noGrp="1"/>
          </p:cNvSpPr>
          <p:nvPr>
            <p:ph idx="1"/>
          </p:nvPr>
        </p:nvSpPr>
        <p:spPr/>
        <p:txBody>
          <a:bodyPr/>
          <a:lstStyle/>
          <a:p>
            <a:r>
              <a:rPr lang="en-GB" b="1" dirty="0"/>
              <a:t>Investors in People</a:t>
            </a:r>
            <a:r>
              <a:rPr lang="en-GB" dirty="0"/>
              <a:t> is a standard for people management, offering accreditation to organisations that adhere to the Investors in People Standard. </a:t>
            </a:r>
            <a:endParaRPr lang="en-GB" dirty="0" smtClean="0"/>
          </a:p>
          <a:p>
            <a:endParaRPr lang="en-GB" dirty="0"/>
          </a:p>
          <a:p>
            <a:r>
              <a:rPr lang="en-GB" dirty="0" smtClean="0">
                <a:hlinkClick r:id="rId2"/>
              </a:rPr>
              <a:t>https://www.youtube.com/watch?v=QhYUZn6PcCg</a:t>
            </a:r>
            <a:endParaRPr lang="en-GB" dirty="0"/>
          </a:p>
        </p:txBody>
      </p:sp>
    </p:spTree>
    <p:extLst>
      <p:ext uri="{BB962C8B-B14F-4D97-AF65-F5344CB8AC3E}">
        <p14:creationId xmlns:p14="http://schemas.microsoft.com/office/powerpoint/2010/main" val="1186768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task</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Create a 5 slide PowerPoint presentation (1 cover slide and 4 slides of information)</a:t>
            </a:r>
          </a:p>
          <a:p>
            <a:endParaRPr lang="en-GB" dirty="0"/>
          </a:p>
          <a:p>
            <a:r>
              <a:rPr lang="en-GB" dirty="0" smtClean="0"/>
              <a:t>For each of the 4 standards (BSI, ISO, KM and IIP), find an example of a business/product that has it</a:t>
            </a:r>
          </a:p>
          <a:p>
            <a:endParaRPr lang="en-GB" dirty="0"/>
          </a:p>
          <a:p>
            <a:r>
              <a:rPr lang="en-GB" dirty="0" smtClean="0"/>
              <a:t>Explain the process it had to go through in order to achieve this accreditation</a:t>
            </a:r>
          </a:p>
          <a:p>
            <a:endParaRPr lang="en-GB" dirty="0"/>
          </a:p>
          <a:p>
            <a:r>
              <a:rPr lang="en-GB" dirty="0" smtClean="0"/>
              <a:t>Explain why the business did this and the advantages to the business of having this accreditation</a:t>
            </a:r>
          </a:p>
          <a:p>
            <a:endParaRPr lang="en-GB" dirty="0"/>
          </a:p>
        </p:txBody>
      </p:sp>
    </p:spTree>
    <p:extLst>
      <p:ext uri="{BB962C8B-B14F-4D97-AF65-F5344CB8AC3E}">
        <p14:creationId xmlns:p14="http://schemas.microsoft.com/office/powerpoint/2010/main" val="3454207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 of key </a:t>
            </a:r>
            <a:r>
              <a:rPr lang="en-GB" dirty="0"/>
              <a:t>c</a:t>
            </a:r>
            <a:r>
              <a:rPr lang="en-GB" dirty="0" smtClean="0"/>
              <a:t>oncepts</a:t>
            </a:r>
            <a:endParaRPr lang="en-GB" dirty="0"/>
          </a:p>
        </p:txBody>
      </p:sp>
      <p:sp>
        <p:nvSpPr>
          <p:cNvPr id="3" name="Content Placeholder 2"/>
          <p:cNvSpPr>
            <a:spLocks noGrp="1"/>
          </p:cNvSpPr>
          <p:nvPr>
            <p:ph idx="1"/>
          </p:nvPr>
        </p:nvSpPr>
        <p:spPr/>
        <p:txBody>
          <a:bodyPr>
            <a:normAutofit/>
          </a:bodyPr>
          <a:lstStyle/>
          <a:p>
            <a:r>
              <a:rPr lang="en-GB" dirty="0" smtClean="0"/>
              <a:t>Quality is all about customer satisfaction.</a:t>
            </a:r>
          </a:p>
          <a:p>
            <a:r>
              <a:rPr lang="en-GB" dirty="0" smtClean="0"/>
              <a:t>Quality is important because it affects a customer’s perception of the business – therefore it can affect present and future sales.</a:t>
            </a:r>
            <a:r>
              <a:rPr lang="en-GB" dirty="0"/>
              <a:t> </a:t>
            </a:r>
            <a:endParaRPr lang="en-GB" dirty="0" smtClean="0"/>
          </a:p>
          <a:p>
            <a:r>
              <a:rPr lang="en-GB" dirty="0" smtClean="0"/>
              <a:t>There </a:t>
            </a:r>
            <a:r>
              <a:rPr lang="en-GB" dirty="0"/>
              <a:t>are several ways businesses can ensure quality </a:t>
            </a:r>
            <a:r>
              <a:rPr lang="en-GB" dirty="0" smtClean="0"/>
              <a:t>is </a:t>
            </a:r>
            <a:r>
              <a:rPr lang="en-GB" dirty="0"/>
              <a:t>achieved – either </a:t>
            </a:r>
            <a:r>
              <a:rPr lang="en-GB" dirty="0" smtClean="0"/>
              <a:t>through quality </a:t>
            </a:r>
            <a:r>
              <a:rPr lang="en-GB" dirty="0"/>
              <a:t>control systems or quality assurance </a:t>
            </a:r>
            <a:r>
              <a:rPr lang="en-GB" dirty="0" smtClean="0"/>
              <a:t>systems.</a:t>
            </a:r>
            <a:endParaRPr lang="en-GB" dirty="0"/>
          </a:p>
          <a:p>
            <a:endParaRPr lang="en-GB" dirty="0" smtClean="0"/>
          </a:p>
          <a:p>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2</a:t>
            </a:fld>
            <a:endParaRPr lang="en-GB"/>
          </a:p>
        </p:txBody>
      </p:sp>
    </p:spTree>
    <p:extLst>
      <p:ext uri="{BB962C8B-B14F-4D97-AF65-F5344CB8AC3E}">
        <p14:creationId xmlns:p14="http://schemas.microsoft.com/office/powerpoint/2010/main" val="1841762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Quality</a:t>
            </a:r>
            <a:endParaRPr lang="en-GB" dirty="0"/>
          </a:p>
        </p:txBody>
      </p:sp>
      <p:sp>
        <p:nvSpPr>
          <p:cNvPr id="8" name="Content Placeholder 7"/>
          <p:cNvSpPr>
            <a:spLocks noGrp="1"/>
          </p:cNvSpPr>
          <p:nvPr>
            <p:ph idx="1"/>
          </p:nvPr>
        </p:nvSpPr>
        <p:spPr/>
        <p:txBody>
          <a:bodyPr>
            <a:normAutofit/>
          </a:bodyPr>
          <a:lstStyle/>
          <a:p>
            <a:pPr marL="0" indent="0">
              <a:buNone/>
            </a:pPr>
            <a:r>
              <a:rPr lang="en-GB" b="1" dirty="0" smtClean="0">
                <a:solidFill>
                  <a:srgbClr val="C00000"/>
                </a:solidFill>
              </a:rPr>
              <a:t>Definition: </a:t>
            </a:r>
            <a:r>
              <a:rPr lang="en-GB" dirty="0" smtClean="0"/>
              <a:t>is a measure of excellence which is free from defects or significant variations. A product or service whose features consistently allow it to satisfy (or delight) customers</a:t>
            </a:r>
          </a:p>
          <a:p>
            <a:pPr marL="0" indent="0">
              <a:buNone/>
            </a:pPr>
            <a:endParaRPr lang="en-GB" dirty="0"/>
          </a:p>
          <a:p>
            <a:pPr marL="0" indent="0">
              <a:buNone/>
            </a:pPr>
            <a:r>
              <a:rPr lang="en-GB" dirty="0" smtClean="0"/>
              <a:t>Quality is a matter of personal opinion – so it is subjective and can vary from one customer to another.</a:t>
            </a:r>
            <a:endParaRPr lang="en-GB" dirty="0"/>
          </a:p>
        </p:txBody>
      </p:sp>
      <p:sp>
        <p:nvSpPr>
          <p:cNvPr id="3" name="Slide Number Placeholder 2"/>
          <p:cNvSpPr>
            <a:spLocks noGrp="1"/>
          </p:cNvSpPr>
          <p:nvPr>
            <p:ph type="sldNum" sz="quarter" idx="12"/>
          </p:nvPr>
        </p:nvSpPr>
        <p:spPr/>
        <p:txBody>
          <a:bodyPr/>
          <a:lstStyle/>
          <a:p>
            <a:fld id="{3CE47246-2CC8-4C53-9EA3-1413DD9598CD}" type="slidenum">
              <a:rPr lang="en-GB" smtClean="0"/>
              <a:pPr/>
              <a:t>3</a:t>
            </a:fld>
            <a:endParaRPr lang="en-GB"/>
          </a:p>
        </p:txBody>
      </p:sp>
    </p:spTree>
    <p:extLst>
      <p:ext uri="{BB962C8B-B14F-4D97-AF65-F5344CB8AC3E}">
        <p14:creationId xmlns:p14="http://schemas.microsoft.com/office/powerpoint/2010/main" val="2467159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Quality</a:t>
            </a:r>
            <a:endParaRPr lang="en-GB" dirty="0"/>
          </a:p>
        </p:txBody>
      </p:sp>
      <p:sp>
        <p:nvSpPr>
          <p:cNvPr id="8" name="Content Placeholder 7"/>
          <p:cNvSpPr>
            <a:spLocks noGrp="1"/>
          </p:cNvSpPr>
          <p:nvPr>
            <p:ph idx="1"/>
          </p:nvPr>
        </p:nvSpPr>
        <p:spPr>
          <a:xfrm>
            <a:off x="1991544" y="2132857"/>
            <a:ext cx="8229600" cy="4065315"/>
          </a:xfrm>
        </p:spPr>
        <p:txBody>
          <a:bodyPr>
            <a:normAutofit/>
          </a:bodyPr>
          <a:lstStyle/>
          <a:p>
            <a:pPr marL="0" indent="0">
              <a:buNone/>
            </a:pPr>
            <a:r>
              <a:rPr lang="en-GB" dirty="0" smtClean="0"/>
              <a:t>The quality of a product depends on its ability to meet customer requirements consistently. This will depend on:</a:t>
            </a:r>
          </a:p>
          <a:p>
            <a:r>
              <a:rPr lang="en-GB" dirty="0" smtClean="0"/>
              <a:t>How well the needs have been defined (from market </a:t>
            </a:r>
            <a:r>
              <a:rPr lang="en-GB" dirty="0" smtClean="0"/>
              <a:t>research)</a:t>
            </a:r>
            <a:endParaRPr lang="en-GB" dirty="0" smtClean="0"/>
          </a:p>
          <a:p>
            <a:r>
              <a:rPr lang="en-GB" dirty="0" smtClean="0"/>
              <a:t>How well the firm has designed the manufacturing </a:t>
            </a:r>
            <a:r>
              <a:rPr lang="en-GB" dirty="0" smtClean="0"/>
              <a:t>process</a:t>
            </a:r>
          </a:p>
          <a:p>
            <a:r>
              <a:rPr lang="en-GB" dirty="0" smtClean="0"/>
              <a:t>How </a:t>
            </a:r>
            <a:r>
              <a:rPr lang="en-GB" dirty="0" smtClean="0"/>
              <a:t>well designed the product is (the product’s </a:t>
            </a:r>
            <a:r>
              <a:rPr lang="en-GB" dirty="0" smtClean="0"/>
              <a:t>USP)</a:t>
            </a:r>
            <a:endParaRPr lang="en-GB" dirty="0"/>
          </a:p>
        </p:txBody>
      </p:sp>
      <p:sp>
        <p:nvSpPr>
          <p:cNvPr id="3" name="Slide Number Placeholder 2"/>
          <p:cNvSpPr>
            <a:spLocks noGrp="1"/>
          </p:cNvSpPr>
          <p:nvPr>
            <p:ph type="sldNum" sz="quarter" idx="12"/>
          </p:nvPr>
        </p:nvSpPr>
        <p:spPr/>
        <p:txBody>
          <a:bodyPr/>
          <a:lstStyle/>
          <a:p>
            <a:fld id="{3CE47246-2CC8-4C53-9EA3-1413DD9598CD}" type="slidenum">
              <a:rPr lang="en-GB" smtClean="0"/>
              <a:pPr/>
              <a:t>4</a:t>
            </a:fld>
            <a:endParaRPr lang="en-GB"/>
          </a:p>
        </p:txBody>
      </p:sp>
    </p:spTree>
    <p:extLst>
      <p:ext uri="{BB962C8B-B14F-4D97-AF65-F5344CB8AC3E}">
        <p14:creationId xmlns:p14="http://schemas.microsoft.com/office/powerpoint/2010/main" val="29969316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980729"/>
            <a:ext cx="8208912" cy="969873"/>
          </a:xfrm>
        </p:spPr>
        <p:txBody>
          <a:bodyPr/>
          <a:lstStyle/>
          <a:p>
            <a:r>
              <a:rPr lang="en-GB" dirty="0" smtClean="0"/>
              <a:t>Quality – tangible and intangible</a:t>
            </a:r>
            <a:endParaRPr lang="en-GB" dirty="0"/>
          </a:p>
        </p:txBody>
      </p:sp>
      <p:sp>
        <p:nvSpPr>
          <p:cNvPr id="5" name="Text Placeholder 4"/>
          <p:cNvSpPr>
            <a:spLocks noGrp="1"/>
          </p:cNvSpPr>
          <p:nvPr>
            <p:ph type="body" idx="1"/>
          </p:nvPr>
        </p:nvSpPr>
        <p:spPr>
          <a:xfrm>
            <a:off x="2207568" y="1916832"/>
            <a:ext cx="3824164" cy="639762"/>
          </a:xfrm>
        </p:spPr>
        <p:txBody>
          <a:bodyPr/>
          <a:lstStyle/>
          <a:p>
            <a:r>
              <a:rPr lang="en-GB" dirty="0" smtClean="0"/>
              <a:t>Intangible</a:t>
            </a:r>
            <a:endParaRPr lang="en-GB" dirty="0"/>
          </a:p>
        </p:txBody>
      </p:sp>
      <p:sp>
        <p:nvSpPr>
          <p:cNvPr id="6" name="Content Placeholder 5"/>
          <p:cNvSpPr>
            <a:spLocks noGrp="1"/>
          </p:cNvSpPr>
          <p:nvPr>
            <p:ph sz="half" idx="2"/>
          </p:nvPr>
        </p:nvSpPr>
        <p:spPr>
          <a:xfrm>
            <a:off x="2063552" y="2492896"/>
            <a:ext cx="3824164" cy="3888432"/>
          </a:xfrm>
        </p:spPr>
        <p:txBody>
          <a:bodyPr>
            <a:normAutofit lnSpcReduction="10000"/>
          </a:bodyPr>
          <a:lstStyle/>
          <a:p>
            <a:r>
              <a:rPr lang="en-GB" dirty="0" smtClean="0">
                <a:solidFill>
                  <a:schemeClr val="tx1"/>
                </a:solidFill>
              </a:rPr>
              <a:t>Image and brand</a:t>
            </a:r>
          </a:p>
          <a:p>
            <a:r>
              <a:rPr lang="en-GB" dirty="0" smtClean="0">
                <a:solidFill>
                  <a:schemeClr val="tx1"/>
                </a:solidFill>
              </a:rPr>
              <a:t>Reputation</a:t>
            </a:r>
          </a:p>
          <a:p>
            <a:r>
              <a:rPr lang="en-GB" dirty="0" smtClean="0">
                <a:solidFill>
                  <a:schemeClr val="tx1"/>
                </a:solidFill>
              </a:rPr>
              <a:t>Exclusiveness</a:t>
            </a:r>
          </a:p>
          <a:p>
            <a:endParaRPr lang="en-GB" dirty="0"/>
          </a:p>
          <a:p>
            <a:endParaRPr lang="en-GB" dirty="0" smtClean="0"/>
          </a:p>
          <a:p>
            <a:pPr marL="0" indent="0">
              <a:buNone/>
            </a:pPr>
            <a:endParaRPr lang="en-GB" i="1" dirty="0">
              <a:latin typeface="Andy" pitchFamily="66" charset="0"/>
            </a:endParaRPr>
          </a:p>
          <a:p>
            <a:pPr marL="0" indent="0">
              <a:buNone/>
            </a:pPr>
            <a:r>
              <a:rPr lang="en-GB" i="1" dirty="0" smtClean="0">
                <a:solidFill>
                  <a:schemeClr val="tx1"/>
                </a:solidFill>
                <a:latin typeface="+mj-lt"/>
              </a:rPr>
              <a:t>This could be a brand name such as iPhone</a:t>
            </a:r>
            <a:endParaRPr lang="en-GB" i="1" dirty="0">
              <a:solidFill>
                <a:schemeClr val="tx1"/>
              </a:solidFill>
              <a:latin typeface="+mj-lt"/>
            </a:endParaRPr>
          </a:p>
        </p:txBody>
      </p:sp>
      <p:sp>
        <p:nvSpPr>
          <p:cNvPr id="7" name="Text Placeholder 6"/>
          <p:cNvSpPr>
            <a:spLocks noGrp="1"/>
          </p:cNvSpPr>
          <p:nvPr>
            <p:ph type="body" sz="quarter" idx="3"/>
          </p:nvPr>
        </p:nvSpPr>
        <p:spPr>
          <a:xfrm>
            <a:off x="5807969" y="1916832"/>
            <a:ext cx="4041775" cy="639762"/>
          </a:xfrm>
        </p:spPr>
        <p:txBody>
          <a:bodyPr/>
          <a:lstStyle/>
          <a:p>
            <a:r>
              <a:rPr lang="en-GB" dirty="0" smtClean="0"/>
              <a:t>Tangible</a:t>
            </a:r>
            <a:endParaRPr lang="en-GB" dirty="0"/>
          </a:p>
        </p:txBody>
      </p:sp>
      <p:sp>
        <p:nvSpPr>
          <p:cNvPr id="8" name="Content Placeholder 7"/>
          <p:cNvSpPr>
            <a:spLocks noGrp="1"/>
          </p:cNvSpPr>
          <p:nvPr>
            <p:ph sz="quarter" idx="4"/>
          </p:nvPr>
        </p:nvSpPr>
        <p:spPr>
          <a:xfrm>
            <a:off x="5663953" y="2492896"/>
            <a:ext cx="4473823" cy="3951288"/>
          </a:xfrm>
        </p:spPr>
        <p:txBody>
          <a:bodyPr>
            <a:normAutofit lnSpcReduction="10000"/>
          </a:bodyPr>
          <a:lstStyle/>
          <a:p>
            <a:r>
              <a:rPr lang="en-GB" dirty="0" smtClean="0">
                <a:solidFill>
                  <a:schemeClr val="tx1"/>
                </a:solidFill>
              </a:rPr>
              <a:t>Appearance</a:t>
            </a:r>
          </a:p>
          <a:p>
            <a:r>
              <a:rPr lang="en-GB" dirty="0" smtClean="0">
                <a:solidFill>
                  <a:schemeClr val="tx1"/>
                </a:solidFill>
              </a:rPr>
              <a:t>Reliability</a:t>
            </a:r>
          </a:p>
          <a:p>
            <a:r>
              <a:rPr lang="en-GB" dirty="0" smtClean="0">
                <a:solidFill>
                  <a:schemeClr val="tx1"/>
                </a:solidFill>
              </a:rPr>
              <a:t>Durability</a:t>
            </a:r>
          </a:p>
          <a:p>
            <a:r>
              <a:rPr lang="en-GB" dirty="0" smtClean="0">
                <a:solidFill>
                  <a:schemeClr val="tx1"/>
                </a:solidFill>
              </a:rPr>
              <a:t>Functions (added extras)</a:t>
            </a:r>
          </a:p>
          <a:p>
            <a:r>
              <a:rPr lang="en-GB" dirty="0" smtClean="0">
                <a:solidFill>
                  <a:schemeClr val="tx1"/>
                </a:solidFill>
              </a:rPr>
              <a:t>After-sales service</a:t>
            </a:r>
          </a:p>
          <a:p>
            <a:r>
              <a:rPr lang="en-GB" dirty="0" smtClean="0">
                <a:solidFill>
                  <a:schemeClr val="tx1"/>
                </a:solidFill>
              </a:rPr>
              <a:t>Repair and maintenance needs</a:t>
            </a:r>
          </a:p>
          <a:p>
            <a:pPr marL="0" indent="0">
              <a:buNone/>
            </a:pPr>
            <a:r>
              <a:rPr lang="en-GB" i="1" dirty="0" smtClean="0">
                <a:solidFill>
                  <a:schemeClr val="tx1"/>
                </a:solidFill>
                <a:latin typeface="+mj-lt"/>
              </a:rPr>
              <a:t>VW has a reputation for quality in all of the above</a:t>
            </a:r>
            <a:endParaRPr lang="en-GB" i="1" dirty="0">
              <a:solidFill>
                <a:schemeClr val="tx1"/>
              </a:solidFill>
              <a:latin typeface="+mj-lt"/>
            </a:endParaRPr>
          </a:p>
        </p:txBody>
      </p:sp>
      <p:sp>
        <p:nvSpPr>
          <p:cNvPr id="4" name="Slide Number Placeholder 3"/>
          <p:cNvSpPr>
            <a:spLocks noGrp="1"/>
          </p:cNvSpPr>
          <p:nvPr>
            <p:ph type="sldNum" sz="quarter" idx="12"/>
          </p:nvPr>
        </p:nvSpPr>
        <p:spPr/>
        <p:txBody>
          <a:bodyPr/>
          <a:lstStyle/>
          <a:p>
            <a:fld id="{3CE47246-2CC8-4C53-9EA3-1413DD9598CD}" type="slidenum">
              <a:rPr lang="en-GB" smtClean="0"/>
              <a:pPr/>
              <a:t>5</a:t>
            </a:fld>
            <a:endParaRPr lang="en-GB"/>
          </a:p>
        </p:txBody>
      </p:sp>
    </p:spTree>
    <p:extLst>
      <p:ext uri="{BB962C8B-B14F-4D97-AF65-F5344CB8AC3E}">
        <p14:creationId xmlns:p14="http://schemas.microsoft.com/office/powerpoint/2010/main" val="13482764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Quality </a:t>
            </a:r>
            <a:r>
              <a:rPr lang="en-GB" dirty="0" smtClean="0"/>
              <a:t>Standards</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This </a:t>
            </a:r>
            <a:r>
              <a:rPr lang="en-GB" dirty="0" smtClean="0"/>
              <a:t>is a set of criteria used to establish quality systems which are accredited (British Standards and International Standards</a:t>
            </a:r>
            <a:r>
              <a:rPr lang="en-GB" dirty="0" smtClean="0"/>
              <a:t>).</a:t>
            </a:r>
          </a:p>
          <a:p>
            <a:pPr marL="0" indent="0">
              <a:buNone/>
            </a:pPr>
            <a:endParaRPr lang="en-GB" dirty="0"/>
          </a:p>
          <a:p>
            <a:pPr marL="0" indent="0">
              <a:buNone/>
            </a:pPr>
            <a:r>
              <a:rPr lang="en-GB" dirty="0" smtClean="0"/>
              <a:t>Achieving these standards means the business can gain marketing advantages</a:t>
            </a:r>
            <a:r>
              <a:rPr lang="en-GB" dirty="0" smtClean="0"/>
              <a:t>.</a:t>
            </a:r>
          </a:p>
          <a:p>
            <a:pPr marL="0" indent="0">
              <a:buNone/>
            </a:pPr>
            <a:endParaRPr lang="en-GB" dirty="0"/>
          </a:p>
          <a:p>
            <a:pPr marL="0" indent="0">
              <a:buNone/>
            </a:pPr>
            <a:r>
              <a:rPr lang="en-GB" dirty="0" smtClean="0"/>
              <a:t>Customer assurance is guaranteed.</a:t>
            </a:r>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6</a:t>
            </a:fld>
            <a:endParaRPr lang="en-GB"/>
          </a:p>
        </p:txBody>
      </p:sp>
    </p:spTree>
    <p:extLst>
      <p:ext uri="{BB962C8B-B14F-4D97-AF65-F5344CB8AC3E}">
        <p14:creationId xmlns:p14="http://schemas.microsoft.com/office/powerpoint/2010/main" val="3643535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British Standards Institution (BSI)</a:t>
            </a:r>
            <a:endParaRPr lang="en-GB" dirty="0"/>
          </a:p>
        </p:txBody>
      </p:sp>
      <p:sp>
        <p:nvSpPr>
          <p:cNvPr id="8" name="Content Placeholder 7"/>
          <p:cNvSpPr>
            <a:spLocks noGrp="1"/>
          </p:cNvSpPr>
          <p:nvPr>
            <p:ph idx="1"/>
          </p:nvPr>
        </p:nvSpPr>
        <p:spPr/>
        <p:txBody>
          <a:bodyPr>
            <a:normAutofit fontScale="92500" lnSpcReduction="20000"/>
          </a:bodyPr>
          <a:lstStyle/>
          <a:p>
            <a:r>
              <a:rPr lang="en-GB" dirty="0"/>
              <a:t>BSI Group, also known as the British Standards Institution (BSI), is the national standards </a:t>
            </a:r>
            <a:r>
              <a:rPr lang="en-GB" b="1" dirty="0"/>
              <a:t>body</a:t>
            </a:r>
            <a:r>
              <a:rPr lang="en-GB" dirty="0"/>
              <a:t> of the United Kingdom. BSI produces technical standards on a wide range of products and services, and also supplies certification and standards-related services to businesses</a:t>
            </a:r>
            <a:r>
              <a:rPr lang="en-GB" dirty="0" smtClean="0"/>
              <a:t>.</a:t>
            </a:r>
          </a:p>
          <a:p>
            <a:endParaRPr lang="en-GB" dirty="0"/>
          </a:p>
          <a:p>
            <a:r>
              <a:rPr lang="en-GB" b="1" dirty="0"/>
              <a:t>BS5750</a:t>
            </a:r>
            <a:r>
              <a:rPr lang="en-GB" dirty="0"/>
              <a:t> is the British Standard on "Quality Systems". Its equivalent in European Standards is EN29000 and in the International Standards Organisation ISO9000. This paper points out that these standards lay down formalised procedures and require documentation but do not ipso facto lead to quality assurance</a:t>
            </a:r>
            <a:r>
              <a:rPr lang="en-GB" dirty="0" smtClean="0"/>
              <a:t>.</a:t>
            </a:r>
          </a:p>
          <a:p>
            <a:endParaRPr lang="en-GB" dirty="0"/>
          </a:p>
          <a:p>
            <a:r>
              <a:rPr lang="en-GB" dirty="0">
                <a:hlinkClick r:id="rId2"/>
              </a:rPr>
              <a:t>https://youtu.be/B2ieJGKMGEo</a:t>
            </a:r>
            <a:endParaRPr lang="en-GB" dirty="0"/>
          </a:p>
        </p:txBody>
      </p:sp>
    </p:spTree>
    <p:extLst>
      <p:ext uri="{BB962C8B-B14F-4D97-AF65-F5344CB8AC3E}">
        <p14:creationId xmlns:p14="http://schemas.microsoft.com/office/powerpoint/2010/main" val="3779924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International Organization for Standardization</a:t>
            </a:r>
          </a:p>
        </p:txBody>
      </p:sp>
      <p:sp>
        <p:nvSpPr>
          <p:cNvPr id="3" name="Content Placeholder 2"/>
          <p:cNvSpPr>
            <a:spLocks noGrp="1"/>
          </p:cNvSpPr>
          <p:nvPr>
            <p:ph idx="1"/>
          </p:nvPr>
        </p:nvSpPr>
        <p:spPr/>
        <p:txBody>
          <a:bodyPr>
            <a:normAutofit fontScale="92500" lnSpcReduction="10000"/>
          </a:bodyPr>
          <a:lstStyle/>
          <a:p>
            <a:r>
              <a:rPr lang="en-GB" dirty="0"/>
              <a:t>The International Organization for Standardization is an international standard-setting body composed of representatives from various national standards organizations. Founded on 23 February 1947, the organization promotes worldwide proprietary, industrial and commercial standards</a:t>
            </a:r>
            <a:r>
              <a:rPr lang="en-GB" dirty="0" smtClean="0"/>
              <a:t>.</a:t>
            </a:r>
          </a:p>
          <a:p>
            <a:endParaRPr lang="en-GB" dirty="0"/>
          </a:p>
          <a:p>
            <a:r>
              <a:rPr lang="en-GB" b="1" dirty="0"/>
              <a:t>ISO 9001</a:t>
            </a:r>
            <a:r>
              <a:rPr lang="en-GB" dirty="0"/>
              <a:t> is the international standard that specifies requirements for a quality management system (QMS). Organizations use the standard to demonstrate the ability to consistently provide products and services that meet customer and regulatory requirements</a:t>
            </a:r>
            <a:r>
              <a:rPr lang="en-GB" dirty="0" smtClean="0"/>
              <a:t>.#</a:t>
            </a:r>
          </a:p>
          <a:p>
            <a:endParaRPr lang="en-GB" dirty="0"/>
          </a:p>
          <a:p>
            <a:r>
              <a:rPr lang="en-GB" dirty="0" smtClean="0">
                <a:hlinkClick r:id="rId2"/>
              </a:rPr>
              <a:t>https://youtu.be/JMkpMhBO5vE</a:t>
            </a:r>
            <a:endParaRPr lang="en-GB" dirty="0" smtClean="0"/>
          </a:p>
          <a:p>
            <a:endParaRPr lang="en-GB" dirty="0"/>
          </a:p>
          <a:p>
            <a:endParaRPr lang="en-GB" dirty="0"/>
          </a:p>
        </p:txBody>
      </p:sp>
    </p:spTree>
    <p:extLst>
      <p:ext uri="{BB962C8B-B14F-4D97-AF65-F5344CB8AC3E}">
        <p14:creationId xmlns:p14="http://schemas.microsoft.com/office/powerpoint/2010/main" val="691882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Kite Marks</a:t>
            </a:r>
            <a:endParaRPr lang="en-GB" dirty="0"/>
          </a:p>
        </p:txBody>
      </p:sp>
      <p:sp>
        <p:nvSpPr>
          <p:cNvPr id="3" name="Content Placeholder 2"/>
          <p:cNvSpPr>
            <a:spLocks noGrp="1"/>
          </p:cNvSpPr>
          <p:nvPr>
            <p:ph idx="1"/>
          </p:nvPr>
        </p:nvSpPr>
        <p:spPr/>
        <p:txBody>
          <a:bodyPr/>
          <a:lstStyle/>
          <a:p>
            <a:r>
              <a:rPr lang="en-GB" dirty="0"/>
              <a:t>The </a:t>
            </a:r>
            <a:r>
              <a:rPr lang="en-GB" dirty="0" err="1"/>
              <a:t>Kitemark</a:t>
            </a:r>
            <a:r>
              <a:rPr lang="en-GB" dirty="0"/>
              <a:t> is a UK product and service quality </a:t>
            </a:r>
            <a:r>
              <a:rPr lang="en-GB" dirty="0" smtClean="0"/>
              <a:t>certification </a:t>
            </a:r>
            <a:r>
              <a:rPr lang="en-GB" b="1" dirty="0" smtClean="0"/>
              <a:t>mark</a:t>
            </a:r>
            <a:r>
              <a:rPr lang="en-GB" dirty="0"/>
              <a:t> which is owned and operated by The British Standards Institution (BSI Group). The </a:t>
            </a:r>
            <a:r>
              <a:rPr lang="en-GB" dirty="0" err="1"/>
              <a:t>Kitemark</a:t>
            </a:r>
            <a:r>
              <a:rPr lang="en-GB" dirty="0"/>
              <a:t> is most frequently used to identify products where safety is paramount, such as crash helmets, smoke alarms and flood defences</a:t>
            </a:r>
            <a:r>
              <a:rPr lang="en-GB" dirty="0" smtClean="0"/>
              <a:t>.</a:t>
            </a:r>
          </a:p>
          <a:p>
            <a:endParaRPr lang="en-GB" dirty="0"/>
          </a:p>
          <a:p>
            <a:r>
              <a:rPr lang="en-GB" dirty="0" smtClean="0">
                <a:hlinkClick r:id="rId2"/>
              </a:rPr>
              <a:t>https://www.youtube.com/watch?v=pKl_mhWfnug</a:t>
            </a:r>
            <a:endParaRPr lang="en-GB" dirty="0"/>
          </a:p>
        </p:txBody>
      </p:sp>
      <p:pic>
        <p:nvPicPr>
          <p:cNvPr id="1028" name="Picture 4" descr="Image result for Kite marks"/>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10567"/>
          <a:stretch/>
        </p:blipFill>
        <p:spPr bwMode="auto">
          <a:xfrm>
            <a:off x="10052682" y="4403123"/>
            <a:ext cx="1850283" cy="2224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25725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412</Words>
  <Application>Microsoft Office PowerPoint</Application>
  <PresentationFormat>Widescreen</PresentationFormat>
  <Paragraphs>73</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Andy</vt:lpstr>
      <vt:lpstr>Arial</vt:lpstr>
      <vt:lpstr>Calibri</vt:lpstr>
      <vt:lpstr>Calibri Light</vt:lpstr>
      <vt:lpstr>Office Theme</vt:lpstr>
      <vt:lpstr>PowerPoint Presentation</vt:lpstr>
      <vt:lpstr>Overview of key concepts</vt:lpstr>
      <vt:lpstr>Quality</vt:lpstr>
      <vt:lpstr>Quality</vt:lpstr>
      <vt:lpstr>Quality – tangible and intangible</vt:lpstr>
      <vt:lpstr>Quality Standards</vt:lpstr>
      <vt:lpstr>British Standards Institution (BSI)</vt:lpstr>
      <vt:lpstr>International Organization for Standardization</vt:lpstr>
      <vt:lpstr>Kite Marks</vt:lpstr>
      <vt:lpstr>Investors in People</vt:lpstr>
      <vt:lpstr>Your task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Morgan Crump</dc:creator>
  <cp:lastModifiedBy>Morgan Crump</cp:lastModifiedBy>
  <cp:revision>6</cp:revision>
  <dcterms:created xsi:type="dcterms:W3CDTF">2018-09-21T08:11:04Z</dcterms:created>
  <dcterms:modified xsi:type="dcterms:W3CDTF">2018-09-21T08:33:20Z</dcterms:modified>
</cp:coreProperties>
</file>