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71" r:id="rId3"/>
    <p:sldId id="272" r:id="rId4"/>
    <p:sldId id="273"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F46B7-5B60-4AD4-A779-A2626242F7E2}" type="datetimeFigureOut">
              <a:rPr lang="en-US" smtClean="0"/>
              <a:t>9/23/2018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75A0F-ACCE-4C05-BBC1-B42F99461A3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5B61F7-13B7-473F-9BB0-313B92D1130B}" type="datetime1">
              <a:rPr lang="en-US" smtClean="0"/>
              <a:t>9/23/2018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62D67C-7708-4E5B-9254-8437B972637A}" type="datetime1">
              <a:rPr lang="en-US" smtClean="0"/>
              <a:t>9/23/2018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2F4BCA-026E-483A-8ECB-A5440190F35D}" type="datetime1">
              <a:rPr lang="en-US" smtClean="0"/>
              <a:t>9/23/2018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9BC2D-8754-4329-8B4E-0FFA1EED475D}" type="datetime1">
              <a:rPr lang="en-US" smtClean="0"/>
              <a:t>9/23/2018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2FEBA-0EB5-4C73-A559-C69E38337BAA}" type="datetime1">
              <a:rPr lang="en-US" smtClean="0"/>
              <a:t>9/23/2018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1F04B1-3CDA-481A-9DA9-9290BD8EE3E0}" type="datetime1">
              <a:rPr lang="en-US" smtClean="0"/>
              <a:t>9/23/2018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9DEC85-0EE3-4F13-BE16-EA5BAAFD4EAD}" type="datetime1">
              <a:rPr lang="en-US" smtClean="0"/>
              <a:t>9/23/2018</a:t>
            </a:fld>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B9E229-5AAB-453B-AEB1-65E2D7435145}" type="datetime1">
              <a:rPr lang="en-US" smtClean="0"/>
              <a:t>9/23/2018</a:t>
            </a:fld>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33F63-1F8D-4FE9-B911-BADCA8460DA1}" type="datetime1">
              <a:rPr lang="en-US" smtClean="0"/>
              <a:t>9/23/2018</a:t>
            </a:fld>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64C96-B5D2-4640-A071-54462668F112}" type="datetime1">
              <a:rPr lang="en-US" smtClean="0"/>
              <a:t>9/23/2018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D5278B-F1DD-4E42-8FD8-3CEC256A66B6}" type="datetime1">
              <a:rPr lang="en-US" smtClean="0"/>
              <a:t>9/23/2018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BF7B0CFD-A2CF-46B3-BF09-C8A656595C7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1C601-2C4B-4AA2-9913-B678A0B18838}" type="datetime1">
              <a:rPr lang="en-US" smtClean="0"/>
              <a:t>9/23/2018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B0CFD-A2CF-46B3-BF09-C8A656595C7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2708920"/>
            <a:ext cx="6400800" cy="1752600"/>
          </a:xfrm>
        </p:spPr>
        <p:txBody>
          <a:bodyPr>
            <a:normAutofit/>
          </a:bodyPr>
          <a:lstStyle/>
          <a:p>
            <a:r>
              <a:rPr lang="en-GB" sz="5400" dirty="0" smtClean="0">
                <a:solidFill>
                  <a:srgbClr val="C00000"/>
                </a:solidFill>
              </a:rPr>
              <a:t>F2 - DEVELOPING A QUALITY CULTURE</a:t>
            </a:r>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 xmlns:p14="http://schemas.microsoft.com/office/powerpoint/2010/main" val="337601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 systems</a:t>
            </a:r>
            <a:endParaRPr lang="en-GB" dirty="0"/>
          </a:p>
        </p:txBody>
      </p:sp>
      <p:sp>
        <p:nvSpPr>
          <p:cNvPr id="3" name="Content Placeholder 2"/>
          <p:cNvSpPr>
            <a:spLocks noGrp="1"/>
          </p:cNvSpPr>
          <p:nvPr>
            <p:ph idx="1"/>
          </p:nvPr>
        </p:nvSpPr>
        <p:spPr/>
        <p:txBody>
          <a:bodyPr>
            <a:noAutofit/>
          </a:bodyPr>
          <a:lstStyle/>
          <a:p>
            <a:pPr marL="0" indent="0">
              <a:buNone/>
            </a:pPr>
            <a:r>
              <a:rPr lang="en-GB" sz="2000" b="1" dirty="0" smtClean="0"/>
              <a:t>Total quality management (TQM) </a:t>
            </a:r>
            <a:endParaRPr lang="en-GB" sz="2000" b="1" dirty="0" smtClean="0">
              <a:solidFill>
                <a:srgbClr val="660066"/>
              </a:solidFill>
            </a:endParaRPr>
          </a:p>
          <a:p>
            <a:pPr marL="0" indent="0">
              <a:buNone/>
            </a:pPr>
            <a:r>
              <a:rPr lang="en-GB" sz="2000" b="1" dirty="0" smtClean="0">
                <a:solidFill>
                  <a:srgbClr val="C00000"/>
                </a:solidFill>
              </a:rPr>
              <a:t>Definition:</a:t>
            </a:r>
            <a:r>
              <a:rPr lang="en-GB" sz="2000" b="1" dirty="0" smtClean="0">
                <a:solidFill>
                  <a:srgbClr val="660066"/>
                </a:solidFill>
              </a:rPr>
              <a:t> </a:t>
            </a:r>
            <a:r>
              <a:rPr lang="en-GB" sz="2000" dirty="0" smtClean="0"/>
              <a:t>an approach </a:t>
            </a:r>
            <a:r>
              <a:rPr lang="en-GB" sz="2000" dirty="0"/>
              <a:t>to </a:t>
            </a:r>
            <a:r>
              <a:rPr lang="en-GB" sz="2000" dirty="0" smtClean="0"/>
              <a:t>long-term success that aims for improvement continually throughout every functional area of a business.  It is seen as a long-term process and if done correctly it should transform the organisation through changes in attitudes, practices, structures and systems</a:t>
            </a:r>
          </a:p>
          <a:p>
            <a:r>
              <a:rPr lang="en-GB" sz="2000" dirty="0" smtClean="0"/>
              <a:t>A culture of quality that involves all employees in a firm </a:t>
            </a:r>
          </a:p>
          <a:p>
            <a:r>
              <a:rPr lang="en-GB" sz="2000" dirty="0" smtClean="0"/>
              <a:t>‘Getting it right first time’ is the key</a:t>
            </a:r>
          </a:p>
          <a:p>
            <a:r>
              <a:rPr lang="en-GB" sz="2000" dirty="0" smtClean="0"/>
              <a:t>This system can reduce cost considerably because of reduced wastage costs</a:t>
            </a:r>
          </a:p>
          <a:p>
            <a:r>
              <a:rPr lang="en-GB" sz="2000" dirty="0" smtClean="0"/>
              <a:t>TQM allows for a consistent and flexible approach to quality </a:t>
            </a:r>
          </a:p>
          <a:p>
            <a:r>
              <a:rPr lang="en-GB" sz="2000" dirty="0" smtClean="0"/>
              <a:t>Consistent quality can affect price because if products have a reputation for quality then businesses can charge higher prices for them</a:t>
            </a:r>
          </a:p>
          <a:p>
            <a:endParaRPr lang="en-GB" sz="18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 xmlns:p14="http://schemas.microsoft.com/office/powerpoint/2010/main" val="3659363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Total Quality Management ("TQM")</a:t>
            </a:r>
            <a:endParaRPr lang="en-GB" dirty="0"/>
          </a:p>
        </p:txBody>
      </p:sp>
      <p:sp>
        <p:nvSpPr>
          <p:cNvPr id="3" name="Content Placeholder 2"/>
          <p:cNvSpPr>
            <a:spLocks noGrp="1"/>
          </p:cNvSpPr>
          <p:nvPr>
            <p:ph idx="1"/>
          </p:nvPr>
        </p:nvSpPr>
        <p:spPr/>
        <p:txBody>
          <a:bodyPr/>
          <a:lstStyle/>
          <a:p>
            <a:r>
              <a:rPr lang="en-GB" dirty="0" smtClean="0"/>
              <a:t>This </a:t>
            </a:r>
            <a:r>
              <a:rPr lang="en-GB" dirty="0"/>
              <a:t>is a specific approach to quality assurance that aims to develop a quality culture throughout the firm. In TQM, organisations consist of 'quality chains' in which each person or team treats the receiver of their work as if they were an external customer and adopts a target of 'right first time' or zero defects.</a:t>
            </a:r>
          </a:p>
          <a:p>
            <a:endParaRPr lang="en-GB" dirty="0"/>
          </a:p>
        </p:txBody>
      </p:sp>
      <p:sp>
        <p:nvSpPr>
          <p:cNvPr id="4" name="Slide Number Placeholder 3"/>
          <p:cNvSpPr>
            <a:spLocks noGrp="1"/>
          </p:cNvSpPr>
          <p:nvPr>
            <p:ph type="sldNum" sz="quarter" idx="12"/>
          </p:nvPr>
        </p:nvSpPr>
        <p:spPr/>
        <p:txBody>
          <a:bodyPr/>
          <a:lstStyle/>
          <a:p>
            <a:fld id="{BF7B0CFD-A2CF-46B3-BF09-C8A656595C71}"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Total Quality Management </a:t>
            </a:r>
            <a:r>
              <a:rPr lang="en-GB" b="1" dirty="0" smtClean="0"/>
              <a:t>Benefits</a:t>
            </a:r>
            <a:endParaRPr lang="en-GB" dirty="0"/>
          </a:p>
        </p:txBody>
      </p:sp>
      <p:sp>
        <p:nvSpPr>
          <p:cNvPr id="3" name="Content Placeholder 2"/>
          <p:cNvSpPr>
            <a:spLocks noGrp="1"/>
          </p:cNvSpPr>
          <p:nvPr>
            <p:ph idx="1"/>
          </p:nvPr>
        </p:nvSpPr>
        <p:spPr>
          <a:xfrm>
            <a:off x="142844" y="1600200"/>
            <a:ext cx="8858312" cy="4525963"/>
          </a:xfrm>
        </p:spPr>
        <p:txBody>
          <a:bodyPr numCol="2">
            <a:noAutofit/>
          </a:bodyPr>
          <a:lstStyle/>
          <a:p>
            <a:r>
              <a:rPr lang="en-GB" sz="2000" dirty="0"/>
              <a:t>Strengthened competitive position</a:t>
            </a:r>
          </a:p>
          <a:p>
            <a:r>
              <a:rPr lang="en-GB" sz="2000" dirty="0"/>
              <a:t>Adaptability to changing or emerging market conditions and to environmental and other government regulations</a:t>
            </a:r>
          </a:p>
          <a:p>
            <a:r>
              <a:rPr lang="en-GB" sz="2000" dirty="0"/>
              <a:t>Higher productivity</a:t>
            </a:r>
          </a:p>
          <a:p>
            <a:r>
              <a:rPr lang="en-GB" sz="2000" dirty="0"/>
              <a:t>Enhanced market image</a:t>
            </a:r>
          </a:p>
          <a:p>
            <a:r>
              <a:rPr lang="en-GB" sz="2000" dirty="0"/>
              <a:t>Elimination of defects and waste</a:t>
            </a:r>
          </a:p>
          <a:p>
            <a:r>
              <a:rPr lang="en-GB" sz="2000" dirty="0"/>
              <a:t>Reduced costs and better cost management</a:t>
            </a:r>
          </a:p>
          <a:p>
            <a:r>
              <a:rPr lang="en-GB" sz="2000" dirty="0" smtClean="0"/>
              <a:t>Higher </a:t>
            </a:r>
            <a:r>
              <a:rPr lang="en-GB" sz="2000" dirty="0"/>
              <a:t>profitability</a:t>
            </a:r>
          </a:p>
          <a:p>
            <a:r>
              <a:rPr lang="en-GB" sz="2000" dirty="0"/>
              <a:t>Improved customer focus and satisfaction</a:t>
            </a:r>
          </a:p>
          <a:p>
            <a:r>
              <a:rPr lang="en-GB" sz="2000" dirty="0"/>
              <a:t>Increased customer loyalty and retention</a:t>
            </a:r>
          </a:p>
          <a:p>
            <a:r>
              <a:rPr lang="en-GB" sz="2000" dirty="0"/>
              <a:t>Increased job security</a:t>
            </a:r>
          </a:p>
          <a:p>
            <a:r>
              <a:rPr lang="en-GB" sz="2000" dirty="0"/>
              <a:t>Improved employee morale</a:t>
            </a:r>
          </a:p>
          <a:p>
            <a:r>
              <a:rPr lang="en-GB" sz="2000" dirty="0"/>
              <a:t>Enhanced shareholder and stakeholder value</a:t>
            </a:r>
          </a:p>
          <a:p>
            <a:r>
              <a:rPr lang="en-GB" sz="2000" dirty="0"/>
              <a:t>Improved and innovative </a:t>
            </a:r>
            <a:r>
              <a:rPr lang="en-GB" sz="2000" dirty="0" smtClean="0"/>
              <a:t>processes</a:t>
            </a:r>
            <a:endParaRPr lang="en-GB" sz="2000" dirty="0"/>
          </a:p>
        </p:txBody>
      </p:sp>
      <p:sp>
        <p:nvSpPr>
          <p:cNvPr id="4" name="Slide Number Placeholder 3"/>
          <p:cNvSpPr>
            <a:spLocks noGrp="1"/>
          </p:cNvSpPr>
          <p:nvPr>
            <p:ph type="sldNum" sz="quarter" idx="12"/>
          </p:nvPr>
        </p:nvSpPr>
        <p:spPr/>
        <p:txBody>
          <a:bodyPr/>
          <a:lstStyle/>
          <a:p>
            <a:fld id="{BF7B0CFD-A2CF-46B3-BF09-C8A656595C71}" type="slidenum">
              <a:rPr lang="en-GB" smtClean="0"/>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Total Quality Management Issues</a:t>
            </a:r>
            <a:endParaRPr lang="en-GB" dirty="0"/>
          </a:p>
        </p:txBody>
      </p:sp>
      <p:sp>
        <p:nvSpPr>
          <p:cNvPr id="3" name="Content Placeholder 2"/>
          <p:cNvSpPr>
            <a:spLocks noGrp="1"/>
          </p:cNvSpPr>
          <p:nvPr>
            <p:ph idx="1"/>
          </p:nvPr>
        </p:nvSpPr>
        <p:spPr/>
        <p:txBody>
          <a:bodyPr>
            <a:normAutofit fontScale="77500" lnSpcReduction="20000"/>
          </a:bodyPr>
          <a:lstStyle/>
          <a:p>
            <a:r>
              <a:rPr lang="en-GB" dirty="0"/>
              <a:t>However, TQM also requires a significant training period for those employees involved in it. Since the training can take people away from their regular work, this can actually have a negative short-term effect on costs. Also, since TQM tends to result in a continuing series of incremental changes, it can generate an adverse reaction from those employees who prefer the current system, or who feel that they may lose their jobs because of it</a:t>
            </a:r>
            <a:r>
              <a:rPr lang="en-GB" dirty="0" smtClean="0"/>
              <a:t>.</a:t>
            </a:r>
          </a:p>
          <a:p>
            <a:endParaRPr lang="en-GB" dirty="0"/>
          </a:p>
          <a:p>
            <a:r>
              <a:rPr lang="en-GB" dirty="0"/>
              <a:t>TQM works best in an environment where it is strongly supported by management, it is implemented by employee teams, and there is a continual focus on process improvement that prevents errors from occurring.</a:t>
            </a:r>
          </a:p>
          <a:p>
            <a:endParaRPr lang="en-GB" dirty="0"/>
          </a:p>
        </p:txBody>
      </p:sp>
      <p:sp>
        <p:nvSpPr>
          <p:cNvPr id="4" name="Slide Number Placeholder 3"/>
          <p:cNvSpPr>
            <a:spLocks noGrp="1"/>
          </p:cNvSpPr>
          <p:nvPr>
            <p:ph type="sldNum" sz="quarter" idx="12"/>
          </p:nvPr>
        </p:nvSpPr>
        <p:spPr/>
        <p:txBody>
          <a:bodyPr/>
          <a:lstStyle/>
          <a:p>
            <a:fld id="{BF7B0CFD-A2CF-46B3-BF09-C8A656595C71}" type="slidenum">
              <a:rPr lang="en-GB" smtClean="0"/>
              <a:t>5</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381</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Quality assurance systems</vt:lpstr>
      <vt:lpstr>Total Quality Management ("TQM")</vt:lpstr>
      <vt:lpstr>Total Quality Management Benefits</vt:lpstr>
      <vt:lpstr>Total Quality Management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cp:revision>
  <dcterms:created xsi:type="dcterms:W3CDTF">2018-09-23T09:30:26Z</dcterms:created>
  <dcterms:modified xsi:type="dcterms:W3CDTF">2018-09-23T09:38:42Z</dcterms:modified>
</cp:coreProperties>
</file>