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varScale="1">
        <p:scale>
          <a:sx n="101" d="100"/>
          <a:sy n="101" d="100"/>
        </p:scale>
        <p:origin x="-90" y="-33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4BDCC0-A178-446B-99FD-4E1E2B2CCEF8}" type="datetimeFigureOut">
              <a:rPr lang="en-GB" smtClean="0"/>
              <a:pPr/>
              <a:t>23/09/2018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098713-21F6-4895-885D-3A2C8C4BA0AB}" type="slidenum">
              <a:rPr lang="en-GB" smtClean="0"/>
              <a:pPr/>
              <a:t>‹#›</a:t>
            </a:fld>
            <a:endParaRPr lang="en-GB"/>
          </a:p>
        </p:txBody>
      </p:sp>
    </p:spTree>
    <p:extLst>
      <p:ext uri="{BB962C8B-B14F-4D97-AF65-F5344CB8AC3E}">
        <p14:creationId xmlns:p14="http://schemas.microsoft.com/office/powerpoint/2010/main" xmlns="" val="103750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735B11-8F67-4904-A308-B4B13E29552D}" type="datetime1">
              <a:rPr lang="en-GB" smtClean="0"/>
              <a:t>23/09/2018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96068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694FD3-B2DB-41E7-8819-590DD3AA6021}" type="datetime1">
              <a:rPr lang="en-GB" smtClean="0"/>
              <a:t>23/09/2018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165729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1F6AEF-9512-4CCB-9469-7C3FC6FB3B6F}" type="datetime1">
              <a:rPr lang="en-GB" smtClean="0"/>
              <a:t>23/09/2018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186228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0D68AD6-6289-4252-AB0C-4B157FCE1616}" type="datetime1">
              <a:rPr lang="en-GB" smtClean="0"/>
              <a:t>23/09/2018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3670139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0A8AB9-BD2E-4BD3-956B-704E47B4BEE7}" type="datetime1">
              <a:rPr lang="en-GB" smtClean="0"/>
              <a:t>23/09/2018</a:t>
            </a:fld>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292561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7A38B4-01B2-4EC9-8781-D71A53102E6E}" type="datetime1">
              <a:rPr lang="en-GB" smtClean="0"/>
              <a:t>23/09/2018</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187769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3FF8AD-85E2-4C22-91ED-10258B96A65B}" type="datetime1">
              <a:rPr lang="en-GB" smtClean="0"/>
              <a:t>23/09/2018</a:t>
            </a:fld>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1236292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327048-732E-4943-98E3-77A30726732E}" type="datetime1">
              <a:rPr lang="en-GB" smtClean="0"/>
              <a:t>23/09/2018</a:t>
            </a:fld>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135648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51759-1156-44CC-80B4-6109359BB9AC}" type="datetime1">
              <a:rPr lang="en-GB" smtClean="0"/>
              <a:t>23/09/2018</a:t>
            </a:fld>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4050823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672AC-714D-4441-BC0A-7CFF013385A5}" type="datetime1">
              <a:rPr lang="en-GB" smtClean="0"/>
              <a:t>23/09/2018</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219722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F27FA-AFE8-4620-ACAD-31E244D4902D}" type="datetime1">
              <a:rPr lang="en-GB" smtClean="0"/>
              <a:t>23/09/2018</a:t>
            </a:fld>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3189527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5DF5C-C676-4894-A122-0C1177EDF1AA}" type="datetime1">
              <a:rPr lang="en-GB" smtClean="0"/>
              <a:t>23/09/2018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C506E-2612-4A3A-916C-D4B988FF00B5}" type="slidenum">
              <a:rPr lang="en-GB" smtClean="0"/>
              <a:pPr/>
              <a:t>‹#›</a:t>
            </a:fld>
            <a:endParaRPr lang="en-GB"/>
          </a:p>
        </p:txBody>
      </p:sp>
    </p:spTree>
    <p:extLst>
      <p:ext uri="{BB962C8B-B14F-4D97-AF65-F5344CB8AC3E}">
        <p14:creationId xmlns:p14="http://schemas.microsoft.com/office/powerpoint/2010/main" xmlns="" val="1693049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kce2L23yLc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9621" y="2708920"/>
            <a:ext cx="11170763" cy="1752600"/>
          </a:xfrm>
        </p:spPr>
        <p:txBody>
          <a:bodyPr>
            <a:normAutofit/>
          </a:bodyPr>
          <a:lstStyle/>
          <a:p>
            <a:r>
              <a:rPr lang="en-GB" sz="5400" dirty="0" smtClean="0">
                <a:solidFill>
                  <a:srgbClr val="C00000"/>
                </a:solidFill>
              </a:rPr>
              <a:t>F3 - THE TECHNIQUES AND TOOLS OF QUALITY MANAGEMENT</a:t>
            </a:r>
          </a:p>
        </p:txBody>
      </p:sp>
      <p:sp>
        <p:nvSpPr>
          <p:cNvPr id="6" name="Slide Number Placeholder 5"/>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p14="http://schemas.microsoft.com/office/powerpoint/2010/main" xmlns="" val="4164791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JIT</a:t>
            </a:r>
            <a:endParaRPr lang="en-GB" dirty="0"/>
          </a:p>
        </p:txBody>
      </p:sp>
      <p:sp>
        <p:nvSpPr>
          <p:cNvPr id="3" name="Content Placeholder 2"/>
          <p:cNvSpPr>
            <a:spLocks noGrp="1"/>
          </p:cNvSpPr>
          <p:nvPr>
            <p:ph idx="1"/>
          </p:nvPr>
        </p:nvSpPr>
        <p:spPr>
          <a:xfrm>
            <a:off x="190459" y="2060848"/>
            <a:ext cx="11715832" cy="4582862"/>
          </a:xfrm>
        </p:spPr>
        <p:txBody>
          <a:bodyPr>
            <a:normAutofit lnSpcReduction="10000"/>
          </a:bodyPr>
          <a:lstStyle/>
          <a:p>
            <a:r>
              <a:rPr lang="en-GB" dirty="0" smtClean="0"/>
              <a:t>Described as a system based on ‘pull’ rather than ‘push’ (Read M&amp;S/Zara case study)</a:t>
            </a:r>
          </a:p>
          <a:p>
            <a:r>
              <a:rPr lang="en-GB" dirty="0" smtClean="0"/>
              <a:t>Customer places an order and then it is ‘pulled’ through the production process</a:t>
            </a:r>
          </a:p>
          <a:p>
            <a:r>
              <a:rPr lang="en-GB" dirty="0" smtClean="0"/>
              <a:t>Meets customer needs exactly and reduces need to hold inventory</a:t>
            </a:r>
          </a:p>
          <a:p>
            <a:r>
              <a:rPr lang="en-GB" dirty="0" smtClean="0"/>
              <a:t>Greater responsibility is then placed on the employees –</a:t>
            </a:r>
            <a:r>
              <a:rPr lang="en-GB" dirty="0" smtClean="0">
                <a:hlinkClick r:id="rId2"/>
              </a:rPr>
              <a:t>Toyota</a:t>
            </a:r>
            <a:endParaRPr lang="en-GB" dirty="0" smtClean="0"/>
          </a:p>
          <a:p>
            <a:r>
              <a:rPr lang="en-GB" dirty="0" smtClean="0"/>
              <a:t>Flexibility and multi-skilling are key features – workers and suppliers must be prepared to complete a job at short notice, workers must be able to react quickly to sudden changes from their customers and staff must be able to anticipate in advance changes in the market and how this may affect their working practices</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5933" y="154577"/>
            <a:ext cx="10945216" cy="969873"/>
          </a:xfrm>
        </p:spPr>
        <p:txBody>
          <a:bodyPr/>
          <a:lstStyle/>
          <a:p>
            <a:r>
              <a:rPr lang="en-GB" dirty="0" smtClean="0"/>
              <a:t>JIT</a:t>
            </a:r>
            <a:endParaRPr lang="en-GB" dirty="0"/>
          </a:p>
        </p:txBody>
      </p:sp>
      <p:sp>
        <p:nvSpPr>
          <p:cNvPr id="5" name="Text Placeholder 4"/>
          <p:cNvSpPr>
            <a:spLocks noGrp="1"/>
          </p:cNvSpPr>
          <p:nvPr>
            <p:ph type="body" idx="1"/>
          </p:nvPr>
        </p:nvSpPr>
        <p:spPr>
          <a:xfrm>
            <a:off x="571462" y="1071546"/>
            <a:ext cx="5386917" cy="639762"/>
          </a:xfrm>
        </p:spPr>
        <p:txBody>
          <a:bodyPr/>
          <a:lstStyle/>
          <a:p>
            <a:r>
              <a:rPr lang="en-GB" dirty="0" smtClean="0"/>
              <a:t>Benefits</a:t>
            </a:r>
            <a:endParaRPr lang="en-GB" dirty="0"/>
          </a:p>
        </p:txBody>
      </p:sp>
      <p:sp>
        <p:nvSpPr>
          <p:cNvPr id="6" name="Content Placeholder 5"/>
          <p:cNvSpPr>
            <a:spLocks noGrp="1"/>
          </p:cNvSpPr>
          <p:nvPr>
            <p:ph sz="half" idx="2"/>
          </p:nvPr>
        </p:nvSpPr>
        <p:spPr>
          <a:xfrm>
            <a:off x="190459" y="1785927"/>
            <a:ext cx="5806059" cy="4857783"/>
          </a:xfrm>
        </p:spPr>
        <p:txBody>
          <a:bodyPr>
            <a:normAutofit fontScale="70000" lnSpcReduction="20000"/>
          </a:bodyPr>
          <a:lstStyle/>
          <a:p>
            <a:r>
              <a:rPr lang="en-GB" dirty="0" smtClean="0"/>
              <a:t>Reduced stock holding</a:t>
            </a:r>
          </a:p>
          <a:p>
            <a:r>
              <a:rPr lang="en-GB" dirty="0" smtClean="0"/>
              <a:t>Smaller warehouses</a:t>
            </a:r>
          </a:p>
          <a:p>
            <a:r>
              <a:rPr lang="en-GB" dirty="0" smtClean="0"/>
              <a:t>Less staff needed to manage and control stock</a:t>
            </a:r>
          </a:p>
          <a:p>
            <a:r>
              <a:rPr lang="en-GB" dirty="0" smtClean="0"/>
              <a:t>Improved relationships with suppliers</a:t>
            </a:r>
          </a:p>
          <a:p>
            <a:r>
              <a:rPr lang="en-GB" dirty="0" smtClean="0"/>
              <a:t>Less risk as stock will not perish or go out of date</a:t>
            </a:r>
          </a:p>
          <a:p>
            <a:r>
              <a:rPr lang="en-GB" dirty="0" smtClean="0"/>
              <a:t>Can reduce chance of theft or damage or obsolete goods</a:t>
            </a:r>
          </a:p>
          <a:p>
            <a:r>
              <a:rPr lang="en-GB" dirty="0" smtClean="0"/>
              <a:t>Increased productivity as prevents bottlenecks and idle time</a:t>
            </a:r>
          </a:p>
          <a:p>
            <a:r>
              <a:rPr lang="en-GB" dirty="0" smtClean="0"/>
              <a:t>More motivated workforce as more interested jobs and greater responsibility – increased output</a:t>
            </a:r>
          </a:p>
          <a:p>
            <a:r>
              <a:rPr lang="en-GB" dirty="0" smtClean="0"/>
              <a:t>Increased worker participation – better methods of working</a:t>
            </a:r>
          </a:p>
          <a:p>
            <a:r>
              <a:rPr lang="en-GB" dirty="0" smtClean="0"/>
              <a:t>Reduced waste – better cash flow</a:t>
            </a:r>
          </a:p>
          <a:p>
            <a:r>
              <a:rPr lang="en-GB" dirty="0" smtClean="0"/>
              <a:t>Higher quality of goods and variety of goods</a:t>
            </a:r>
            <a:endParaRPr lang="en-GB" dirty="0"/>
          </a:p>
        </p:txBody>
      </p:sp>
      <p:sp>
        <p:nvSpPr>
          <p:cNvPr id="7" name="Text Placeholder 6"/>
          <p:cNvSpPr>
            <a:spLocks noGrp="1"/>
          </p:cNvSpPr>
          <p:nvPr>
            <p:ph type="body" sz="quarter" idx="3"/>
          </p:nvPr>
        </p:nvSpPr>
        <p:spPr>
          <a:xfrm>
            <a:off x="7143758" y="1071546"/>
            <a:ext cx="5389033" cy="639762"/>
          </a:xfrm>
        </p:spPr>
        <p:txBody>
          <a:bodyPr/>
          <a:lstStyle/>
          <a:p>
            <a:r>
              <a:rPr lang="en-GB" dirty="0" smtClean="0"/>
              <a:t>Drawbacks</a:t>
            </a:r>
            <a:endParaRPr lang="en-GB" dirty="0"/>
          </a:p>
        </p:txBody>
      </p:sp>
      <p:sp>
        <p:nvSpPr>
          <p:cNvPr id="8" name="Content Placeholder 7"/>
          <p:cNvSpPr>
            <a:spLocks noGrp="1"/>
          </p:cNvSpPr>
          <p:nvPr>
            <p:ph sz="quarter" idx="4"/>
          </p:nvPr>
        </p:nvSpPr>
        <p:spPr>
          <a:xfrm>
            <a:off x="6193368" y="1785926"/>
            <a:ext cx="5389033" cy="4786346"/>
          </a:xfrm>
        </p:spPr>
        <p:txBody>
          <a:bodyPr>
            <a:normAutofit fontScale="92500" lnSpcReduction="10000"/>
          </a:bodyPr>
          <a:lstStyle/>
          <a:p>
            <a:r>
              <a:rPr lang="en-GB" dirty="0" smtClean="0"/>
              <a:t>Production line could stop completely leaving staff and machinery idle</a:t>
            </a:r>
          </a:p>
          <a:p>
            <a:r>
              <a:rPr lang="en-GB" dirty="0" smtClean="0"/>
              <a:t>Reliability of suppliers – could be problems with quality or delivery of items</a:t>
            </a:r>
          </a:p>
          <a:p>
            <a:r>
              <a:rPr lang="en-GB" dirty="0" smtClean="0"/>
              <a:t>Reliability of raw material – could be problems with quality or availability </a:t>
            </a:r>
          </a:p>
          <a:p>
            <a:r>
              <a:rPr lang="en-GB" dirty="0" smtClean="0"/>
              <a:t>Reduced options for responding to customer demands</a:t>
            </a:r>
          </a:p>
          <a:p>
            <a:r>
              <a:rPr lang="en-GB" dirty="0" smtClean="0"/>
              <a:t>Fewer opportunities for bulk buying – no </a:t>
            </a:r>
            <a:r>
              <a:rPr lang="en-GB" dirty="0" err="1" smtClean="0"/>
              <a:t>EoS</a:t>
            </a:r>
            <a:endParaRPr lang="en-GB" dirty="0" smtClean="0"/>
          </a:p>
          <a:p>
            <a:endParaRPr lang="en-GB" dirty="0"/>
          </a:p>
        </p:txBody>
      </p:sp>
      <p:sp>
        <p:nvSpPr>
          <p:cNvPr id="3" name="Slide Number Placeholder 2"/>
          <p:cNvSpPr>
            <a:spLocks noGrp="1"/>
          </p:cNvSpPr>
          <p:nvPr>
            <p:ph type="sldNum" sz="quarter" idx="12"/>
          </p:nvPr>
        </p:nvSpPr>
        <p:spPr/>
        <p:txBody>
          <a:bodyPr/>
          <a:lstStyle/>
          <a:p>
            <a:fld id="{3CE47246-2CC8-4C53-9EA3-1413DD9598CD}" type="slidenum">
              <a:rPr lang="en-GB" smtClean="0"/>
              <a:pPr/>
              <a:t>11</a:t>
            </a:fld>
            <a:endParaRPr lang="en-GB"/>
          </a:p>
        </p:txBody>
      </p:sp>
    </p:spTree>
    <p:extLst>
      <p:ext uri="{BB962C8B-B14F-4D97-AF65-F5344CB8AC3E}">
        <p14:creationId xmlns:p14="http://schemas.microsoft.com/office/powerpoint/2010/main" xmlns="" val="3184643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2985"/>
            <a:ext cx="10972800" cy="4983179"/>
          </a:xfrm>
        </p:spPr>
        <p:txBody>
          <a:bodyPr/>
          <a:lstStyle/>
          <a:p>
            <a:r>
              <a:rPr lang="en-GB" dirty="0" smtClean="0"/>
              <a:t>In order for Lean production to be successful, there are certain requirements that must be met</a:t>
            </a:r>
            <a:r>
              <a:rPr lang="en-GB" dirty="0" smtClean="0"/>
              <a:t>:</a:t>
            </a:r>
          </a:p>
          <a:p>
            <a:endParaRPr lang="en-GB" dirty="0" smtClean="0"/>
          </a:p>
          <a:p>
            <a:pPr lvl="1"/>
            <a:r>
              <a:rPr lang="en-GB" dirty="0" smtClean="0"/>
              <a:t>Excellent communications and high levels of flexibility from suppliers</a:t>
            </a:r>
          </a:p>
          <a:p>
            <a:pPr lvl="1"/>
            <a:r>
              <a:rPr lang="en-GB" dirty="0" smtClean="0"/>
              <a:t>Reliable and flexible employees who are prepared to modify their workload</a:t>
            </a:r>
          </a:p>
          <a:p>
            <a:pPr lvl="1"/>
            <a:r>
              <a:rPr lang="en-GB" dirty="0" smtClean="0"/>
              <a:t>A flexible approach to managing workers</a:t>
            </a:r>
          </a:p>
          <a:p>
            <a:pPr lvl="1"/>
            <a:r>
              <a:rPr lang="en-GB" dirty="0" smtClean="0"/>
              <a:t>Suitable equipment so that machinery can be adapted quickly to changing needs</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Sigma</a:t>
            </a:r>
            <a:endParaRPr lang="en-GB" dirty="0"/>
          </a:p>
        </p:txBody>
      </p:sp>
      <p:sp>
        <p:nvSpPr>
          <p:cNvPr id="3" name="Content Placeholder 2"/>
          <p:cNvSpPr>
            <a:spLocks noGrp="1"/>
          </p:cNvSpPr>
          <p:nvPr>
            <p:ph idx="1"/>
          </p:nvPr>
        </p:nvSpPr>
        <p:spPr>
          <a:xfrm>
            <a:off x="197963" y="1825624"/>
            <a:ext cx="11745798" cy="4791991"/>
          </a:xfrm>
        </p:spPr>
        <p:txBody>
          <a:bodyPr>
            <a:normAutofit fontScale="85000" lnSpcReduction="20000"/>
          </a:bodyPr>
          <a:lstStyle/>
          <a:p>
            <a:r>
              <a:rPr lang="en-GB" dirty="0" smtClean="0"/>
              <a:t>Six Sigma (6σ) is a set of techniques and tools for process improvement. It was introduced by engineer Bill Smith while working at Motorola in </a:t>
            </a:r>
            <a:r>
              <a:rPr lang="en-GB" dirty="0" smtClean="0"/>
              <a:t>1986.</a:t>
            </a:r>
            <a:endParaRPr lang="en-GB" dirty="0" smtClean="0"/>
          </a:p>
          <a:p>
            <a:r>
              <a:rPr lang="en-GB" dirty="0" smtClean="0"/>
              <a:t>Six Sigma strategies seek to improve the quality of the output of a process by identifying and removing the causes of defects and </a:t>
            </a:r>
            <a:r>
              <a:rPr lang="en-GB" dirty="0" smtClean="0"/>
              <a:t>minimizing</a:t>
            </a:r>
            <a:r>
              <a:rPr lang="en-GB" dirty="0" smtClean="0"/>
              <a:t> variability in manufacturing and business processes. It uses a set of quality management methods, mainly empirical, statistical methods, and creates a special infrastructure of people within the organization who are experts in these methods. Each Six Sigma project carried out within an organization follows a defined sequence of steps and has specific value targets, for example: reduce process cycle time, reduce pollution, reduce costs, increase customer satisfaction, and increase profits.</a:t>
            </a:r>
          </a:p>
          <a:p>
            <a:r>
              <a:rPr lang="en-GB" dirty="0" smtClean="0"/>
              <a:t>The term Six </a:t>
            </a:r>
            <a:r>
              <a:rPr lang="en-GB" dirty="0" smtClean="0"/>
              <a:t>Sigma originated </a:t>
            </a:r>
            <a:r>
              <a:rPr lang="en-GB" dirty="0" smtClean="0"/>
              <a:t>from terminology associated with statistical </a:t>
            </a:r>
            <a:r>
              <a:rPr lang="en-GB" dirty="0" smtClean="0"/>
              <a:t>modelling </a:t>
            </a:r>
            <a:r>
              <a:rPr lang="en-GB" dirty="0" smtClean="0"/>
              <a:t>of manufacturing processes. The maturity of a manufacturing process can be described by a sigma rating indicating its yield or the percentage of defect-free products it creates. A six sigma process is one in which 99.99966% of all opportunities to produce some feature of a part are statistically expected to be free of defects (3.4 defective features per million opportunities). Motorola set a goal of "six sigma" for all of its manufacturing</a:t>
            </a:r>
            <a:r>
              <a:rPr lang="en-GB" dirty="0" smtClean="0"/>
              <a:t>.</a:t>
            </a:r>
            <a:endParaRPr lang="en-GB" dirty="0" smtClean="0"/>
          </a:p>
        </p:txBody>
      </p:sp>
      <p:sp>
        <p:nvSpPr>
          <p:cNvPr id="4" name="Slide Number Placeholder 3"/>
          <p:cNvSpPr>
            <a:spLocks noGrp="1"/>
          </p:cNvSpPr>
          <p:nvPr>
            <p:ph type="sldNum" sz="quarter" idx="12"/>
          </p:nvPr>
        </p:nvSpPr>
        <p:spPr/>
        <p:txBody>
          <a:bodyPr/>
          <a:lstStyle/>
          <a:p>
            <a:fld id="{334C506E-2612-4A3A-916C-D4B988FF00B5}"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63" y="245097"/>
            <a:ext cx="11802359" cy="5931866"/>
          </a:xfrm>
        </p:spPr>
        <p:txBody>
          <a:bodyPr>
            <a:normAutofit fontScale="92500" lnSpcReduction="10000"/>
          </a:bodyPr>
          <a:lstStyle/>
          <a:p>
            <a:r>
              <a:rPr lang="en-GB" b="1" u="sng" dirty="0" smtClean="0"/>
              <a:t>Six Sigma doctrine asserts:</a:t>
            </a:r>
          </a:p>
          <a:p>
            <a:r>
              <a:rPr lang="en-GB" dirty="0" smtClean="0"/>
              <a:t>Continuous efforts to achieve stable and predictable process results (e.g. by reducing process variation) are of vital importance to business success.</a:t>
            </a:r>
          </a:p>
          <a:p>
            <a:r>
              <a:rPr lang="en-GB" dirty="0" smtClean="0"/>
              <a:t>Manufacturing and business processes have characteristics that can be defined, measured, analyzed, improved, and controlled.</a:t>
            </a:r>
          </a:p>
          <a:p>
            <a:r>
              <a:rPr lang="en-GB" dirty="0" smtClean="0"/>
              <a:t>Achieving sustained quality improvement requires commitment from the entire organization, particularly from top-level management.</a:t>
            </a:r>
          </a:p>
          <a:p>
            <a:r>
              <a:rPr lang="en-GB" b="1" u="sng" dirty="0" smtClean="0"/>
              <a:t>Features that set Six Sigma apart from previous quality-improvement initiatives include:</a:t>
            </a:r>
          </a:p>
          <a:p>
            <a:r>
              <a:rPr lang="en-GB" dirty="0" smtClean="0"/>
              <a:t>A clear focus on achieving measurable and quantifiable financial returns from any Six Sigma project.</a:t>
            </a:r>
          </a:p>
          <a:p>
            <a:r>
              <a:rPr lang="en-GB" dirty="0" smtClean="0"/>
              <a:t>An increased emphasis on strong and passionate management leadership and support.</a:t>
            </a:r>
          </a:p>
          <a:p>
            <a:r>
              <a:rPr lang="en-GB" dirty="0" smtClean="0"/>
              <a:t>A clear commitment to making decisions on the basis of verifiable data and statistical methods, rather than assumptions and guesswork.</a:t>
            </a:r>
          </a:p>
          <a:p>
            <a:endParaRPr lang="en-GB" dirty="0"/>
          </a:p>
        </p:txBody>
      </p:sp>
      <p:sp>
        <p:nvSpPr>
          <p:cNvPr id="4" name="Slide Number Placeholder 3"/>
          <p:cNvSpPr>
            <a:spLocks noGrp="1"/>
          </p:cNvSpPr>
          <p:nvPr>
            <p:ph type="sldNum" sz="quarter" idx="12"/>
          </p:nvPr>
        </p:nvSpPr>
        <p:spPr/>
        <p:txBody>
          <a:bodyPr/>
          <a:lstStyle/>
          <a:p>
            <a:fld id="{334C506E-2612-4A3A-916C-D4B988FF00B5}" type="slidenum">
              <a:rPr lang="en-GB" smtClean="0"/>
              <a:pPr/>
              <a:t>14</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Quality </a:t>
            </a:r>
            <a:r>
              <a:rPr lang="en-GB" dirty="0" smtClean="0"/>
              <a:t>control</a:t>
            </a:r>
            <a:endParaRPr lang="en-GB" dirty="0"/>
          </a:p>
        </p:txBody>
      </p:sp>
      <p:sp>
        <p:nvSpPr>
          <p:cNvPr id="6" name="Content Placeholder 5"/>
          <p:cNvSpPr>
            <a:spLocks noGrp="1"/>
          </p:cNvSpPr>
          <p:nvPr>
            <p:ph sz="half" idx="2"/>
          </p:nvPr>
        </p:nvSpPr>
        <p:spPr>
          <a:xfrm>
            <a:off x="1991544" y="1844824"/>
            <a:ext cx="7787208" cy="4536504"/>
          </a:xfrm>
        </p:spPr>
        <p:txBody>
          <a:bodyPr>
            <a:normAutofit/>
          </a:bodyPr>
          <a:lstStyle/>
          <a:p>
            <a:pPr marL="0" indent="0">
              <a:buNone/>
            </a:pPr>
            <a:r>
              <a:rPr lang="en-GB" b="1" dirty="0" smtClean="0"/>
              <a:t>Definition: </a:t>
            </a:r>
            <a:r>
              <a:rPr lang="en-GB" dirty="0" smtClean="0">
                <a:solidFill>
                  <a:srgbClr val="FF0000"/>
                </a:solidFill>
              </a:rPr>
              <a:t>A system that uses inspections to check the quality of work at stages of the manufacturing process.</a:t>
            </a:r>
          </a:p>
        </p:txBody>
      </p:sp>
      <p:sp>
        <p:nvSpPr>
          <p:cNvPr id="3" name="Slide Number Placeholder 2"/>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p14="http://schemas.microsoft.com/office/powerpoint/2010/main" xmlns="" val="3397601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Benefits of inspection</a:t>
            </a:r>
            <a:endParaRPr lang="en-GB" dirty="0"/>
          </a:p>
        </p:txBody>
      </p:sp>
      <p:sp>
        <p:nvSpPr>
          <p:cNvPr id="8" name="Content Placeholder 7"/>
          <p:cNvSpPr>
            <a:spLocks noGrp="1"/>
          </p:cNvSpPr>
          <p:nvPr>
            <p:ph idx="1"/>
          </p:nvPr>
        </p:nvSpPr>
        <p:spPr/>
        <p:txBody>
          <a:bodyPr/>
          <a:lstStyle/>
          <a:p>
            <a:r>
              <a:rPr lang="en-GB" dirty="0" smtClean="0">
                <a:solidFill>
                  <a:srgbClr val="000000"/>
                </a:solidFill>
              </a:rPr>
              <a:t>Quality checks at the end can stop faulty goods reaching customers</a:t>
            </a:r>
          </a:p>
          <a:p>
            <a:r>
              <a:rPr lang="en-GB" dirty="0" smtClean="0">
                <a:solidFill>
                  <a:srgbClr val="000000"/>
                </a:solidFill>
              </a:rPr>
              <a:t>Inspectors can spot common problems and put them right</a:t>
            </a:r>
          </a:p>
          <a:p>
            <a:r>
              <a:rPr lang="en-GB" dirty="0" smtClean="0">
                <a:solidFill>
                  <a:srgbClr val="000000"/>
                </a:solidFill>
              </a:rPr>
              <a:t>It is a more secure system than one that trusts every worker to do his or her job properly</a:t>
            </a:r>
          </a:p>
          <a:p>
            <a:endParaRPr lang="en-GB" dirty="0"/>
          </a:p>
        </p:txBody>
      </p:sp>
      <p:sp>
        <p:nvSpPr>
          <p:cNvPr id="4" name="Slide Number Placeholder 3"/>
          <p:cNvSpPr>
            <a:spLocks noGrp="1"/>
          </p:cNvSpPr>
          <p:nvPr>
            <p:ph type="sldNum" sz="quarter" idx="12"/>
          </p:nvPr>
        </p:nvSpPr>
        <p:spPr/>
        <p:txBody>
          <a:bodyPr/>
          <a:lstStyle/>
          <a:p>
            <a:fld id="{334C506E-2612-4A3A-916C-D4B988FF00B5}" type="slidenum">
              <a:rPr lang="en-GB" smtClean="0"/>
              <a:pPr/>
              <a:t>3</a:t>
            </a:fld>
            <a:endParaRPr lang="en-GB"/>
          </a:p>
        </p:txBody>
      </p:sp>
    </p:spTree>
    <p:extLst>
      <p:ext uri="{BB962C8B-B14F-4D97-AF65-F5344CB8AC3E}">
        <p14:creationId xmlns:p14="http://schemas.microsoft.com/office/powerpoint/2010/main" xmlns="" val="375855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Drawbacks of inspection</a:t>
            </a:r>
            <a:endParaRPr lang="en-GB" dirty="0"/>
          </a:p>
        </p:txBody>
      </p:sp>
      <p:sp>
        <p:nvSpPr>
          <p:cNvPr id="3" name="Content Placeholder 2"/>
          <p:cNvSpPr>
            <a:spLocks noGrp="1"/>
          </p:cNvSpPr>
          <p:nvPr>
            <p:ph idx="1"/>
          </p:nvPr>
        </p:nvSpPr>
        <p:spPr/>
        <p:txBody>
          <a:bodyPr/>
          <a:lstStyle/>
          <a:p>
            <a:r>
              <a:rPr lang="en-GB" dirty="0" smtClean="0">
                <a:solidFill>
                  <a:srgbClr val="000000"/>
                </a:solidFill>
              </a:rPr>
              <a:t>Does not encourage team responsibility</a:t>
            </a:r>
          </a:p>
          <a:p>
            <a:r>
              <a:rPr lang="en-GB" dirty="0" smtClean="0">
                <a:solidFill>
                  <a:srgbClr val="000000"/>
                </a:solidFill>
              </a:rPr>
              <a:t>Expensive to operate</a:t>
            </a:r>
          </a:p>
          <a:p>
            <a:r>
              <a:rPr lang="en-GB" dirty="0" smtClean="0">
                <a:solidFill>
                  <a:srgbClr val="000000"/>
                </a:solidFill>
              </a:rPr>
              <a:t>Responsibility rests with inspectors, therefore staff take no responsibility, which could reduce motivation</a:t>
            </a:r>
          </a:p>
          <a:p>
            <a:endParaRPr lang="en-GB" dirty="0"/>
          </a:p>
        </p:txBody>
      </p:sp>
      <p:sp>
        <p:nvSpPr>
          <p:cNvPr id="4" name="Slide Number Placeholder 3"/>
          <p:cNvSpPr>
            <a:spLocks noGrp="1"/>
          </p:cNvSpPr>
          <p:nvPr>
            <p:ph type="sldNum" sz="quarter" idx="12"/>
          </p:nvPr>
        </p:nvSpPr>
        <p:spPr/>
        <p:txBody>
          <a:bodyPr/>
          <a:lstStyle/>
          <a:p>
            <a:fld id="{334C506E-2612-4A3A-916C-D4B988FF00B5}" type="slidenum">
              <a:rPr lang="en-GB" smtClean="0"/>
              <a:pPr/>
              <a:t>4</a:t>
            </a:fld>
            <a:endParaRPr lang="en-GB"/>
          </a:p>
        </p:txBody>
      </p:sp>
    </p:spTree>
    <p:extLst>
      <p:ext uri="{BB962C8B-B14F-4D97-AF65-F5344CB8AC3E}">
        <p14:creationId xmlns:p14="http://schemas.microsoft.com/office/powerpoint/2010/main" xmlns="" val="3582817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Lean production</a:t>
            </a:r>
            <a:endParaRPr lang="en-GB" dirty="0"/>
          </a:p>
        </p:txBody>
      </p:sp>
      <p:sp>
        <p:nvSpPr>
          <p:cNvPr id="3" name="Content Placeholder 2"/>
          <p:cNvSpPr>
            <a:spLocks noGrp="1"/>
          </p:cNvSpPr>
          <p:nvPr>
            <p:ph idx="1"/>
          </p:nvPr>
        </p:nvSpPr>
        <p:spPr>
          <a:xfrm>
            <a:off x="623392" y="2204865"/>
            <a:ext cx="10972800" cy="3345235"/>
          </a:xfrm>
        </p:spPr>
        <p:txBody>
          <a:bodyPr>
            <a:noAutofit/>
          </a:bodyPr>
          <a:lstStyle/>
          <a:p>
            <a:pPr marL="0" indent="0">
              <a:buNone/>
            </a:pPr>
            <a:r>
              <a:rPr lang="en-GB" sz="2800" b="1" dirty="0" smtClean="0">
                <a:solidFill>
                  <a:srgbClr val="C00000"/>
                </a:solidFill>
              </a:rPr>
              <a:t>Definition: </a:t>
            </a:r>
            <a:r>
              <a:rPr lang="en-GB" sz="2800" dirty="0" smtClean="0"/>
              <a:t>‘Aims </a:t>
            </a:r>
            <a:r>
              <a:rPr lang="en-GB" sz="2800" dirty="0"/>
              <a:t>to reduce all forms of waste in the production </a:t>
            </a:r>
            <a:r>
              <a:rPr lang="en-GB" sz="2800" dirty="0" smtClean="0"/>
              <a:t>process’</a:t>
            </a:r>
            <a:endParaRPr lang="en-GB" sz="2800" dirty="0"/>
          </a:p>
          <a:p>
            <a:pPr marL="0" indent="0">
              <a:buNone/>
            </a:pPr>
            <a:r>
              <a:rPr lang="en-GB" sz="2800" dirty="0" smtClean="0"/>
              <a:t>This can include the waste of:</a:t>
            </a:r>
          </a:p>
          <a:p>
            <a:r>
              <a:rPr lang="en-GB" sz="2800" dirty="0" smtClean="0"/>
              <a:t>Materials</a:t>
            </a:r>
          </a:p>
          <a:p>
            <a:r>
              <a:rPr lang="en-GB" sz="2800" dirty="0" smtClean="0"/>
              <a:t>Time</a:t>
            </a:r>
          </a:p>
          <a:p>
            <a:r>
              <a:rPr lang="en-GB" sz="2800" dirty="0" smtClean="0"/>
              <a:t>Energy</a:t>
            </a:r>
          </a:p>
          <a:p>
            <a:r>
              <a:rPr lang="en-GB" sz="2800" dirty="0" smtClean="0"/>
              <a:t>Human effort</a:t>
            </a:r>
            <a:endParaRPr lang="en-GB" sz="2800"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p14="http://schemas.microsoft.com/office/powerpoint/2010/main" xmlns="" val="3807707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lean </a:t>
            </a:r>
            <a:r>
              <a:rPr lang="en-GB" dirty="0"/>
              <a:t>p</a:t>
            </a:r>
            <a:r>
              <a:rPr lang="en-GB" dirty="0" smtClean="0"/>
              <a:t>roduction</a:t>
            </a:r>
            <a:endParaRPr lang="en-GB" dirty="0"/>
          </a:p>
        </p:txBody>
      </p:sp>
      <p:sp>
        <p:nvSpPr>
          <p:cNvPr id="3" name="Content Placeholder 2"/>
          <p:cNvSpPr>
            <a:spLocks noGrp="1"/>
          </p:cNvSpPr>
          <p:nvPr>
            <p:ph idx="1"/>
          </p:nvPr>
        </p:nvSpPr>
        <p:spPr>
          <a:xfrm>
            <a:off x="527382" y="1916833"/>
            <a:ext cx="11137237" cy="4525963"/>
          </a:xfrm>
        </p:spPr>
        <p:txBody>
          <a:bodyPr/>
          <a:lstStyle/>
          <a:p>
            <a:pPr marL="0" indent="0">
              <a:buNone/>
            </a:pPr>
            <a:r>
              <a:rPr lang="en-GB" dirty="0" smtClean="0"/>
              <a:t>Lean production aims to achieve:</a:t>
            </a:r>
          </a:p>
          <a:p>
            <a:r>
              <a:rPr lang="en-GB" dirty="0" smtClean="0"/>
              <a:t>Zero delay</a:t>
            </a:r>
          </a:p>
          <a:p>
            <a:r>
              <a:rPr lang="en-GB" dirty="0" smtClean="0"/>
              <a:t>Zero stocks</a:t>
            </a:r>
          </a:p>
          <a:p>
            <a:r>
              <a:rPr lang="en-GB" dirty="0" smtClean="0"/>
              <a:t>Zero mistakes</a:t>
            </a:r>
          </a:p>
          <a:p>
            <a:r>
              <a:rPr lang="en-GB" dirty="0" smtClean="0"/>
              <a:t>Zero waiting</a:t>
            </a:r>
          </a:p>
          <a:p>
            <a:r>
              <a:rPr lang="en-GB" dirty="0" smtClean="0"/>
              <a:t>Zero accidents</a:t>
            </a:r>
          </a:p>
          <a:p>
            <a:endParaRPr lang="en-GB" dirty="0"/>
          </a:p>
        </p:txBody>
      </p:sp>
      <p:sp>
        <p:nvSpPr>
          <p:cNvPr id="4" name="TextBox 3"/>
          <p:cNvSpPr txBox="1"/>
          <p:nvPr/>
        </p:nvSpPr>
        <p:spPr>
          <a:xfrm>
            <a:off x="5807968" y="2564904"/>
            <a:ext cx="6048672" cy="3539430"/>
          </a:xfrm>
          <a:prstGeom prst="rect">
            <a:avLst/>
          </a:prstGeom>
          <a:noFill/>
          <a:ln w="25400">
            <a:noFill/>
          </a:ln>
        </p:spPr>
        <p:txBody>
          <a:bodyPr wrap="square" rtlCol="0">
            <a:spAutoFit/>
          </a:bodyPr>
          <a:lstStyle/>
          <a:p>
            <a:r>
              <a:rPr lang="en-GB" sz="2800" dirty="0" smtClean="0"/>
              <a:t>The techniques involved in lean production include:</a:t>
            </a:r>
            <a:endParaRPr lang="en-GB" sz="2800" dirty="0"/>
          </a:p>
          <a:p>
            <a:pPr marL="457200" indent="-457200">
              <a:buClr>
                <a:srgbClr val="660066"/>
              </a:buClr>
              <a:buFont typeface="Arial"/>
              <a:buChar char="•"/>
            </a:pPr>
            <a:r>
              <a:rPr lang="en-GB" sz="2800" dirty="0" smtClean="0"/>
              <a:t>Time-based management</a:t>
            </a:r>
          </a:p>
          <a:p>
            <a:pPr marL="457200" indent="-457200">
              <a:buClr>
                <a:srgbClr val="660066"/>
              </a:buClr>
              <a:buFont typeface="Arial"/>
              <a:buChar char="•"/>
            </a:pPr>
            <a:r>
              <a:rPr lang="en-GB" sz="2800" dirty="0" smtClean="0"/>
              <a:t>Cell production</a:t>
            </a:r>
          </a:p>
          <a:p>
            <a:pPr marL="457200" indent="-457200">
              <a:buClr>
                <a:srgbClr val="660066"/>
              </a:buClr>
              <a:buFont typeface="Arial"/>
              <a:buChar char="•"/>
            </a:pPr>
            <a:r>
              <a:rPr lang="en-GB" sz="2800" dirty="0" smtClean="0"/>
              <a:t>Benchmarking</a:t>
            </a:r>
            <a:endParaRPr lang="en-GB" sz="2800" dirty="0" smtClean="0"/>
          </a:p>
          <a:p>
            <a:pPr marL="457200" indent="-457200">
              <a:buClr>
                <a:srgbClr val="660066"/>
              </a:buClr>
              <a:buFont typeface="Arial"/>
              <a:buChar char="•"/>
            </a:pPr>
            <a:r>
              <a:rPr lang="en-GB" sz="2800" dirty="0" smtClean="0"/>
              <a:t>Kaizen</a:t>
            </a:r>
            <a:endParaRPr lang="en-GB" sz="2800" dirty="0" smtClean="0"/>
          </a:p>
          <a:p>
            <a:pPr marL="457200" indent="-457200">
              <a:buClr>
                <a:srgbClr val="660066"/>
              </a:buClr>
              <a:buFont typeface="Arial"/>
              <a:buChar char="•"/>
            </a:pPr>
            <a:r>
              <a:rPr lang="en-GB" sz="2800" dirty="0" smtClean="0"/>
              <a:t>Just-In-Time production</a:t>
            </a:r>
          </a:p>
          <a:p>
            <a:pPr marL="457200" indent="-457200">
              <a:buClr>
                <a:srgbClr val="660066"/>
              </a:buClr>
              <a:buFont typeface="Arial"/>
              <a:buChar char="•"/>
            </a:pPr>
            <a:r>
              <a:rPr lang="en-GB" sz="2800" dirty="0" smtClean="0"/>
              <a:t>TQM</a:t>
            </a:r>
            <a:endParaRPr lang="en-GB" sz="2800" dirty="0"/>
          </a:p>
        </p:txBody>
      </p:sp>
      <p:sp>
        <p:nvSpPr>
          <p:cNvPr id="6" name="Slide Number Placeholder 5"/>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p14="http://schemas.microsoft.com/office/powerpoint/2010/main" xmlns="" val="3712912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Time-based </a:t>
            </a:r>
            <a:r>
              <a:rPr lang="en-GB" dirty="0"/>
              <a:t>m</a:t>
            </a:r>
            <a:r>
              <a:rPr lang="en-GB" dirty="0" smtClean="0"/>
              <a:t>anagement</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If a business is able to produce a product in a shorter time than rivals then more sales could result. Businesses therefore sometimes compete on the time taken to deliver goods.</a:t>
            </a:r>
          </a:p>
          <a:p>
            <a:pPr marL="0" indent="0">
              <a:buNone/>
            </a:pPr>
            <a:r>
              <a:rPr lang="en-GB" dirty="0" smtClean="0"/>
              <a:t>Examples:  </a:t>
            </a:r>
          </a:p>
          <a:p>
            <a:r>
              <a:rPr lang="en-GB" dirty="0" smtClean="0"/>
              <a:t>Domino’s Pizza aims to get fast-food pizzas delivered within 30 minutes. </a:t>
            </a:r>
          </a:p>
          <a:p>
            <a:r>
              <a:rPr lang="en-GB" dirty="0" smtClean="0"/>
              <a:t>Opticians aim to get glasses completed with 24 hours.</a:t>
            </a:r>
          </a:p>
          <a:p>
            <a:r>
              <a:rPr lang="en-GB" dirty="0" smtClean="0"/>
              <a:t>Amazon delivers goods within 24 hours.</a:t>
            </a:r>
          </a:p>
          <a:p>
            <a:r>
              <a:rPr lang="en-GB" dirty="0" smtClean="0"/>
              <a:t>The AA or RAC</a:t>
            </a:r>
          </a:p>
          <a:p>
            <a:pPr marL="0" indent="0">
              <a:buNone/>
            </a:pPr>
            <a:r>
              <a:rPr lang="en-GB" dirty="0" smtClean="0"/>
              <a:t>These examples all take careful management to ensure the business is as efficient as possible.</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extLst>
      <p:ext uri="{BB962C8B-B14F-4D97-AF65-F5344CB8AC3E}">
        <p14:creationId xmlns:p14="http://schemas.microsoft.com/office/powerpoint/2010/main" xmlns="" val="1747690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Shorter product development times</a:t>
            </a:r>
            <a:endParaRPr lang="en-GB" dirty="0"/>
          </a:p>
        </p:txBody>
      </p:sp>
      <p:sp>
        <p:nvSpPr>
          <p:cNvPr id="3" name="Content Placeholder 2"/>
          <p:cNvSpPr>
            <a:spLocks noGrp="1"/>
          </p:cNvSpPr>
          <p:nvPr>
            <p:ph idx="1"/>
          </p:nvPr>
        </p:nvSpPr>
        <p:spPr/>
        <p:txBody>
          <a:bodyPr>
            <a:normAutofit/>
          </a:bodyPr>
          <a:lstStyle/>
          <a:p>
            <a:r>
              <a:rPr lang="en-GB" dirty="0" smtClean="0"/>
              <a:t>Reduced lead time – reducing the time taken between an order being received and the final product being delivered to, or provided for, the customer</a:t>
            </a:r>
          </a:p>
          <a:p>
            <a:endParaRPr lang="en-GB" dirty="0" smtClean="0"/>
          </a:p>
          <a:p>
            <a:r>
              <a:rPr lang="en-GB" dirty="0" smtClean="0"/>
              <a:t>Businesses are able to stay competitive if they can produce new products quickly. It allows a business to beat its competitors and provide the newest version of a product quickest, or meet customer needs more effectively.</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Just-In-Time production (JIT)</a:t>
            </a:r>
            <a:endParaRPr lang="en-GB" dirty="0"/>
          </a:p>
        </p:txBody>
      </p:sp>
      <p:sp>
        <p:nvSpPr>
          <p:cNvPr id="3" name="Content Placeholder 2"/>
          <p:cNvSpPr>
            <a:spLocks noGrp="1"/>
          </p:cNvSpPr>
          <p:nvPr>
            <p:ph idx="1"/>
          </p:nvPr>
        </p:nvSpPr>
        <p:spPr/>
        <p:txBody>
          <a:bodyPr/>
          <a:lstStyle/>
          <a:p>
            <a:pPr marL="0" indent="0">
              <a:buNone/>
            </a:pPr>
            <a:r>
              <a:rPr lang="en-GB" b="1" dirty="0" smtClean="0">
                <a:solidFill>
                  <a:srgbClr val="C00000"/>
                </a:solidFill>
              </a:rPr>
              <a:t>Definition:</a:t>
            </a:r>
            <a:r>
              <a:rPr lang="en-GB" b="1" dirty="0">
                <a:solidFill>
                  <a:srgbClr val="C00000"/>
                </a:solidFill>
              </a:rPr>
              <a:t> </a:t>
            </a:r>
            <a:r>
              <a:rPr lang="en-GB" dirty="0" smtClean="0"/>
              <a:t>‘producing products to order’</a:t>
            </a:r>
          </a:p>
          <a:p>
            <a:pPr marL="0" indent="0">
              <a:buNone/>
            </a:pPr>
            <a:endParaRPr lang="en-GB" dirty="0"/>
          </a:p>
          <a:p>
            <a:pPr marL="0" indent="0">
              <a:buNone/>
            </a:pPr>
            <a:r>
              <a:rPr lang="en-GB" dirty="0" smtClean="0"/>
              <a:t>This involves reducing the stock holding of a business to make it more efficient.</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p14="http://schemas.microsoft.com/office/powerpoint/2010/main" xmlns="" val="473408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689</Words>
  <Application>Microsoft Office PowerPoint</Application>
  <PresentationFormat>Custom</PresentationFormat>
  <Paragraphs>105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Quality control</vt:lpstr>
      <vt:lpstr>Benefits of inspection</vt:lpstr>
      <vt:lpstr>Drawbacks of inspection</vt:lpstr>
      <vt:lpstr>Lean production</vt:lpstr>
      <vt:lpstr>Aims of lean production</vt:lpstr>
      <vt:lpstr>Time-based management</vt:lpstr>
      <vt:lpstr>Shorter product development times</vt:lpstr>
      <vt:lpstr>Just-In-Time production (JIT)</vt:lpstr>
      <vt:lpstr>JIT</vt:lpstr>
      <vt:lpstr>JIT</vt:lpstr>
      <vt:lpstr>Slide 12</vt:lpstr>
      <vt:lpstr>Six Sigma</vt:lpstr>
      <vt:lpstr>Slide 14</vt:lpstr>
    </vt:vector>
  </TitlesOfParts>
  <Company>The Compton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Crump</dc:creator>
  <cp:lastModifiedBy>user</cp:lastModifiedBy>
  <cp:revision>12</cp:revision>
  <dcterms:created xsi:type="dcterms:W3CDTF">2016-02-29T11:12:55Z</dcterms:created>
  <dcterms:modified xsi:type="dcterms:W3CDTF">2018-09-23T09:59:13Z</dcterms:modified>
</cp:coreProperties>
</file>