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E1098-9499-4C62-9CB4-0A2619E0C8C3}" type="datetimeFigureOut">
              <a:rPr lang="en-US" smtClean="0"/>
              <a:t>9/23/2018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2D831-F2BE-4FE4-97F9-4B64A9ECD70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245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F2D-6458-4C10-AC3B-1A2D2D716FF8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8C55-89B8-4938-8F6C-D53A84E58229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BCA-834E-40BE-B367-C70690932F46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B3B7-01D2-4A26-9138-7C5601557A97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0683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AEC-152B-4827-B48A-E63C75353D66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0139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277-E438-4BB9-AF7D-2957384863A7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5616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88A6-FDCE-4CCF-B8C6-7513BD71FEC9}" type="datetime1">
              <a:rPr lang="en-US" smtClean="0"/>
              <a:t>9/23/2018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7691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005-083F-468E-85BA-E25EBDE50FE7}" type="datetime1">
              <a:rPr lang="en-US" smtClean="0"/>
              <a:t>9/23/2018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629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BC1C-9BBE-4EFB-AE6C-279AA64D608F}" type="datetime1">
              <a:rPr lang="en-US" smtClean="0"/>
              <a:t>9/23/2018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6484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CDD-02EF-4D0B-BD78-DC7479684137}" type="datetime1">
              <a:rPr lang="en-US" smtClean="0"/>
              <a:t>9/23/2018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0823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4677-2346-465A-B3C0-C437C19DD441}" type="datetime1">
              <a:rPr lang="en-US" smtClean="0"/>
              <a:t>9/23/2018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722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79D2-0A45-4F20-B6D0-31F3164B9E21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4428-BF84-455A-A5D7-D45DFDC88392}" type="datetime1">
              <a:rPr lang="en-US" smtClean="0"/>
              <a:t>9/23/2018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9527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114A-7712-4037-AFE2-75D2C30472F2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57297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F6F3-43BA-4DB4-88E7-FB6508CD94A6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2288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C89B-70A0-48E6-AAE8-BF7A4B66BF12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690961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F374-1BDF-4B55-9A35-257C873A6A96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598151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3B08-8DF0-4827-B24E-256D8038A469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20378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9AB4-9206-49B7-8476-31CB8DD77882}" type="datetime1">
              <a:rPr lang="en-US" smtClean="0"/>
              <a:t>9/23/2018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107812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F424-76DA-432A-B33D-DFE1B8953E76}" type="datetime1">
              <a:rPr lang="en-US" smtClean="0"/>
              <a:t>9/23/2018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93188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BBB-D6F4-4520-9EB7-8964F888F88D}" type="datetime1">
              <a:rPr lang="en-US" smtClean="0"/>
              <a:t>9/23/2018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729701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EEF-B0E1-4AEB-8FF6-11833CB18B45}" type="datetime1">
              <a:rPr lang="en-US" smtClean="0"/>
              <a:t>9/23/2018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1810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90F0-5623-4A0E-967E-E6D618EB4265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B75D-D824-45B1-B68F-4B33661740CB}" type="datetime1">
              <a:rPr lang="en-US" smtClean="0"/>
              <a:t>9/23/2018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25980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7400-50EF-40AE-BCF3-A04788F355EC}" type="datetime1">
              <a:rPr lang="en-US" smtClean="0"/>
              <a:t>9/23/2018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02436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8553-BA1E-4B12-B46D-A5FEEA37059B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0190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09A2-BD85-473B-8D81-2AAE0D27777D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0550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5C0D-935B-43D9-B6CE-8D5BDA97149D}" type="datetime1">
              <a:rPr lang="en-US" smtClean="0"/>
              <a:t>9/23/2018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C88C-666D-4A76-B6F7-7542D5121F0E}" type="datetime1">
              <a:rPr lang="en-US" smtClean="0"/>
              <a:t>9/23/2018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15F4-EC7C-4C34-A15B-CA84A6E7B0A1}" type="datetime1">
              <a:rPr lang="en-US" smtClean="0"/>
              <a:t>9/23/2018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8927-94D6-473B-8075-1666A1F55292}" type="datetime1">
              <a:rPr lang="en-US" smtClean="0"/>
              <a:t>9/23/2018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3F1-47E5-4D6B-AE93-64CC90A72061}" type="datetime1">
              <a:rPr lang="en-US" smtClean="0"/>
              <a:t>9/23/2018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CF12-4584-48BB-AA42-5B80AF10D25C}" type="datetime1">
              <a:rPr lang="en-US" smtClean="0"/>
              <a:t>9/23/2018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40B3B-B661-4B28-BC75-89AB3366F347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ADE93-6147-47CC-9E37-26E56AD9393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2B4C-D30F-4F83-9E03-5D808C47AE65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C506E-2612-4A3A-916C-D4B988FF0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304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A7D9-D7CA-4024-800A-20C9FA21EEF2}" type="datetime1">
              <a:rPr lang="en-US" smtClean="0"/>
              <a:t>9/23/2018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F6FA-DC08-4AF1-B54A-95D875CB50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0842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708920"/>
            <a:ext cx="8572560" cy="1752600"/>
          </a:xfrm>
        </p:spPr>
        <p:txBody>
          <a:bodyPr>
            <a:normAutofit fontScale="77500" lnSpcReduction="20000"/>
          </a:bodyPr>
          <a:lstStyle/>
          <a:p>
            <a:r>
              <a:rPr lang="en-GB" sz="5400" dirty="0" smtClean="0">
                <a:solidFill>
                  <a:srgbClr val="C00000"/>
                </a:solidFill>
              </a:rPr>
              <a:t>F4 - THE IMPORTANCE AND BENEFITS OF QUALITY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47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key </a:t>
            </a:r>
            <a:r>
              <a:rPr lang="en-GB" dirty="0"/>
              <a:t>c</a:t>
            </a:r>
            <a:r>
              <a:rPr lang="en-GB" dirty="0" smtClean="0"/>
              <a:t>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Quality is all about customer satisfaction.</a:t>
            </a:r>
          </a:p>
          <a:p>
            <a:r>
              <a:rPr lang="en-GB" dirty="0" smtClean="0"/>
              <a:t>Quality is important because if affects a customer’s perception on the business – therefore it can affect present and future sales.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/>
              <a:t>are several ways businesses can ensure quality </a:t>
            </a:r>
            <a:r>
              <a:rPr lang="en-GB" dirty="0" smtClean="0"/>
              <a:t>is </a:t>
            </a:r>
            <a:r>
              <a:rPr lang="en-GB" dirty="0"/>
              <a:t>achieved – either </a:t>
            </a:r>
            <a:r>
              <a:rPr lang="en-GB" dirty="0" smtClean="0"/>
              <a:t>through quality </a:t>
            </a:r>
            <a:r>
              <a:rPr lang="en-GB" dirty="0"/>
              <a:t>control systems or quality assurance </a:t>
            </a:r>
            <a:r>
              <a:rPr lang="en-GB" dirty="0" smtClean="0"/>
              <a:t>systems.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73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Definition: </a:t>
            </a:r>
            <a:r>
              <a:rPr lang="en-GB" dirty="0" smtClean="0"/>
              <a:t>‘Is a measure of excellence which is free from defects or significant variations. A product or service whose features consistently allow it to satisfy (or delight) customers.’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Quality is a matter of personal opinion – so it is subjective and can vary from one customer to another.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743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61951" y="2132857"/>
            <a:ext cx="8410575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quality of a product depends on its ability to meet customer requirements consistently. This will depend upon:</a:t>
            </a:r>
          </a:p>
          <a:p>
            <a:r>
              <a:rPr lang="en-GB" dirty="0" smtClean="0"/>
              <a:t>How well the needs have been defined (from market </a:t>
            </a:r>
            <a:r>
              <a:rPr lang="en-GB" dirty="0" smtClean="0"/>
              <a:t>research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How well the firm has designed the manufacturing process </a:t>
            </a:r>
          </a:p>
          <a:p>
            <a:r>
              <a:rPr lang="en-GB" dirty="0" smtClean="0"/>
              <a:t>How well designed the product is (the product’s </a:t>
            </a:r>
            <a:r>
              <a:rPr lang="en-GB" dirty="0" smtClean="0"/>
              <a:t>USP)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38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"/>
            <a:ext cx="8015315" cy="8509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Benefits of quality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850902"/>
            <a:ext cx="8543925" cy="587057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1" dirty="0" smtClean="0">
                <a:solidFill>
                  <a:srgbClr val="000000"/>
                </a:solidFill>
              </a:rPr>
              <a:t>Gaining a competitive advantage – </a:t>
            </a:r>
            <a:r>
              <a:rPr lang="en-GB" sz="2000" dirty="0" smtClean="0">
                <a:solidFill>
                  <a:srgbClr val="000000"/>
                </a:solidFill>
              </a:rPr>
              <a:t>if a business can create a product that is of higher quality than its competitors through a patented method, this will give them a CA</a:t>
            </a:r>
            <a:endParaRPr lang="en-GB" sz="20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1" dirty="0" smtClean="0">
                <a:solidFill>
                  <a:srgbClr val="000000"/>
                </a:solidFill>
              </a:rPr>
              <a:t>Impact </a:t>
            </a:r>
            <a:r>
              <a:rPr lang="en-GB" sz="2000" b="1" dirty="0">
                <a:solidFill>
                  <a:srgbClr val="000000"/>
                </a:solidFill>
              </a:rPr>
              <a:t>on sales </a:t>
            </a:r>
            <a:r>
              <a:rPr lang="en-GB" sz="2000" dirty="0">
                <a:solidFill>
                  <a:srgbClr val="000000"/>
                </a:solidFill>
              </a:rPr>
              <a:t>– if product meets customers’ demands then demand should </a:t>
            </a:r>
            <a:r>
              <a:rPr lang="en-GB" sz="2000" dirty="0" smtClean="0">
                <a:solidFill>
                  <a:srgbClr val="000000"/>
                </a:solidFill>
              </a:rPr>
              <a:t>rise (JLP)</a:t>
            </a: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1" dirty="0">
                <a:solidFill>
                  <a:srgbClr val="000000"/>
                </a:solidFill>
              </a:rPr>
              <a:t>Creating a USP </a:t>
            </a:r>
            <a:r>
              <a:rPr lang="en-GB" sz="2000" dirty="0">
                <a:solidFill>
                  <a:srgbClr val="000000"/>
                </a:solidFill>
              </a:rPr>
              <a:t>– unique selling point can increase </a:t>
            </a:r>
            <a:r>
              <a:rPr lang="en-GB" sz="2000" dirty="0" smtClean="0">
                <a:solidFill>
                  <a:srgbClr val="000000"/>
                </a:solidFill>
              </a:rPr>
              <a:t>demand (The Ritz afternoon tea – tangible and intangible quality)</a:t>
            </a: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1" dirty="0">
                <a:solidFill>
                  <a:srgbClr val="000000"/>
                </a:solidFill>
              </a:rPr>
              <a:t>Impact on selling price </a:t>
            </a:r>
            <a:r>
              <a:rPr lang="en-GB" sz="2000" dirty="0">
                <a:solidFill>
                  <a:srgbClr val="000000"/>
                </a:solidFill>
              </a:rPr>
              <a:t>– USP means higher prices will be charged; ‘perceived quality</a:t>
            </a:r>
            <a:r>
              <a:rPr lang="en-GB" sz="2000" dirty="0" smtClean="0">
                <a:solidFill>
                  <a:srgbClr val="000000"/>
                </a:solidFill>
              </a:rPr>
              <a:t>’ (M&amp;S, Waitrose, Harrods, Hotel </a:t>
            </a:r>
            <a:r>
              <a:rPr lang="en-GB" sz="2000" dirty="0" err="1" smtClean="0">
                <a:solidFill>
                  <a:srgbClr val="000000"/>
                </a:solidFill>
              </a:rPr>
              <a:t>Chocolat</a:t>
            </a:r>
            <a:r>
              <a:rPr lang="en-GB" sz="2000" dirty="0" smtClean="0">
                <a:solidFill>
                  <a:srgbClr val="000000"/>
                </a:solidFill>
              </a:rPr>
              <a:t>)</a:t>
            </a: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1" dirty="0">
                <a:solidFill>
                  <a:srgbClr val="000000"/>
                </a:solidFill>
              </a:rPr>
              <a:t>Pricing flexibility </a:t>
            </a:r>
            <a:r>
              <a:rPr lang="en-GB" sz="2000" dirty="0">
                <a:solidFill>
                  <a:srgbClr val="000000"/>
                </a:solidFill>
              </a:rPr>
              <a:t>– can charge higher prices or have a range of products for different target customers enabling business to have a range of quality products for each size of purse. </a:t>
            </a:r>
            <a:r>
              <a:rPr lang="en-GB" sz="2000" dirty="0" smtClean="0">
                <a:solidFill>
                  <a:srgbClr val="000000"/>
                </a:solidFill>
              </a:rPr>
              <a:t>(British Airways)</a:t>
            </a: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1" dirty="0">
                <a:solidFill>
                  <a:srgbClr val="000000"/>
                </a:solidFill>
              </a:rPr>
              <a:t>Cost reductions </a:t>
            </a:r>
            <a:r>
              <a:rPr lang="en-GB" sz="2000" dirty="0">
                <a:solidFill>
                  <a:srgbClr val="000000"/>
                </a:solidFill>
              </a:rPr>
              <a:t>– less waste and therefore reduced </a:t>
            </a:r>
            <a:r>
              <a:rPr lang="en-GB" sz="2000" dirty="0" smtClean="0">
                <a:solidFill>
                  <a:srgbClr val="000000"/>
                </a:solidFill>
              </a:rPr>
              <a:t>costs which can be passed on to customers. </a:t>
            </a: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1" dirty="0">
                <a:solidFill>
                  <a:srgbClr val="000000"/>
                </a:solidFill>
              </a:rPr>
              <a:t>Firms reputation </a:t>
            </a:r>
            <a:r>
              <a:rPr lang="en-GB" sz="2000" dirty="0">
                <a:solidFill>
                  <a:srgbClr val="000000"/>
                </a:solidFill>
              </a:rPr>
              <a:t>– not having a quality system in place can damage reputation.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49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117603"/>
            <a:ext cx="8763000" cy="5448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800" dirty="0" smtClean="0"/>
              <a:t>Issues </a:t>
            </a:r>
            <a:r>
              <a:rPr lang="en-GB" sz="3800" dirty="0" smtClean="0"/>
              <a:t>with any quality system</a:t>
            </a:r>
            <a:endParaRPr lang="en-GB" sz="3800" dirty="0"/>
          </a:p>
          <a:p>
            <a:r>
              <a:rPr lang="en-GB" dirty="0" smtClean="0"/>
              <a:t>Costs – it is a costly business, especially admin costs</a:t>
            </a:r>
          </a:p>
          <a:p>
            <a:r>
              <a:rPr lang="en-GB" dirty="0" smtClean="0"/>
              <a:t>Training – the whole workforce may have to have a change of culture and training</a:t>
            </a:r>
          </a:p>
          <a:p>
            <a:r>
              <a:rPr lang="en-GB" dirty="0" smtClean="0"/>
              <a:t>Disruption to production – can cause major disruption when being implemented</a:t>
            </a:r>
          </a:p>
          <a:p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56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improving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Gaining a competitive advantage</a:t>
            </a:r>
          </a:p>
          <a:p>
            <a:r>
              <a:rPr lang="en-GB" dirty="0" smtClean="0"/>
              <a:t>Increasing sales volume</a:t>
            </a:r>
          </a:p>
          <a:p>
            <a:r>
              <a:rPr lang="en-GB" dirty="0" smtClean="0"/>
              <a:t>Creating a USP</a:t>
            </a:r>
          </a:p>
          <a:p>
            <a:r>
              <a:rPr lang="en-GB" dirty="0" smtClean="0"/>
              <a:t>More scope to increase selling price</a:t>
            </a:r>
          </a:p>
          <a:p>
            <a:r>
              <a:rPr lang="en-GB" dirty="0" smtClean="0"/>
              <a:t>Greater opportunity for pricing flexibility</a:t>
            </a:r>
          </a:p>
          <a:p>
            <a:r>
              <a:rPr lang="en-GB" dirty="0" smtClean="0"/>
              <a:t>Cost reductions</a:t>
            </a:r>
          </a:p>
          <a:p>
            <a:r>
              <a:rPr lang="en-GB" dirty="0" smtClean="0"/>
              <a:t>Greater brand loyalty and reputation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702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"/>
            <a:ext cx="7886700" cy="857232"/>
          </a:xfrm>
        </p:spPr>
        <p:txBody>
          <a:bodyPr/>
          <a:lstStyle/>
          <a:p>
            <a:r>
              <a:rPr lang="en-GB" dirty="0" smtClean="0"/>
              <a:t>Difficulties of improving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928671"/>
            <a:ext cx="8810625" cy="571343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Difficult to convince people there’s a problem</a:t>
            </a:r>
          </a:p>
          <a:p>
            <a:r>
              <a:rPr lang="en-GB" dirty="0" smtClean="0"/>
              <a:t>Difficulties in agreeing the best solution</a:t>
            </a:r>
          </a:p>
          <a:p>
            <a:r>
              <a:rPr lang="en-GB" dirty="0" smtClean="0"/>
              <a:t>Quality systems give greater responsibility to staff – may require changes in how they are managed or their approach – may not go down well</a:t>
            </a:r>
          </a:p>
          <a:p>
            <a:r>
              <a:rPr lang="en-GB" dirty="0" smtClean="0"/>
              <a:t>Resistance to change</a:t>
            </a:r>
          </a:p>
          <a:p>
            <a:r>
              <a:rPr lang="en-GB" dirty="0" smtClean="0"/>
              <a:t>Costly and time-consuming</a:t>
            </a:r>
          </a:p>
          <a:p>
            <a:r>
              <a:rPr lang="en-GB" dirty="0" smtClean="0"/>
              <a:t>Keeping pace with customer views on quality may be difficult</a:t>
            </a:r>
          </a:p>
          <a:p>
            <a:r>
              <a:rPr lang="en-GB" dirty="0" smtClean="0"/>
              <a:t>Expense (a business must ultimately decide if the improvements to quality will outweigh the costs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lvl="2">
              <a:buFontTx/>
              <a:buChar char="-"/>
            </a:pPr>
            <a:r>
              <a:rPr lang="en-GB" dirty="0" smtClean="0"/>
              <a:t>Training</a:t>
            </a:r>
          </a:p>
          <a:p>
            <a:pPr lvl="2">
              <a:buFontTx/>
              <a:buChar char="-"/>
            </a:pPr>
            <a:r>
              <a:rPr lang="en-GB" dirty="0" smtClean="0"/>
              <a:t>Quality systems</a:t>
            </a:r>
          </a:p>
          <a:p>
            <a:pPr lvl="2">
              <a:buFontTx/>
              <a:buChar char="-"/>
            </a:pPr>
            <a:r>
              <a:rPr lang="en-GB" dirty="0" smtClean="0"/>
              <a:t>Information systems</a:t>
            </a:r>
          </a:p>
          <a:p>
            <a:pPr lvl="2">
              <a:buFontTx/>
              <a:buChar char="-"/>
            </a:pPr>
            <a:r>
              <a:rPr lang="en-GB" dirty="0" smtClean="0"/>
              <a:t>Testing</a:t>
            </a:r>
          </a:p>
          <a:p>
            <a:pPr lvl="2">
              <a:buFontTx/>
              <a:buChar char="-"/>
            </a:pPr>
            <a:r>
              <a:rPr lang="en-GB" dirty="0" smtClean="0"/>
              <a:t>Inspection</a:t>
            </a:r>
          </a:p>
          <a:p>
            <a:pPr lvl="2">
              <a:buFontTx/>
              <a:buChar char="-"/>
            </a:pPr>
            <a:r>
              <a:rPr lang="en-GB" dirty="0" smtClean="0"/>
              <a:t>Installing equipment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F6FA-DC08-4AF1-B54A-95D875CB50D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94351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505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1_Office Theme</vt:lpstr>
      <vt:lpstr>2_Office Theme</vt:lpstr>
      <vt:lpstr>Slide 1</vt:lpstr>
      <vt:lpstr>Overview of key concepts</vt:lpstr>
      <vt:lpstr>Quality</vt:lpstr>
      <vt:lpstr>Quality</vt:lpstr>
      <vt:lpstr>Benefits of quality</vt:lpstr>
      <vt:lpstr>Slide 6</vt:lpstr>
      <vt:lpstr>Benefits of improving quality</vt:lpstr>
      <vt:lpstr>Difficulties of improving quality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2018-09-23T10:18:31Z</dcterms:created>
  <dcterms:modified xsi:type="dcterms:W3CDTF">2018-09-23T10:22:27Z</dcterms:modified>
</cp:coreProperties>
</file>