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8" r:id="rId2"/>
    <p:sldId id="349" r:id="rId3"/>
    <p:sldId id="353" r:id="rId4"/>
    <p:sldId id="355" r:id="rId5"/>
    <p:sldId id="357" r:id="rId6"/>
    <p:sldId id="368" r:id="rId7"/>
    <p:sldId id="359" r:id="rId8"/>
    <p:sldId id="361" r:id="rId9"/>
    <p:sldId id="363" r:id="rId10"/>
    <p:sldId id="365" r:id="rId11"/>
    <p:sldId id="367" r:id="rId12"/>
    <p:sldId id="327" r:id="rId13"/>
  </p:sldIdLst>
  <p:sldSz cx="9144000" cy="6858000" type="screen4x3"/>
  <p:notesSz cx="6797675" cy="9928225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08/09/2019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173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173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2.1 Growing the business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2.1.1 Business growth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2015/07/22/investing/apple-stock-cash-earning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donstockexchange.com/home/homepage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scoplc.com/investors/major-shareholde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</p:spPr>
        <p:txBody>
          <a:bodyPr/>
          <a:lstStyle/>
          <a:p>
            <a:r>
              <a:rPr lang="en-US" dirty="0"/>
              <a:t>Finance for growth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78529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 advTm="0">
        <p159:morph option="byObject"/>
      </p:transition>
    </mc:Choice>
    <mc:Fallback>
      <p:transition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stock market flotation?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65785" cy="4702804"/>
          </a:xfrm>
        </p:spPr>
        <p:txBody>
          <a:bodyPr/>
          <a:lstStyle/>
          <a:p>
            <a:pPr lvl="0"/>
            <a:r>
              <a:rPr lang="en-GB" sz="2000" dirty="0"/>
              <a:t>A stock market flotation is where shares in a company are openly traded through an exchange open to the public</a:t>
            </a:r>
          </a:p>
          <a:p>
            <a:pPr lvl="0"/>
            <a:r>
              <a:rPr lang="en-GB" sz="2000" dirty="0"/>
              <a:t>Shares are now mainly traded via the internet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Example: </a:t>
            </a:r>
            <a:r>
              <a:rPr lang="en-GB" sz="2000" dirty="0"/>
              <a:t>Steve Smith started </a:t>
            </a:r>
            <a:r>
              <a:rPr lang="en-GB" sz="2000" dirty="0" err="1"/>
              <a:t>Poundland</a:t>
            </a:r>
            <a:r>
              <a:rPr lang="en-GB" sz="2000" dirty="0"/>
              <a:t> with one shop in Burton on Trent in 1990. The business has recently been floated on the stock market with shares worth £375m to fund further expansion</a:t>
            </a:r>
          </a:p>
          <a:p>
            <a:r>
              <a:rPr lang="en-GB" sz="2000" dirty="0"/>
              <a:t>The table shows the advantages and disadvantages of a stock market flotation.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92571676"/>
              </p:ext>
            </p:extLst>
          </p:nvPr>
        </p:nvGraphicFramePr>
        <p:xfrm>
          <a:off x="253497" y="3950543"/>
          <a:ext cx="8668254" cy="2169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65830">
                  <a:extLst>
                    <a:ext uri="{9D8B030D-6E8A-4147-A177-3AD203B41FA5}">
                      <a16:colId xmlns:a16="http://schemas.microsoft.com/office/drawing/2014/main" xmlns="" val="3055037643"/>
                    </a:ext>
                  </a:extLst>
                </a:gridCol>
                <a:gridCol w="4802424">
                  <a:extLst>
                    <a:ext uri="{9D8B030D-6E8A-4147-A177-3AD203B41FA5}">
                      <a16:colId xmlns:a16="http://schemas.microsoft.com/office/drawing/2014/main" xmlns="" val="1087313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6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a sudden, possibly huge, injection of share capital into the business.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excellent source of capital for a rapidly expanding business (safer than big bank borrowings).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‘Going public’ raises the profile of the business (perhaps making to easier to win big contracts from big companies).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sudden injection of a lot of money can tempt managers to be too ambitious, e.g. 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SuperGroup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plc, which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grew too fast after its 2010 flotation.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Suddenly selling so many shares means the founder’s holding may fall below 50 per cent, therefore losing control.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higher profile means shareholders and the media critique each quarter’s results – perhaps encouraging short-term decision making.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7731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4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 and business expansion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When growing fast, there are lots of cash outgoings and perhaps not enough cash coming into the business.</a:t>
            </a:r>
          </a:p>
          <a:p>
            <a:pPr lvl="0"/>
            <a:r>
              <a:rPr lang="en-GB" dirty="0"/>
              <a:t>A source of finance is needed to fills this gap.</a:t>
            </a:r>
          </a:p>
          <a:p>
            <a:pPr lvl="0"/>
            <a:r>
              <a:rPr lang="en-GB" dirty="0"/>
              <a:t>If the wrong type of finance is used the business has higher risks.</a:t>
            </a:r>
          </a:p>
          <a:p>
            <a:pPr lvl="0"/>
            <a:r>
              <a:rPr lang="en-GB" dirty="0"/>
              <a:t>Shares can be less risky for funding growth, as borrowing requires interest payments but shares do not.</a:t>
            </a:r>
          </a:p>
          <a:p>
            <a:r>
              <a:rPr lang="en-GB" dirty="0"/>
              <a:t>Borrowed money requires repayment whereas shares do not have to be repaid. The owner has to sell them on.</a:t>
            </a:r>
          </a:p>
        </p:txBody>
      </p:sp>
    </p:spTree>
    <p:extLst>
      <p:ext uri="{BB962C8B-B14F-4D97-AF65-F5344CB8AC3E}">
        <p14:creationId xmlns:p14="http://schemas.microsoft.com/office/powerpoint/2010/main" xmlns="" val="17597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400250" cy="4979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Write down or discuss the answers to these questions.</a:t>
            </a:r>
          </a:p>
          <a:p>
            <a:pPr lvl="0">
              <a:lnSpc>
                <a:spcPct val="90000"/>
              </a:lnSpc>
            </a:pPr>
            <a:r>
              <a:rPr lang="en-GB" dirty="0"/>
              <a:t>Name one example of an internal source of finance.</a:t>
            </a:r>
          </a:p>
          <a:p>
            <a:pPr lvl="0">
              <a:lnSpc>
                <a:spcPct val="90000"/>
              </a:lnSpc>
            </a:pPr>
            <a:r>
              <a:rPr lang="en-GB" dirty="0"/>
              <a:t>Give one benefit of using internal sources of finance for expansion.</a:t>
            </a:r>
          </a:p>
          <a:p>
            <a:pPr lvl="0">
              <a:lnSpc>
                <a:spcPct val="90000"/>
              </a:lnSpc>
            </a:pPr>
            <a:r>
              <a:rPr lang="en-GB" dirty="0"/>
              <a:t>What is a difference between a private and public limited company?</a:t>
            </a:r>
          </a:p>
          <a:p>
            <a:pPr lvl="0">
              <a:lnSpc>
                <a:spcPct val="90000"/>
              </a:lnSpc>
            </a:pPr>
            <a:r>
              <a:rPr lang="en-GB" dirty="0"/>
              <a:t>Give a benefit of a public limited company in financing expansion.</a:t>
            </a:r>
          </a:p>
          <a:p>
            <a:pPr>
              <a:lnSpc>
                <a:spcPct val="90000"/>
              </a:lnSpc>
            </a:pPr>
            <a:r>
              <a:rPr lang="en-GB" dirty="0"/>
              <a:t>Give a drawback of being a plc.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for growth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Internal sources of finance</a:t>
            </a:r>
          </a:p>
          <a:p>
            <a:pPr lvl="0"/>
            <a:r>
              <a:rPr lang="en-GB" dirty="0"/>
              <a:t>External sources of finance</a:t>
            </a:r>
          </a:p>
          <a:p>
            <a:pPr lvl="0"/>
            <a:r>
              <a:rPr lang="en-GB" dirty="0"/>
              <a:t>Public limited companies (</a:t>
            </a:r>
            <a:r>
              <a:rPr lang="en-GB" dirty="0" err="1"/>
              <a:t>plcs</a:t>
            </a:r>
            <a:r>
              <a:rPr lang="en-GB" dirty="0"/>
              <a:t>)</a:t>
            </a:r>
          </a:p>
          <a:p>
            <a:pPr lvl="0"/>
            <a:r>
              <a:rPr lang="en-GB" dirty="0"/>
              <a:t>Stock market flotation</a:t>
            </a:r>
          </a:p>
          <a:p>
            <a:r>
              <a:rPr lang="en-GB"/>
              <a:t>Risks </a:t>
            </a:r>
            <a:r>
              <a:rPr lang="en-GB" dirty="0"/>
              <a:t>and business expansion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892931" cy="684694"/>
          </a:xfrm>
        </p:spPr>
        <p:txBody>
          <a:bodyPr/>
          <a:lstStyle/>
          <a:p>
            <a:r>
              <a:rPr lang="en-GB" dirty="0"/>
              <a:t>Internal finance sources – retained profit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4" y="1430187"/>
            <a:ext cx="7011879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Retained profit is a good way of expanding the business.</a:t>
            </a:r>
          </a:p>
          <a:p>
            <a:pPr lvl="0"/>
            <a:r>
              <a:rPr lang="en-GB" dirty="0"/>
              <a:t>The business has no extra costs incurred from using it e.g. interest payable on a loan.</a:t>
            </a:r>
          </a:p>
          <a:p>
            <a:pPr lvl="0"/>
            <a:r>
              <a:rPr lang="en-GB" dirty="0"/>
              <a:t>The problem with retained profits is that newer businesses tend to have little available so growth would be slow.</a:t>
            </a:r>
          </a:p>
          <a:p>
            <a:r>
              <a:rPr lang="en-GB" b="1" dirty="0">
                <a:solidFill>
                  <a:srgbClr val="C0504D"/>
                </a:solidFill>
              </a:rPr>
              <a:t>Example: </a:t>
            </a:r>
            <a:r>
              <a:rPr lang="en-GB" dirty="0"/>
              <a:t>Apple is the first company in the world to have $200bn in retained profits, enough to pay cash for Disney. 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428411" y="5227235"/>
            <a:ext cx="1036579" cy="40011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xmlns="" val="26986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finance sources – selling assets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6824947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An asset is something a business owns, such as a building or machine.</a:t>
            </a:r>
          </a:p>
          <a:p>
            <a:pPr lvl="0"/>
            <a:r>
              <a:rPr lang="en-GB" dirty="0"/>
              <a:t>The benefit of selling assets is similar to retained profit. The business has no extra costs and keeps control of funding growth.</a:t>
            </a:r>
          </a:p>
          <a:p>
            <a:r>
              <a:rPr lang="en-GB" dirty="0"/>
              <a:t>The drawbacks are that there may be no assets to sell if the business needs it.</a:t>
            </a:r>
          </a:p>
        </p:txBody>
      </p:sp>
    </p:spTree>
    <p:extLst>
      <p:ext uri="{BB962C8B-B14F-4D97-AF65-F5344CB8AC3E}">
        <p14:creationId xmlns:p14="http://schemas.microsoft.com/office/powerpoint/2010/main" xmlns="" val="37216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finance sources – loan capital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sz="2600" dirty="0"/>
              <a:t>A business can ask for a loan from a bank or other financial institution to fund growth.</a:t>
            </a:r>
          </a:p>
          <a:p>
            <a:pPr lvl="0"/>
            <a:r>
              <a:rPr lang="en-GB" sz="2600" dirty="0"/>
              <a:t>70% of expansion plans in 2015 were funded by bank loans.</a:t>
            </a:r>
          </a:p>
          <a:p>
            <a:pPr lvl="0"/>
            <a:r>
              <a:rPr lang="en-GB" sz="2600" dirty="0"/>
              <a:t>The benefit of a loan is that the business does not have to use assets or retained profits to fund expansion.</a:t>
            </a:r>
          </a:p>
          <a:p>
            <a:pPr lvl="0"/>
            <a:r>
              <a:rPr lang="en-GB" sz="2600" dirty="0"/>
              <a:t>The drawbacks are that banks charge interest on loans, so there is an extra cost and the loans are often secured on business assets.</a:t>
            </a:r>
          </a:p>
          <a:p>
            <a:r>
              <a:rPr lang="en-GB" sz="2600" dirty="0"/>
              <a:t>A major problem for new businesses is getting a loan as there is no proven track record.</a:t>
            </a:r>
          </a:p>
        </p:txBody>
      </p:sp>
    </p:spTree>
    <p:extLst>
      <p:ext uri="{BB962C8B-B14F-4D97-AF65-F5344CB8AC3E}">
        <p14:creationId xmlns:p14="http://schemas.microsoft.com/office/powerpoint/2010/main" xmlns="" val="40840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7847988" cy="483998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Flotation</a:t>
            </a:r>
          </a:p>
          <a:p>
            <a:pPr lvl="0"/>
            <a:r>
              <a:rPr lang="en-GB" sz="2400" dirty="0"/>
              <a:t>Listing company shares on the stock market, allowing anyone to buy the shares. This means the price can float freely (up and down).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Public limited company (plc)</a:t>
            </a:r>
          </a:p>
          <a:p>
            <a:pPr lvl="0"/>
            <a:r>
              <a:rPr lang="en-GB" sz="2400" dirty="0"/>
              <a:t>A company with at least £50,000 of share capital that can advertise its shares to outsiders and is, therefore, allowed to float its shares on the stock market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Stock market flotation</a:t>
            </a:r>
          </a:p>
          <a:p>
            <a:pPr lvl="0"/>
            <a:r>
              <a:rPr lang="en-GB" sz="2400" dirty="0"/>
              <a:t>Where shares in a company are openly traded through an exchange open to the public. Shares are now mainly traded via the internet.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finance sources – share capital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Share capital is the shares issued by a company.</a:t>
            </a:r>
          </a:p>
          <a:p>
            <a:pPr lvl="0"/>
            <a:r>
              <a:rPr lang="en-GB" sz="2400" dirty="0"/>
              <a:t>A private limited company cannot advertise shares for sale, so they are normally sold to family and friends. This is one way of gaining funds for expansion.</a:t>
            </a:r>
          </a:p>
          <a:p>
            <a:pPr lvl="0"/>
            <a:r>
              <a:rPr lang="en-GB" sz="2400" dirty="0"/>
              <a:t>A drawback is that it relies on those buying the shares having a large amount of money to invest.</a:t>
            </a:r>
          </a:p>
          <a:p>
            <a:pPr lvl="0"/>
            <a:r>
              <a:rPr lang="en-GB" sz="2400" dirty="0"/>
              <a:t>A public limited company (plc) is a company with at least £50,000 of share capital that can advertise its shares to outsiders and is, therefore, allowed to float its shares on the stock market.</a:t>
            </a:r>
          </a:p>
          <a:p>
            <a:r>
              <a:rPr lang="en-GB" sz="2400" dirty="0"/>
              <a:t>Flotation means listing company shares on the stock market, allowing anyone to buy the shares. This means the price can float freely (up and down).</a:t>
            </a:r>
          </a:p>
        </p:txBody>
      </p:sp>
    </p:spTree>
    <p:extLst>
      <p:ext uri="{BB962C8B-B14F-4D97-AF65-F5344CB8AC3E}">
        <p14:creationId xmlns:p14="http://schemas.microsoft.com/office/powerpoint/2010/main" xmlns="" val="7134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892931" cy="684694"/>
          </a:xfrm>
        </p:spPr>
        <p:txBody>
          <a:bodyPr/>
          <a:lstStyle/>
          <a:p>
            <a:r>
              <a:rPr lang="en-GB" dirty="0"/>
              <a:t>Public limited companies (</a:t>
            </a:r>
            <a:r>
              <a:rPr lang="en-GB" dirty="0" err="1"/>
              <a:t>plcs</a:t>
            </a:r>
            <a:r>
              <a:rPr lang="en-GB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4" y="1430187"/>
            <a:ext cx="7011879" cy="4695976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Plc shares are normally shown on the </a:t>
            </a:r>
            <a:r>
              <a:rPr lang="en-GB" sz="2400" b="1" dirty="0">
                <a:solidFill>
                  <a:srgbClr val="C0504D"/>
                </a:solidFill>
              </a:rPr>
              <a:t>stock market</a:t>
            </a:r>
            <a:r>
              <a:rPr lang="en-GB" sz="2400" dirty="0"/>
              <a:t>, where shares can be bought and sold by the public.</a:t>
            </a:r>
          </a:p>
          <a:p>
            <a:pPr lvl="0"/>
            <a:r>
              <a:rPr lang="en-GB" sz="2400" dirty="0"/>
              <a:t>Shareholders in </a:t>
            </a:r>
            <a:r>
              <a:rPr lang="en-GB" sz="2400" dirty="0" err="1"/>
              <a:t>plcs</a:t>
            </a:r>
            <a:r>
              <a:rPr lang="en-GB" sz="2400" dirty="0"/>
              <a:t> such as Tesco number in the thousands – Tesco has over 8 million shares.</a:t>
            </a:r>
          </a:p>
          <a:p>
            <a:pPr lvl="0"/>
            <a:r>
              <a:rPr lang="en-GB" sz="2400" dirty="0"/>
              <a:t>All shareholders have a right to attend an annual general meeting to question company directors.</a:t>
            </a:r>
          </a:p>
          <a:p>
            <a:r>
              <a:rPr lang="en-GB" sz="2400" dirty="0"/>
              <a:t>Those shareholders with the highest number of shares can appoint people to run the company by being directors. One of Tesco’s </a:t>
            </a:r>
            <a:r>
              <a:rPr lang="en-GB" sz="2400" b="1" dirty="0">
                <a:solidFill>
                  <a:srgbClr val="C0504D"/>
                </a:solidFill>
              </a:rPr>
              <a:t>biggest</a:t>
            </a:r>
            <a:br>
              <a:rPr lang="en-GB" sz="2400" b="1" dirty="0">
                <a:solidFill>
                  <a:srgbClr val="C0504D"/>
                </a:solidFill>
              </a:rPr>
            </a:br>
            <a:r>
              <a:rPr lang="en-GB" sz="2400" b="1" dirty="0">
                <a:solidFill>
                  <a:srgbClr val="C0504D"/>
                </a:solidFill>
              </a:rPr>
              <a:t>shareholders </a:t>
            </a:r>
            <a:r>
              <a:rPr lang="en-GB" sz="2400" dirty="0"/>
              <a:t>is the Central bank of Norway, with 5.96% of shares.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23429" y="1614178"/>
            <a:ext cx="1397631" cy="1015663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London Stock Exchange</a:t>
            </a:r>
          </a:p>
        </p:txBody>
      </p:sp>
      <p:sp>
        <p:nvSpPr>
          <p:cNvPr id="6" name="TextBox 5">
            <a:hlinkClick r:id="rId4"/>
          </p:cNvPr>
          <p:cNvSpPr txBox="1"/>
          <p:nvPr/>
        </p:nvSpPr>
        <p:spPr>
          <a:xfrm>
            <a:off x="7167153" y="3968757"/>
            <a:ext cx="1753908" cy="70788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Tesco shareholders</a:t>
            </a:r>
          </a:p>
        </p:txBody>
      </p:sp>
    </p:spTree>
    <p:extLst>
      <p:ext uri="{BB962C8B-B14F-4D97-AF65-F5344CB8AC3E}">
        <p14:creationId xmlns:p14="http://schemas.microsoft.com/office/powerpoint/2010/main" xmlns="" val="32946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Plcs</a:t>
            </a:r>
            <a:r>
              <a:rPr lang="en-GB" dirty="0"/>
              <a:t> – benefits and drawbacks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5711370" cy="4702804"/>
          </a:xfrm>
        </p:spPr>
        <p:txBody>
          <a:bodyPr/>
          <a:lstStyle/>
          <a:p>
            <a:pPr lvl="0"/>
            <a:r>
              <a:rPr lang="en-GB" sz="2200" dirty="0" err="1"/>
              <a:t>Plcs</a:t>
            </a:r>
            <a:r>
              <a:rPr lang="en-GB" sz="2200" dirty="0"/>
              <a:t> can raise huge amounts of money for growth and expansion via the sales of shares and other financial methods.</a:t>
            </a:r>
          </a:p>
          <a:p>
            <a:pPr lvl="0"/>
            <a:r>
              <a:rPr lang="en-GB" sz="2200" dirty="0" err="1"/>
              <a:t>Plcs</a:t>
            </a:r>
            <a:r>
              <a:rPr lang="en-GB" sz="2200" dirty="0"/>
              <a:t> can also perform mergers and takeovers of other </a:t>
            </a:r>
            <a:r>
              <a:rPr lang="en-GB" sz="2200" dirty="0" err="1"/>
              <a:t>plcs</a:t>
            </a:r>
            <a:r>
              <a:rPr lang="en-GB" sz="2200" dirty="0"/>
              <a:t> more easily due to their size and financial muscle. US media giant Fox is currently taking over Sky broadcasting for $11bn.</a:t>
            </a:r>
          </a:p>
          <a:p>
            <a:pPr lvl="0"/>
            <a:r>
              <a:rPr lang="en-GB" sz="2200" dirty="0"/>
              <a:t>A drawback of a plc is that anyone can buy shares so they are more vulnerable to being taken over.</a:t>
            </a:r>
          </a:p>
          <a:p>
            <a:r>
              <a:rPr lang="en-GB" sz="2200" b="1" dirty="0">
                <a:solidFill>
                  <a:srgbClr val="C0504D"/>
                </a:solidFill>
              </a:rPr>
              <a:t>Example: </a:t>
            </a:r>
            <a:r>
              <a:rPr lang="en-GB" sz="2200" dirty="0"/>
              <a:t>Sainsbury’s has taken over Argos for £1.4bn in 2016.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5560" y="3969165"/>
            <a:ext cx="3248440" cy="21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3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13ed8c543bdffd6f7e27bb99be33ff942f694a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5829</TotalTime>
  <Words>1066</Words>
  <Application>Microsoft Office PowerPoint</Application>
  <PresentationFormat>On-screen Show (4:3)</PresentationFormat>
  <Paragraphs>87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Finance for growth</vt:lpstr>
      <vt:lpstr>Finance for growth</vt:lpstr>
      <vt:lpstr>Internal finance sources – retained profit</vt:lpstr>
      <vt:lpstr>Internal finance sources – selling assets</vt:lpstr>
      <vt:lpstr>External finance sources – loan capital</vt:lpstr>
      <vt:lpstr>Key words</vt:lpstr>
      <vt:lpstr>External finance sources – share capital</vt:lpstr>
      <vt:lpstr>Public limited companies (plcs)</vt:lpstr>
      <vt:lpstr>Plcs – benefits and drawbacks</vt:lpstr>
      <vt:lpstr>What is stock market flotation?</vt:lpstr>
      <vt:lpstr>Risks and business expansion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463</cp:revision>
  <dcterms:created xsi:type="dcterms:W3CDTF">2012-02-07T12:53:50Z</dcterms:created>
  <dcterms:modified xsi:type="dcterms:W3CDTF">2019-09-08T10:56:40Z</dcterms:modified>
</cp:coreProperties>
</file>